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3"/>
  </p:notesMasterIdLst>
  <p:sldIdLst>
    <p:sldId id="256" r:id="rId2"/>
    <p:sldId id="326" r:id="rId3"/>
    <p:sldId id="327" r:id="rId4"/>
    <p:sldId id="328" r:id="rId5"/>
    <p:sldId id="329" r:id="rId6"/>
    <p:sldId id="330" r:id="rId7"/>
    <p:sldId id="331" r:id="rId8"/>
    <p:sldId id="332" r:id="rId9"/>
    <p:sldId id="333" r:id="rId10"/>
    <p:sldId id="334" r:id="rId11"/>
    <p:sldId id="335" r:id="rId12"/>
    <p:sldId id="360" r:id="rId13"/>
    <p:sldId id="361" r:id="rId14"/>
    <p:sldId id="362" r:id="rId15"/>
    <p:sldId id="363" r:id="rId16"/>
    <p:sldId id="364" r:id="rId17"/>
    <p:sldId id="365" r:id="rId18"/>
    <p:sldId id="257" r:id="rId19"/>
    <p:sldId id="258" r:id="rId20"/>
    <p:sldId id="259" r:id="rId21"/>
    <p:sldId id="260" r:id="rId22"/>
    <p:sldId id="304" r:id="rId23"/>
    <p:sldId id="305" r:id="rId24"/>
    <p:sldId id="306" r:id="rId25"/>
    <p:sldId id="307" r:id="rId26"/>
    <p:sldId id="308" r:id="rId27"/>
    <p:sldId id="309" r:id="rId28"/>
    <p:sldId id="310" r:id="rId29"/>
    <p:sldId id="311" r:id="rId30"/>
    <p:sldId id="312" r:id="rId31"/>
    <p:sldId id="314" r:id="rId32"/>
    <p:sldId id="315" r:id="rId33"/>
    <p:sldId id="316" r:id="rId34"/>
    <p:sldId id="317" r:id="rId35"/>
    <p:sldId id="318" r:id="rId36"/>
    <p:sldId id="319" r:id="rId37"/>
    <p:sldId id="320" r:id="rId38"/>
    <p:sldId id="321" r:id="rId39"/>
    <p:sldId id="322" r:id="rId40"/>
    <p:sldId id="323" r:id="rId41"/>
    <p:sldId id="324" r:id="rId42"/>
    <p:sldId id="325" r:id="rId43"/>
    <p:sldId id="262" r:id="rId44"/>
    <p:sldId id="344" r:id="rId45"/>
    <p:sldId id="345" r:id="rId46"/>
    <p:sldId id="346" r:id="rId47"/>
    <p:sldId id="347" r:id="rId48"/>
    <p:sldId id="348" r:id="rId49"/>
    <p:sldId id="349" r:id="rId50"/>
    <p:sldId id="350" r:id="rId51"/>
    <p:sldId id="351" r:id="rId52"/>
    <p:sldId id="336" r:id="rId53"/>
    <p:sldId id="337" r:id="rId54"/>
    <p:sldId id="338" r:id="rId55"/>
    <p:sldId id="339" r:id="rId56"/>
    <p:sldId id="340" r:id="rId57"/>
    <p:sldId id="341" r:id="rId58"/>
    <p:sldId id="342" r:id="rId59"/>
    <p:sldId id="343" r:id="rId60"/>
    <p:sldId id="354" r:id="rId61"/>
    <p:sldId id="359" r:id="rId62"/>
    <p:sldId id="355" r:id="rId63"/>
    <p:sldId id="356" r:id="rId64"/>
    <p:sldId id="357" r:id="rId65"/>
    <p:sldId id="358" r:id="rId66"/>
    <p:sldId id="352" r:id="rId67"/>
    <p:sldId id="353" r:id="rId68"/>
    <p:sldId id="366" r:id="rId69"/>
    <p:sldId id="367" r:id="rId70"/>
    <p:sldId id="368" r:id="rId71"/>
    <p:sldId id="369" r:id="rId72"/>
    <p:sldId id="370" r:id="rId73"/>
    <p:sldId id="371" r:id="rId74"/>
    <p:sldId id="372" r:id="rId75"/>
    <p:sldId id="373" r:id="rId76"/>
    <p:sldId id="374" r:id="rId77"/>
    <p:sldId id="375" r:id="rId78"/>
    <p:sldId id="376" r:id="rId79"/>
    <p:sldId id="377" r:id="rId80"/>
    <p:sldId id="378" r:id="rId81"/>
    <p:sldId id="379" r:id="rId82"/>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CC"/>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7" d="100"/>
          <a:sy n="117" d="100"/>
        </p:scale>
        <p:origin x="143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tr-TR"/>
          </a:p>
        </p:txBody>
      </p:sp>
      <p:sp>
        <p:nvSpPr>
          <p:cNvPr id="921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tr-TR"/>
          </a:p>
        </p:txBody>
      </p:sp>
      <p:sp>
        <p:nvSpPr>
          <p:cNvPr id="8499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smtClean="0"/>
              <a:t>Click to edit Master text styles</a:t>
            </a:r>
          </a:p>
          <a:p>
            <a:pPr lvl="1"/>
            <a:r>
              <a:rPr lang="tr-TR" noProof="0" smtClean="0"/>
              <a:t>Second level</a:t>
            </a:r>
          </a:p>
          <a:p>
            <a:pPr lvl="2"/>
            <a:r>
              <a:rPr lang="tr-TR" noProof="0" smtClean="0"/>
              <a:t>Third level</a:t>
            </a:r>
          </a:p>
          <a:p>
            <a:pPr lvl="3"/>
            <a:r>
              <a:rPr lang="tr-TR" noProof="0" smtClean="0"/>
              <a:t>Fourth level</a:t>
            </a:r>
          </a:p>
          <a:p>
            <a:pPr lvl="4"/>
            <a:r>
              <a:rPr lang="tr-TR" noProof="0" smtClean="0"/>
              <a:t>Fifth level</a:t>
            </a:r>
          </a:p>
        </p:txBody>
      </p:sp>
      <p:sp>
        <p:nvSpPr>
          <p:cNvPr id="921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tr-TR"/>
          </a:p>
        </p:txBody>
      </p:sp>
      <p:sp>
        <p:nvSpPr>
          <p:cNvPr id="921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03AB8C8-9381-4CB4-A8D0-924352922630}" type="slidenum">
              <a:rPr lang="tr-TR" altLang="tr-TR"/>
              <a:pPr/>
              <a:t>‹#›</a:t>
            </a:fld>
            <a:endParaRPr lang="tr-TR" alt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0C3591F-6A16-4C08-A9D0-C7CF2F30BB73}" type="slidenum">
              <a:rPr lang="tr-TR" altLang="tr-TR"/>
              <a:pPr eaLnBrk="1" hangingPunct="1"/>
              <a:t>52</a:t>
            </a:fld>
            <a:endParaRPr lang="tr-TR" altLang="tr-TR"/>
          </a:p>
        </p:txBody>
      </p:sp>
      <p:sp>
        <p:nvSpPr>
          <p:cNvPr id="86019" name="Rectangle 2"/>
          <p:cNvSpPr>
            <a:spLocks noRot="1" noChangeArrowheads="1" noTextEdit="1"/>
          </p:cNvSpPr>
          <p:nvPr>
            <p:ph type="sldImg"/>
          </p:nvPr>
        </p:nvSpPr>
        <p:spPr>
          <a:xfrm>
            <a:off x="1152525" y="692150"/>
            <a:ext cx="4554538" cy="3416300"/>
          </a:xfrm>
          <a:ln/>
        </p:spPr>
      </p:sp>
      <p:sp>
        <p:nvSpPr>
          <p:cNvPr id="8602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D94B184-F982-485B-B444-D1A7F80605AB}" type="slidenum">
              <a:rPr lang="tr-TR" altLang="tr-TR"/>
              <a:pPr eaLnBrk="1" hangingPunct="1"/>
              <a:t>53</a:t>
            </a:fld>
            <a:endParaRPr lang="tr-TR" altLang="tr-TR"/>
          </a:p>
        </p:txBody>
      </p:sp>
      <p:sp>
        <p:nvSpPr>
          <p:cNvPr id="87043" name="Rectangle 2"/>
          <p:cNvSpPr>
            <a:spLocks noRot="1" noChangeArrowheads="1" noTextEdit="1"/>
          </p:cNvSpPr>
          <p:nvPr>
            <p:ph type="sldImg"/>
          </p:nvPr>
        </p:nvSpPr>
        <p:spPr>
          <a:xfrm>
            <a:off x="1152525" y="692150"/>
            <a:ext cx="4554538" cy="3416300"/>
          </a:xfrm>
          <a:ln/>
        </p:spPr>
      </p:sp>
      <p:sp>
        <p:nvSpPr>
          <p:cNvPr id="8704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E6A9DA3-4915-4593-B83D-1A98B33316EB}" type="slidenum">
              <a:rPr lang="tr-TR" altLang="tr-TR"/>
              <a:pPr eaLnBrk="1" hangingPunct="1"/>
              <a:t>54</a:t>
            </a:fld>
            <a:endParaRPr lang="tr-TR" altLang="tr-TR"/>
          </a:p>
        </p:txBody>
      </p:sp>
      <p:sp>
        <p:nvSpPr>
          <p:cNvPr id="88067" name="Rectangle 2"/>
          <p:cNvSpPr>
            <a:spLocks noRot="1" noChangeArrowheads="1" noTextEdit="1"/>
          </p:cNvSpPr>
          <p:nvPr>
            <p:ph type="sldImg"/>
          </p:nvPr>
        </p:nvSpPr>
        <p:spPr>
          <a:xfrm>
            <a:off x="1152525" y="692150"/>
            <a:ext cx="4554538" cy="3416300"/>
          </a:xfrm>
          <a:ln/>
        </p:spPr>
      </p:sp>
      <p:sp>
        <p:nvSpPr>
          <p:cNvPr id="880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1CD663A-6407-4DE9-8895-DCC568E10D34}" type="slidenum">
              <a:rPr lang="tr-TR" altLang="tr-TR"/>
              <a:pPr eaLnBrk="1" hangingPunct="1"/>
              <a:t>55</a:t>
            </a:fld>
            <a:endParaRPr lang="tr-TR" altLang="tr-TR"/>
          </a:p>
        </p:txBody>
      </p:sp>
      <p:sp>
        <p:nvSpPr>
          <p:cNvPr id="89091" name="Rectangle 2"/>
          <p:cNvSpPr>
            <a:spLocks noRot="1" noChangeArrowheads="1" noTextEdit="1"/>
          </p:cNvSpPr>
          <p:nvPr>
            <p:ph type="sldImg"/>
          </p:nvPr>
        </p:nvSpPr>
        <p:spPr>
          <a:xfrm>
            <a:off x="1152525" y="692150"/>
            <a:ext cx="4554538" cy="3416300"/>
          </a:xfrm>
          <a:ln/>
        </p:spPr>
      </p:sp>
      <p:sp>
        <p:nvSpPr>
          <p:cNvPr id="8909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3B3376B-FF7F-4F4C-94C5-B81E06E23C52}" type="slidenum">
              <a:rPr lang="tr-TR" altLang="tr-TR"/>
              <a:pPr eaLnBrk="1" hangingPunct="1"/>
              <a:t>56</a:t>
            </a:fld>
            <a:endParaRPr lang="tr-TR" altLang="tr-TR"/>
          </a:p>
        </p:txBody>
      </p:sp>
      <p:sp>
        <p:nvSpPr>
          <p:cNvPr id="90115" name="Rectangle 2"/>
          <p:cNvSpPr>
            <a:spLocks noRot="1" noChangeArrowheads="1" noTextEdit="1"/>
          </p:cNvSpPr>
          <p:nvPr>
            <p:ph type="sldImg"/>
          </p:nvPr>
        </p:nvSpPr>
        <p:spPr>
          <a:xfrm>
            <a:off x="1152525" y="692150"/>
            <a:ext cx="4554538" cy="3416300"/>
          </a:xfrm>
          <a:ln/>
        </p:spPr>
      </p:sp>
      <p:sp>
        <p:nvSpPr>
          <p:cNvPr id="901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31F7B0D-7ADB-4ED0-BAC8-AC35B164251C}" type="slidenum">
              <a:rPr lang="tr-TR" altLang="tr-TR"/>
              <a:pPr eaLnBrk="1" hangingPunct="1"/>
              <a:t>57</a:t>
            </a:fld>
            <a:endParaRPr lang="tr-TR" altLang="tr-TR"/>
          </a:p>
        </p:txBody>
      </p:sp>
      <p:sp>
        <p:nvSpPr>
          <p:cNvPr id="91139" name="Rectangle 2"/>
          <p:cNvSpPr>
            <a:spLocks noRot="1" noChangeArrowheads="1" noTextEdit="1"/>
          </p:cNvSpPr>
          <p:nvPr>
            <p:ph type="sldImg"/>
          </p:nvPr>
        </p:nvSpPr>
        <p:spPr>
          <a:xfrm>
            <a:off x="1152525" y="692150"/>
            <a:ext cx="4554538" cy="3416300"/>
          </a:xfrm>
          <a:ln/>
        </p:spPr>
      </p:sp>
      <p:sp>
        <p:nvSpPr>
          <p:cNvPr id="9114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FF1CA84-DE0B-4652-9D80-D833B27DA225}" type="slidenum">
              <a:rPr lang="tr-TR" altLang="tr-TR"/>
              <a:pPr eaLnBrk="1" hangingPunct="1"/>
              <a:t>58</a:t>
            </a:fld>
            <a:endParaRPr lang="tr-TR" altLang="tr-TR"/>
          </a:p>
        </p:txBody>
      </p:sp>
      <p:sp>
        <p:nvSpPr>
          <p:cNvPr id="92163" name="Rectangle 2"/>
          <p:cNvSpPr>
            <a:spLocks noRot="1" noChangeArrowheads="1" noTextEdit="1"/>
          </p:cNvSpPr>
          <p:nvPr>
            <p:ph type="sldImg"/>
          </p:nvPr>
        </p:nvSpPr>
        <p:spPr>
          <a:xfrm>
            <a:off x="1152525" y="692150"/>
            <a:ext cx="4554538" cy="3416300"/>
          </a:xfrm>
          <a:ln/>
        </p:spPr>
      </p:sp>
      <p:sp>
        <p:nvSpPr>
          <p:cNvPr id="9216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DD129CA-9F45-41E5-B865-29AA7685A090}" type="slidenum">
              <a:rPr lang="tr-TR" altLang="tr-TR"/>
              <a:pPr eaLnBrk="1" hangingPunct="1"/>
              <a:t>59</a:t>
            </a:fld>
            <a:endParaRPr lang="tr-TR" altLang="tr-TR"/>
          </a:p>
        </p:txBody>
      </p:sp>
      <p:sp>
        <p:nvSpPr>
          <p:cNvPr id="93187" name="Rectangle 2"/>
          <p:cNvSpPr>
            <a:spLocks noRot="1" noChangeArrowheads="1" noTextEdit="1"/>
          </p:cNvSpPr>
          <p:nvPr>
            <p:ph type="sldImg"/>
          </p:nvPr>
        </p:nvSpPr>
        <p:spPr>
          <a:xfrm>
            <a:off x="1152525" y="692150"/>
            <a:ext cx="4554538" cy="3416300"/>
          </a:xfrm>
          <a:ln/>
        </p:spPr>
      </p:sp>
      <p:sp>
        <p:nvSpPr>
          <p:cNvPr id="9318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fld id="{0B5DD6D2-97B2-477D-8366-EFC25C3EB506}" type="slidenum">
              <a:rPr lang="tr-TR" altLang="tr-TR"/>
              <a:pPr/>
              <a:t>‹#›</a:t>
            </a:fld>
            <a:endParaRPr lang="tr-TR" altLang="tr-TR"/>
          </a:p>
        </p:txBody>
      </p:sp>
    </p:spTree>
    <p:extLst>
      <p:ext uri="{BB962C8B-B14F-4D97-AF65-F5344CB8AC3E}">
        <p14:creationId xmlns:p14="http://schemas.microsoft.com/office/powerpoint/2010/main" val="3332092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fld id="{EB6FDD35-2379-4420-88E1-E983B2D5690D}" type="slidenum">
              <a:rPr lang="tr-TR" altLang="tr-TR"/>
              <a:pPr/>
              <a:t>‹#›</a:t>
            </a:fld>
            <a:endParaRPr lang="tr-TR" altLang="tr-TR"/>
          </a:p>
        </p:txBody>
      </p:sp>
    </p:spTree>
    <p:extLst>
      <p:ext uri="{BB962C8B-B14F-4D97-AF65-F5344CB8AC3E}">
        <p14:creationId xmlns:p14="http://schemas.microsoft.com/office/powerpoint/2010/main" val="1042340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fld id="{DD2C9F6B-DFB3-4C0A-9B8F-3F20DA106A0B}" type="slidenum">
              <a:rPr lang="tr-TR" altLang="tr-TR"/>
              <a:pPr/>
              <a:t>‹#›</a:t>
            </a:fld>
            <a:endParaRPr lang="tr-TR" altLang="tr-TR"/>
          </a:p>
        </p:txBody>
      </p:sp>
    </p:spTree>
    <p:extLst>
      <p:ext uri="{BB962C8B-B14F-4D97-AF65-F5344CB8AC3E}">
        <p14:creationId xmlns:p14="http://schemas.microsoft.com/office/powerpoint/2010/main" val="22435097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tr-TR"/>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fld id="{67A25401-4A62-45DF-8844-F11D6B139464}" type="slidenum">
              <a:rPr lang="tr-TR" altLang="tr-TR"/>
              <a:pPr/>
              <a:t>‹#›</a:t>
            </a:fld>
            <a:endParaRPr lang="tr-TR" altLang="tr-TR"/>
          </a:p>
        </p:txBody>
      </p:sp>
    </p:spTree>
    <p:extLst>
      <p:ext uri="{BB962C8B-B14F-4D97-AF65-F5344CB8AC3E}">
        <p14:creationId xmlns:p14="http://schemas.microsoft.com/office/powerpoint/2010/main" val="1715328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fld id="{D47B4CCD-7AAC-4C3A-8257-FB452CC74169}" type="slidenum">
              <a:rPr lang="tr-TR" altLang="tr-TR"/>
              <a:pPr/>
              <a:t>‹#›</a:t>
            </a:fld>
            <a:endParaRPr lang="tr-TR" altLang="tr-TR"/>
          </a:p>
        </p:txBody>
      </p:sp>
    </p:spTree>
    <p:extLst>
      <p:ext uri="{BB962C8B-B14F-4D97-AF65-F5344CB8AC3E}">
        <p14:creationId xmlns:p14="http://schemas.microsoft.com/office/powerpoint/2010/main" val="1778204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fld id="{8A5F5075-C1B6-44A3-B545-F80FACABF946}" type="slidenum">
              <a:rPr lang="tr-TR" altLang="tr-TR"/>
              <a:pPr/>
              <a:t>‹#›</a:t>
            </a:fld>
            <a:endParaRPr lang="tr-TR" altLang="tr-TR"/>
          </a:p>
        </p:txBody>
      </p:sp>
    </p:spTree>
    <p:extLst>
      <p:ext uri="{BB962C8B-B14F-4D97-AF65-F5344CB8AC3E}">
        <p14:creationId xmlns:p14="http://schemas.microsoft.com/office/powerpoint/2010/main" val="2448223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fld id="{F2C4A54E-CB8E-4784-BA49-3997E61FD4F3}" type="slidenum">
              <a:rPr lang="tr-TR" altLang="tr-TR"/>
              <a:pPr/>
              <a:t>‹#›</a:t>
            </a:fld>
            <a:endParaRPr lang="tr-TR" altLang="tr-TR"/>
          </a:p>
        </p:txBody>
      </p:sp>
    </p:spTree>
    <p:extLst>
      <p:ext uri="{BB962C8B-B14F-4D97-AF65-F5344CB8AC3E}">
        <p14:creationId xmlns:p14="http://schemas.microsoft.com/office/powerpoint/2010/main" val="2469840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p>
        </p:txBody>
      </p:sp>
      <p:sp>
        <p:nvSpPr>
          <p:cNvPr id="8" name="Rectangle 5"/>
          <p:cNvSpPr>
            <a:spLocks noGrp="1" noChangeArrowheads="1"/>
          </p:cNvSpPr>
          <p:nvPr>
            <p:ph type="ftr" sz="quarter" idx="11"/>
          </p:nvPr>
        </p:nvSpPr>
        <p:spPr>
          <a:ln/>
        </p:spPr>
        <p:txBody>
          <a:bodyPr/>
          <a:lstStyle>
            <a:lvl1pPr>
              <a:defRPr/>
            </a:lvl1pPr>
          </a:lstStyle>
          <a:p>
            <a:pPr>
              <a:defRPr/>
            </a:pPr>
            <a:endParaRPr lang="tr-TR"/>
          </a:p>
        </p:txBody>
      </p:sp>
      <p:sp>
        <p:nvSpPr>
          <p:cNvPr id="9" name="Rectangle 6"/>
          <p:cNvSpPr>
            <a:spLocks noGrp="1" noChangeArrowheads="1"/>
          </p:cNvSpPr>
          <p:nvPr>
            <p:ph type="sldNum" sz="quarter" idx="12"/>
          </p:nvPr>
        </p:nvSpPr>
        <p:spPr>
          <a:ln/>
        </p:spPr>
        <p:txBody>
          <a:bodyPr/>
          <a:lstStyle>
            <a:lvl1pPr>
              <a:defRPr/>
            </a:lvl1pPr>
          </a:lstStyle>
          <a:p>
            <a:fld id="{79A01BDC-B96F-4B0E-A176-A0028AB7C2BE}" type="slidenum">
              <a:rPr lang="tr-TR" altLang="tr-TR"/>
              <a:pPr/>
              <a:t>‹#›</a:t>
            </a:fld>
            <a:endParaRPr lang="tr-TR" altLang="tr-TR"/>
          </a:p>
        </p:txBody>
      </p:sp>
    </p:spTree>
    <p:extLst>
      <p:ext uri="{BB962C8B-B14F-4D97-AF65-F5344CB8AC3E}">
        <p14:creationId xmlns:p14="http://schemas.microsoft.com/office/powerpoint/2010/main" val="3665332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fld id="{C2A1F68A-E3BC-4671-A53E-45CD2B09127F}" type="slidenum">
              <a:rPr lang="tr-TR" altLang="tr-TR"/>
              <a:pPr/>
              <a:t>‹#›</a:t>
            </a:fld>
            <a:endParaRPr lang="tr-TR" altLang="tr-TR"/>
          </a:p>
        </p:txBody>
      </p:sp>
    </p:spTree>
    <p:extLst>
      <p:ext uri="{BB962C8B-B14F-4D97-AF65-F5344CB8AC3E}">
        <p14:creationId xmlns:p14="http://schemas.microsoft.com/office/powerpoint/2010/main" val="443865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p>
        </p:txBody>
      </p:sp>
      <p:sp>
        <p:nvSpPr>
          <p:cNvPr id="3" name="Rectangle 5"/>
          <p:cNvSpPr>
            <a:spLocks noGrp="1" noChangeArrowheads="1"/>
          </p:cNvSpPr>
          <p:nvPr>
            <p:ph type="ftr" sz="quarter" idx="11"/>
          </p:nvPr>
        </p:nvSpPr>
        <p:spPr>
          <a:ln/>
        </p:spPr>
        <p:txBody>
          <a:bodyPr/>
          <a:lstStyle>
            <a:lvl1pPr>
              <a:defRPr/>
            </a:lvl1pPr>
          </a:lstStyle>
          <a:p>
            <a:pPr>
              <a:defRPr/>
            </a:pPr>
            <a:endParaRPr lang="tr-TR"/>
          </a:p>
        </p:txBody>
      </p:sp>
      <p:sp>
        <p:nvSpPr>
          <p:cNvPr id="4" name="Rectangle 6"/>
          <p:cNvSpPr>
            <a:spLocks noGrp="1" noChangeArrowheads="1"/>
          </p:cNvSpPr>
          <p:nvPr>
            <p:ph type="sldNum" sz="quarter" idx="12"/>
          </p:nvPr>
        </p:nvSpPr>
        <p:spPr>
          <a:ln/>
        </p:spPr>
        <p:txBody>
          <a:bodyPr/>
          <a:lstStyle>
            <a:lvl1pPr>
              <a:defRPr/>
            </a:lvl1pPr>
          </a:lstStyle>
          <a:p>
            <a:fld id="{91FE1691-FE2C-43F3-8EC8-902961CED9EB}" type="slidenum">
              <a:rPr lang="tr-TR" altLang="tr-TR"/>
              <a:pPr/>
              <a:t>‹#›</a:t>
            </a:fld>
            <a:endParaRPr lang="tr-TR" altLang="tr-TR"/>
          </a:p>
        </p:txBody>
      </p:sp>
    </p:spTree>
    <p:extLst>
      <p:ext uri="{BB962C8B-B14F-4D97-AF65-F5344CB8AC3E}">
        <p14:creationId xmlns:p14="http://schemas.microsoft.com/office/powerpoint/2010/main" val="3113881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fld id="{CFDE730F-15F2-4FEB-BE07-776C250F701B}" type="slidenum">
              <a:rPr lang="tr-TR" altLang="tr-TR"/>
              <a:pPr/>
              <a:t>‹#›</a:t>
            </a:fld>
            <a:endParaRPr lang="tr-TR" altLang="tr-TR"/>
          </a:p>
        </p:txBody>
      </p:sp>
    </p:spTree>
    <p:extLst>
      <p:ext uri="{BB962C8B-B14F-4D97-AF65-F5344CB8AC3E}">
        <p14:creationId xmlns:p14="http://schemas.microsoft.com/office/powerpoint/2010/main" val="433066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tr-T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fld id="{CB7DE580-82E2-44B5-BC04-56426CEDC2CA}" type="slidenum">
              <a:rPr lang="tr-TR" altLang="tr-TR"/>
              <a:pPr/>
              <a:t>‹#›</a:t>
            </a:fld>
            <a:endParaRPr lang="tr-TR" altLang="tr-TR"/>
          </a:p>
        </p:txBody>
      </p:sp>
    </p:spTree>
    <p:extLst>
      <p:ext uri="{BB962C8B-B14F-4D97-AF65-F5344CB8AC3E}">
        <p14:creationId xmlns:p14="http://schemas.microsoft.com/office/powerpoint/2010/main" val="4138320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tr-TR" smtClean="0"/>
              <a:t>Click to edit Master title style</a:t>
            </a:r>
            <a:endParaRPr lang="tr-TR" altLang="tr-TR"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tr-TR" smtClean="0"/>
              <a:t>Edit Master text styles</a:t>
            </a:r>
          </a:p>
          <a:p>
            <a:pPr lvl="1"/>
            <a:r>
              <a:rPr lang="en-US" altLang="tr-TR" smtClean="0"/>
              <a:t>Second level</a:t>
            </a:r>
          </a:p>
          <a:p>
            <a:pPr lvl="2"/>
            <a:r>
              <a:rPr lang="en-US" altLang="tr-TR" smtClean="0"/>
              <a:t>Third level</a:t>
            </a:r>
          </a:p>
          <a:p>
            <a:pPr lvl="3"/>
            <a:r>
              <a:rPr lang="en-US" altLang="tr-TR" smtClean="0"/>
              <a:t>Fourth level</a:t>
            </a:r>
          </a:p>
          <a:p>
            <a:pPr lvl="4"/>
            <a:r>
              <a:rPr lang="en-US" altLang="tr-TR" smtClean="0"/>
              <a:t>Fifth level</a:t>
            </a:r>
            <a:endParaRPr lang="tr-TR" altLang="tr-TR"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Arial" charset="0"/>
              </a:defRPr>
            </a:lvl1pPr>
          </a:lstStyle>
          <a:p>
            <a:pPr>
              <a:defRPr/>
            </a:pPr>
            <a:endParaRPr lang="tr-T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Arial" charset="0"/>
              </a:defRPr>
            </a:lvl1pPr>
          </a:lstStyle>
          <a:p>
            <a:pPr>
              <a:defRPr/>
            </a:pPr>
            <a:endParaRPr lang="tr-T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46574DB-A974-48DA-98F4-EE03175665EE}" type="slidenum">
              <a:rPr lang="tr-TR" altLang="tr-TR"/>
              <a:pPr/>
              <a:t>‹#›</a:t>
            </a:fld>
            <a:endParaRPr lang="tr-TR" alt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tr-TR" altLang="tr-TR" smtClean="0"/>
              <a:t>STACKS &amp; QUEUES</a:t>
            </a:r>
            <a:br>
              <a:rPr lang="tr-TR" altLang="tr-TR" smtClean="0"/>
            </a:br>
            <a:r>
              <a:rPr lang="tr-TR" altLang="tr-TR" smtClean="0"/>
              <a:t>II</a:t>
            </a:r>
          </a:p>
        </p:txBody>
      </p:sp>
      <p:sp>
        <p:nvSpPr>
          <p:cNvPr id="2051" name="Rectangle 3"/>
          <p:cNvSpPr>
            <a:spLocks noGrp="1" noChangeArrowheads="1"/>
          </p:cNvSpPr>
          <p:nvPr>
            <p:ph type="subTitle" idx="1"/>
          </p:nvPr>
        </p:nvSpPr>
        <p:spPr/>
        <p:txBody>
          <a:bodyPr/>
          <a:lstStyle/>
          <a:p>
            <a:pPr eaLnBrk="1" hangingPunct="1"/>
            <a:r>
              <a:rPr lang="tr-TR" altLang="tr-TR" smtClean="0"/>
              <a:t>Array Based Approach</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tr-TR" smtClean="0"/>
              <a:t>Example</a:t>
            </a:r>
            <a:endParaRPr lang="tr-TR" altLang="tr-TR" smtClean="0"/>
          </a:p>
        </p:txBody>
      </p:sp>
      <p:sp>
        <p:nvSpPr>
          <p:cNvPr id="11267" name="Rectangle 3"/>
          <p:cNvSpPr>
            <a:spLocks noGrp="1" noChangeArrowheads="1"/>
          </p:cNvSpPr>
          <p:nvPr>
            <p:ph type="body" idx="1"/>
          </p:nvPr>
        </p:nvSpPr>
        <p:spPr>
          <a:xfrm>
            <a:off x="457200" y="1600200"/>
            <a:ext cx="8229600" cy="1036638"/>
          </a:xfrm>
        </p:spPr>
        <p:txBody>
          <a:bodyPr/>
          <a:lstStyle/>
          <a:p>
            <a:pPr eaLnBrk="1" hangingPunct="1"/>
            <a:r>
              <a:rPr lang="en-US" altLang="tr-TR" smtClean="0"/>
              <a:t>Assume imput string contains “(()}”</a:t>
            </a:r>
          </a:p>
          <a:p>
            <a:pPr eaLnBrk="1" hangingPunct="1"/>
            <a:endParaRPr lang="tr-TR" altLang="tr-TR" smtClean="0"/>
          </a:p>
        </p:txBody>
      </p:sp>
      <p:sp>
        <p:nvSpPr>
          <p:cNvPr id="11268" name="Freeform 4"/>
          <p:cNvSpPr>
            <a:spLocks/>
          </p:cNvSpPr>
          <p:nvPr/>
        </p:nvSpPr>
        <p:spPr bwMode="auto">
          <a:xfrm>
            <a:off x="6948488" y="3409950"/>
            <a:ext cx="719137" cy="2649538"/>
          </a:xfrm>
          <a:custGeom>
            <a:avLst/>
            <a:gdLst>
              <a:gd name="T0" fmla="*/ 0 w 723"/>
              <a:gd name="T1" fmla="*/ 0 h 1669"/>
              <a:gd name="T2" fmla="*/ 40 w 723"/>
              <a:gd name="T3" fmla="*/ 278 h 1669"/>
              <a:gd name="T4" fmla="*/ 61 w 723"/>
              <a:gd name="T5" fmla="*/ 386 h 1669"/>
              <a:gd name="T6" fmla="*/ 67 w 723"/>
              <a:gd name="T7" fmla="*/ 420 h 1669"/>
              <a:gd name="T8" fmla="*/ 81 w 723"/>
              <a:gd name="T9" fmla="*/ 461 h 1669"/>
              <a:gd name="T10" fmla="*/ 101 w 723"/>
              <a:gd name="T11" fmla="*/ 569 h 1669"/>
              <a:gd name="T12" fmla="*/ 183 w 723"/>
              <a:gd name="T13" fmla="*/ 1464 h 1669"/>
              <a:gd name="T14" fmla="*/ 386 w 723"/>
              <a:gd name="T15" fmla="*/ 1667 h 1669"/>
              <a:gd name="T16" fmla="*/ 535 w 723"/>
              <a:gd name="T17" fmla="*/ 1660 h 1669"/>
              <a:gd name="T18" fmla="*/ 576 w 723"/>
              <a:gd name="T19" fmla="*/ 1633 h 1669"/>
              <a:gd name="T20" fmla="*/ 603 w 723"/>
              <a:gd name="T21" fmla="*/ 1593 h 1669"/>
              <a:gd name="T22" fmla="*/ 623 w 723"/>
              <a:gd name="T23" fmla="*/ 1566 h 1669"/>
              <a:gd name="T24" fmla="*/ 650 w 723"/>
              <a:gd name="T25" fmla="*/ 1477 h 1669"/>
              <a:gd name="T26" fmla="*/ 670 w 723"/>
              <a:gd name="T27" fmla="*/ 1389 h 1669"/>
              <a:gd name="T28" fmla="*/ 677 w 723"/>
              <a:gd name="T29" fmla="*/ 7 h 166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723"/>
              <a:gd name="T46" fmla="*/ 0 h 1669"/>
              <a:gd name="T47" fmla="*/ 723 w 723"/>
              <a:gd name="T48" fmla="*/ 1669 h 166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723" h="1669">
                <a:moveTo>
                  <a:pt x="0" y="0"/>
                </a:moveTo>
                <a:cubicBezTo>
                  <a:pt x="12" y="90"/>
                  <a:pt x="14" y="190"/>
                  <a:pt x="40" y="278"/>
                </a:cubicBezTo>
                <a:cubicBezTo>
                  <a:pt x="45" y="321"/>
                  <a:pt x="53" y="346"/>
                  <a:pt x="61" y="386"/>
                </a:cubicBezTo>
                <a:cubicBezTo>
                  <a:pt x="63" y="397"/>
                  <a:pt x="64" y="409"/>
                  <a:pt x="67" y="420"/>
                </a:cubicBezTo>
                <a:cubicBezTo>
                  <a:pt x="71" y="434"/>
                  <a:pt x="81" y="461"/>
                  <a:pt x="81" y="461"/>
                </a:cubicBezTo>
                <a:cubicBezTo>
                  <a:pt x="86" y="503"/>
                  <a:pt x="91" y="530"/>
                  <a:pt x="101" y="569"/>
                </a:cubicBezTo>
                <a:cubicBezTo>
                  <a:pt x="122" y="828"/>
                  <a:pt x="19" y="1230"/>
                  <a:pt x="183" y="1464"/>
                </a:cubicBezTo>
                <a:cubicBezTo>
                  <a:pt x="208" y="1547"/>
                  <a:pt x="303" y="1638"/>
                  <a:pt x="386" y="1667"/>
                </a:cubicBezTo>
                <a:cubicBezTo>
                  <a:pt x="436" y="1665"/>
                  <a:pt x="486" y="1669"/>
                  <a:pt x="535" y="1660"/>
                </a:cubicBezTo>
                <a:cubicBezTo>
                  <a:pt x="551" y="1657"/>
                  <a:pt x="576" y="1633"/>
                  <a:pt x="576" y="1633"/>
                </a:cubicBezTo>
                <a:cubicBezTo>
                  <a:pt x="585" y="1620"/>
                  <a:pt x="594" y="1606"/>
                  <a:pt x="603" y="1593"/>
                </a:cubicBezTo>
                <a:cubicBezTo>
                  <a:pt x="609" y="1584"/>
                  <a:pt x="623" y="1566"/>
                  <a:pt x="623" y="1566"/>
                </a:cubicBezTo>
                <a:cubicBezTo>
                  <a:pt x="639" y="1490"/>
                  <a:pt x="625" y="1518"/>
                  <a:pt x="650" y="1477"/>
                </a:cubicBezTo>
                <a:cubicBezTo>
                  <a:pt x="655" y="1444"/>
                  <a:pt x="661" y="1420"/>
                  <a:pt x="670" y="1389"/>
                </a:cubicBezTo>
                <a:cubicBezTo>
                  <a:pt x="723" y="931"/>
                  <a:pt x="677" y="7"/>
                  <a:pt x="677" y="7"/>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11269" name="Text Box 5"/>
          <p:cNvSpPr txBox="1">
            <a:spLocks noChangeArrowheads="1"/>
          </p:cNvSpPr>
          <p:nvPr/>
        </p:nvSpPr>
        <p:spPr bwMode="auto">
          <a:xfrm>
            <a:off x="179388" y="2852738"/>
            <a:ext cx="547211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tr-TR">
                <a:solidFill>
                  <a:schemeClr val="bg2"/>
                </a:solidFill>
              </a:rPr>
              <a:t>First characters is ( then push character to stack </a:t>
            </a:r>
            <a:endParaRPr lang="tr-TR" altLang="tr-TR">
              <a:solidFill>
                <a:schemeClr val="bg2"/>
              </a:solidFill>
            </a:endParaRPr>
          </a:p>
        </p:txBody>
      </p:sp>
      <p:sp>
        <p:nvSpPr>
          <p:cNvPr id="11270" name="Text Box 6"/>
          <p:cNvSpPr txBox="1">
            <a:spLocks noChangeArrowheads="1"/>
          </p:cNvSpPr>
          <p:nvPr/>
        </p:nvSpPr>
        <p:spPr bwMode="auto">
          <a:xfrm>
            <a:off x="7216775" y="5392738"/>
            <a:ext cx="260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tr-TR"/>
              <a:t>(</a:t>
            </a:r>
            <a:endParaRPr lang="tr-TR" altLang="tr-TR"/>
          </a:p>
        </p:txBody>
      </p:sp>
      <p:sp>
        <p:nvSpPr>
          <p:cNvPr id="11271" name="Text Box 7"/>
          <p:cNvSpPr txBox="1">
            <a:spLocks noChangeArrowheads="1"/>
          </p:cNvSpPr>
          <p:nvPr/>
        </p:nvSpPr>
        <p:spPr bwMode="auto">
          <a:xfrm>
            <a:off x="107950" y="3429000"/>
            <a:ext cx="547211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tr-TR">
                <a:solidFill>
                  <a:schemeClr val="bg2"/>
                </a:solidFill>
              </a:rPr>
              <a:t>Read next characters it is again ( then push character to stack </a:t>
            </a:r>
            <a:endParaRPr lang="tr-TR" altLang="tr-TR">
              <a:solidFill>
                <a:schemeClr val="bg2"/>
              </a:solidFill>
            </a:endParaRPr>
          </a:p>
        </p:txBody>
      </p:sp>
      <p:sp>
        <p:nvSpPr>
          <p:cNvPr id="11272" name="Text Box 9"/>
          <p:cNvSpPr txBox="1">
            <a:spLocks noChangeArrowheads="1"/>
          </p:cNvSpPr>
          <p:nvPr/>
        </p:nvSpPr>
        <p:spPr bwMode="auto">
          <a:xfrm>
            <a:off x="107950" y="4292600"/>
            <a:ext cx="547211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tr-TR">
                <a:solidFill>
                  <a:schemeClr val="bg2"/>
                </a:solidFill>
              </a:rPr>
              <a:t>Read next characters it is ) then since stack is not empty pop item from the stack and check if item</a:t>
            </a:r>
            <a:endParaRPr lang="tr-TR" altLang="tr-TR">
              <a:solidFill>
                <a:schemeClr val="bg2"/>
              </a:solidFill>
            </a:endParaRPr>
          </a:p>
        </p:txBody>
      </p:sp>
      <p:sp>
        <p:nvSpPr>
          <p:cNvPr id="11273" name="Text Box 11"/>
          <p:cNvSpPr txBox="1">
            <a:spLocks noChangeArrowheads="1"/>
          </p:cNvSpPr>
          <p:nvPr/>
        </p:nvSpPr>
        <p:spPr bwMode="auto">
          <a:xfrm>
            <a:off x="231775" y="5392738"/>
            <a:ext cx="61277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tr-TR"/>
              <a:t>Read next characters, which is }. Since it is close anything </a:t>
            </a:r>
          </a:p>
          <a:p>
            <a:pPr eaLnBrk="1" hangingPunct="1"/>
            <a:r>
              <a:rPr lang="en-US" altLang="tr-TR"/>
              <a:t>Pop is performed.</a:t>
            </a:r>
            <a:endParaRPr lang="tr-TR" altLang="tr-T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tr-TR" smtClean="0"/>
              <a:t>Example</a:t>
            </a:r>
            <a:endParaRPr lang="tr-TR" altLang="tr-TR" smtClean="0"/>
          </a:p>
        </p:txBody>
      </p:sp>
      <p:sp>
        <p:nvSpPr>
          <p:cNvPr id="12291" name="Rectangle 3"/>
          <p:cNvSpPr>
            <a:spLocks noGrp="1" noChangeArrowheads="1"/>
          </p:cNvSpPr>
          <p:nvPr>
            <p:ph type="body" idx="1"/>
          </p:nvPr>
        </p:nvSpPr>
        <p:spPr>
          <a:xfrm>
            <a:off x="457200" y="1600200"/>
            <a:ext cx="8229600" cy="1036638"/>
          </a:xfrm>
        </p:spPr>
        <p:txBody>
          <a:bodyPr/>
          <a:lstStyle/>
          <a:p>
            <a:pPr eaLnBrk="1" hangingPunct="1"/>
            <a:r>
              <a:rPr lang="en-US" altLang="tr-TR" smtClean="0"/>
              <a:t>Assume imput string contains “(()}”</a:t>
            </a:r>
          </a:p>
          <a:p>
            <a:pPr eaLnBrk="1" hangingPunct="1"/>
            <a:endParaRPr lang="tr-TR" altLang="tr-TR" smtClean="0"/>
          </a:p>
        </p:txBody>
      </p:sp>
      <p:sp>
        <p:nvSpPr>
          <p:cNvPr id="12292" name="Freeform 4"/>
          <p:cNvSpPr>
            <a:spLocks/>
          </p:cNvSpPr>
          <p:nvPr/>
        </p:nvSpPr>
        <p:spPr bwMode="auto">
          <a:xfrm>
            <a:off x="6948488" y="3409950"/>
            <a:ext cx="719137" cy="2649538"/>
          </a:xfrm>
          <a:custGeom>
            <a:avLst/>
            <a:gdLst>
              <a:gd name="T0" fmla="*/ 0 w 723"/>
              <a:gd name="T1" fmla="*/ 0 h 1669"/>
              <a:gd name="T2" fmla="*/ 40 w 723"/>
              <a:gd name="T3" fmla="*/ 278 h 1669"/>
              <a:gd name="T4" fmla="*/ 61 w 723"/>
              <a:gd name="T5" fmla="*/ 386 h 1669"/>
              <a:gd name="T6" fmla="*/ 67 w 723"/>
              <a:gd name="T7" fmla="*/ 420 h 1669"/>
              <a:gd name="T8" fmla="*/ 81 w 723"/>
              <a:gd name="T9" fmla="*/ 461 h 1669"/>
              <a:gd name="T10" fmla="*/ 101 w 723"/>
              <a:gd name="T11" fmla="*/ 569 h 1669"/>
              <a:gd name="T12" fmla="*/ 183 w 723"/>
              <a:gd name="T13" fmla="*/ 1464 h 1669"/>
              <a:gd name="T14" fmla="*/ 386 w 723"/>
              <a:gd name="T15" fmla="*/ 1667 h 1669"/>
              <a:gd name="T16" fmla="*/ 535 w 723"/>
              <a:gd name="T17" fmla="*/ 1660 h 1669"/>
              <a:gd name="T18" fmla="*/ 576 w 723"/>
              <a:gd name="T19" fmla="*/ 1633 h 1669"/>
              <a:gd name="T20" fmla="*/ 603 w 723"/>
              <a:gd name="T21" fmla="*/ 1593 h 1669"/>
              <a:gd name="T22" fmla="*/ 623 w 723"/>
              <a:gd name="T23" fmla="*/ 1566 h 1669"/>
              <a:gd name="T24" fmla="*/ 650 w 723"/>
              <a:gd name="T25" fmla="*/ 1477 h 1669"/>
              <a:gd name="T26" fmla="*/ 670 w 723"/>
              <a:gd name="T27" fmla="*/ 1389 h 1669"/>
              <a:gd name="T28" fmla="*/ 677 w 723"/>
              <a:gd name="T29" fmla="*/ 7 h 166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723"/>
              <a:gd name="T46" fmla="*/ 0 h 1669"/>
              <a:gd name="T47" fmla="*/ 723 w 723"/>
              <a:gd name="T48" fmla="*/ 1669 h 166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723" h="1669">
                <a:moveTo>
                  <a:pt x="0" y="0"/>
                </a:moveTo>
                <a:cubicBezTo>
                  <a:pt x="12" y="90"/>
                  <a:pt x="14" y="190"/>
                  <a:pt x="40" y="278"/>
                </a:cubicBezTo>
                <a:cubicBezTo>
                  <a:pt x="45" y="321"/>
                  <a:pt x="53" y="346"/>
                  <a:pt x="61" y="386"/>
                </a:cubicBezTo>
                <a:cubicBezTo>
                  <a:pt x="63" y="397"/>
                  <a:pt x="64" y="409"/>
                  <a:pt x="67" y="420"/>
                </a:cubicBezTo>
                <a:cubicBezTo>
                  <a:pt x="71" y="434"/>
                  <a:pt x="81" y="461"/>
                  <a:pt x="81" y="461"/>
                </a:cubicBezTo>
                <a:cubicBezTo>
                  <a:pt x="86" y="503"/>
                  <a:pt x="91" y="530"/>
                  <a:pt x="101" y="569"/>
                </a:cubicBezTo>
                <a:cubicBezTo>
                  <a:pt x="122" y="828"/>
                  <a:pt x="19" y="1230"/>
                  <a:pt x="183" y="1464"/>
                </a:cubicBezTo>
                <a:cubicBezTo>
                  <a:pt x="208" y="1547"/>
                  <a:pt x="303" y="1638"/>
                  <a:pt x="386" y="1667"/>
                </a:cubicBezTo>
                <a:cubicBezTo>
                  <a:pt x="436" y="1665"/>
                  <a:pt x="486" y="1669"/>
                  <a:pt x="535" y="1660"/>
                </a:cubicBezTo>
                <a:cubicBezTo>
                  <a:pt x="551" y="1657"/>
                  <a:pt x="576" y="1633"/>
                  <a:pt x="576" y="1633"/>
                </a:cubicBezTo>
                <a:cubicBezTo>
                  <a:pt x="585" y="1620"/>
                  <a:pt x="594" y="1606"/>
                  <a:pt x="603" y="1593"/>
                </a:cubicBezTo>
                <a:cubicBezTo>
                  <a:pt x="609" y="1584"/>
                  <a:pt x="623" y="1566"/>
                  <a:pt x="623" y="1566"/>
                </a:cubicBezTo>
                <a:cubicBezTo>
                  <a:pt x="639" y="1490"/>
                  <a:pt x="625" y="1518"/>
                  <a:pt x="650" y="1477"/>
                </a:cubicBezTo>
                <a:cubicBezTo>
                  <a:pt x="655" y="1444"/>
                  <a:pt x="661" y="1420"/>
                  <a:pt x="670" y="1389"/>
                </a:cubicBezTo>
                <a:cubicBezTo>
                  <a:pt x="723" y="931"/>
                  <a:pt x="677" y="7"/>
                  <a:pt x="677" y="7"/>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12293" name="Text Box 5"/>
          <p:cNvSpPr txBox="1">
            <a:spLocks noChangeArrowheads="1"/>
          </p:cNvSpPr>
          <p:nvPr/>
        </p:nvSpPr>
        <p:spPr bwMode="auto">
          <a:xfrm>
            <a:off x="179388" y="2852738"/>
            <a:ext cx="547211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tr-TR">
                <a:solidFill>
                  <a:schemeClr val="bg2"/>
                </a:solidFill>
              </a:rPr>
              <a:t>First characters is ( then push character to stack </a:t>
            </a:r>
            <a:endParaRPr lang="tr-TR" altLang="tr-TR">
              <a:solidFill>
                <a:schemeClr val="bg2"/>
              </a:solidFill>
            </a:endParaRPr>
          </a:p>
        </p:txBody>
      </p:sp>
      <p:sp>
        <p:nvSpPr>
          <p:cNvPr id="12294" name="Text Box 6"/>
          <p:cNvSpPr txBox="1">
            <a:spLocks noChangeArrowheads="1"/>
          </p:cNvSpPr>
          <p:nvPr/>
        </p:nvSpPr>
        <p:spPr bwMode="auto">
          <a:xfrm>
            <a:off x="2339975" y="6237288"/>
            <a:ext cx="260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tr-TR"/>
              <a:t>(</a:t>
            </a:r>
            <a:endParaRPr lang="tr-TR" altLang="tr-TR"/>
          </a:p>
        </p:txBody>
      </p:sp>
      <p:sp>
        <p:nvSpPr>
          <p:cNvPr id="12295" name="Text Box 7"/>
          <p:cNvSpPr txBox="1">
            <a:spLocks noChangeArrowheads="1"/>
          </p:cNvSpPr>
          <p:nvPr/>
        </p:nvSpPr>
        <p:spPr bwMode="auto">
          <a:xfrm>
            <a:off x="107950" y="3429000"/>
            <a:ext cx="547211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tr-TR">
                <a:solidFill>
                  <a:schemeClr val="bg2"/>
                </a:solidFill>
              </a:rPr>
              <a:t>Read next characters it is again ( then push character to stack </a:t>
            </a:r>
            <a:endParaRPr lang="tr-TR" altLang="tr-TR">
              <a:solidFill>
                <a:schemeClr val="bg2"/>
              </a:solidFill>
            </a:endParaRPr>
          </a:p>
        </p:txBody>
      </p:sp>
      <p:sp>
        <p:nvSpPr>
          <p:cNvPr id="12296" name="Text Box 8"/>
          <p:cNvSpPr txBox="1">
            <a:spLocks noChangeArrowheads="1"/>
          </p:cNvSpPr>
          <p:nvPr/>
        </p:nvSpPr>
        <p:spPr bwMode="auto">
          <a:xfrm>
            <a:off x="107950" y="4292600"/>
            <a:ext cx="547211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tr-TR">
                <a:solidFill>
                  <a:schemeClr val="bg2"/>
                </a:solidFill>
              </a:rPr>
              <a:t>Read next characters it is ) then since stack is not empty pop item from the stack and check if item</a:t>
            </a:r>
            <a:endParaRPr lang="tr-TR" altLang="tr-TR">
              <a:solidFill>
                <a:schemeClr val="bg2"/>
              </a:solidFill>
            </a:endParaRPr>
          </a:p>
        </p:txBody>
      </p:sp>
      <p:sp>
        <p:nvSpPr>
          <p:cNvPr id="12297" name="Text Box 9"/>
          <p:cNvSpPr txBox="1">
            <a:spLocks noChangeArrowheads="1"/>
          </p:cNvSpPr>
          <p:nvPr/>
        </p:nvSpPr>
        <p:spPr bwMode="auto">
          <a:xfrm>
            <a:off x="231775" y="5392738"/>
            <a:ext cx="61277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tr-TR"/>
              <a:t>Read next characters, which is }. Since it is close anything </a:t>
            </a:r>
          </a:p>
          <a:p>
            <a:pPr eaLnBrk="1" hangingPunct="1"/>
            <a:r>
              <a:rPr lang="en-US" altLang="tr-TR"/>
              <a:t>Pop is performed.</a:t>
            </a:r>
            <a:endParaRPr lang="tr-TR" altLang="tr-TR"/>
          </a:p>
        </p:txBody>
      </p:sp>
      <p:sp>
        <p:nvSpPr>
          <p:cNvPr id="12298" name="Text Box 10"/>
          <p:cNvSpPr txBox="1">
            <a:spLocks noChangeArrowheads="1"/>
          </p:cNvSpPr>
          <p:nvPr/>
        </p:nvSpPr>
        <p:spPr bwMode="auto">
          <a:xfrm>
            <a:off x="3327400" y="6113463"/>
            <a:ext cx="55689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tr-TR"/>
              <a:t>Since ( is not corresponding open symbol for } report </a:t>
            </a:r>
          </a:p>
          <a:p>
            <a:pPr eaLnBrk="1" hangingPunct="1"/>
            <a:r>
              <a:rPr lang="en-US" altLang="tr-TR"/>
              <a:t>An error and terminate the application.</a:t>
            </a:r>
            <a:endParaRPr lang="tr-TR" altLang="tr-T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ChangeArrowheads="1"/>
          </p:cNvSpPr>
          <p:nvPr/>
        </p:nvSpPr>
        <p:spPr bwMode="auto">
          <a:xfrm>
            <a:off x="1187450" y="476250"/>
            <a:ext cx="4905375" cy="311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#include “stack.h”</a:t>
            </a:r>
          </a:p>
          <a:p>
            <a:pPr eaLnBrk="1" hangingPunct="1"/>
            <a:r>
              <a:rPr lang="tr-TR" altLang="tr-TR"/>
              <a:t>//macro definitions</a:t>
            </a:r>
          </a:p>
          <a:p>
            <a:pPr eaLnBrk="1" hangingPunct="1"/>
            <a:r>
              <a:rPr lang="tr-TR" altLang="tr-TR"/>
              <a:t>#define isOpen(ch) (ch=='{' || ch=='[' || ch=='(')</a:t>
            </a:r>
          </a:p>
          <a:p>
            <a:pPr eaLnBrk="1" hangingPunct="1"/>
            <a:r>
              <a:rPr lang="tr-TR" altLang="tr-TR"/>
              <a:t>#define isClose(ch) (ch=='}' || ch==']' || ch==')' )</a:t>
            </a:r>
          </a:p>
          <a:p>
            <a:pPr eaLnBrk="1" hangingPunct="1"/>
            <a:r>
              <a:rPr lang="tr-TR" altLang="tr-TR"/>
              <a:t>void readExp(char exprs[])</a:t>
            </a:r>
          </a:p>
          <a:p>
            <a:pPr eaLnBrk="1" hangingPunct="1"/>
            <a:r>
              <a:rPr lang="tr-TR" altLang="tr-TR"/>
              <a:t>{</a:t>
            </a:r>
          </a:p>
          <a:p>
            <a:pPr eaLnBrk="1" hangingPunct="1"/>
            <a:r>
              <a:rPr lang="tr-TR" altLang="tr-TR"/>
              <a:t>	char ch;</a:t>
            </a:r>
          </a:p>
          <a:p>
            <a:pPr eaLnBrk="1" hangingPunct="1"/>
            <a:r>
              <a:rPr lang="tr-TR" altLang="tr-TR"/>
              <a:t>	int i=0;</a:t>
            </a:r>
          </a:p>
          <a:p>
            <a:pPr eaLnBrk="1" hangingPunct="1"/>
            <a:r>
              <a:rPr lang="tr-TR" altLang="tr-TR"/>
              <a:t>     	printf("\nEnter Expression:");</a:t>
            </a:r>
          </a:p>
          <a:p>
            <a:pPr eaLnBrk="1" hangingPunct="1"/>
            <a:r>
              <a:rPr lang="tr-TR" altLang="tr-TR"/>
              <a:t>	scanf("%[^\n]s",exprs);</a:t>
            </a:r>
          </a:p>
          <a:p>
            <a:pPr eaLnBrk="1" hangingPunct="1"/>
            <a:r>
              <a:rPr lang="tr-TR" altLang="tr-T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ChangeArrowheads="1"/>
          </p:cNvSpPr>
          <p:nvPr/>
        </p:nvSpPr>
        <p:spPr bwMode="auto">
          <a:xfrm>
            <a:off x="0" y="0"/>
            <a:ext cx="8316913" cy="706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500"/>
              <a:t>int  isBalanced(char exp[])</a:t>
            </a:r>
          </a:p>
          <a:p>
            <a:pPr eaLnBrk="1" hangingPunct="1"/>
            <a:r>
              <a:rPr lang="tr-TR" altLang="tr-TR" sz="1500"/>
              <a:t>{	int i=0;</a:t>
            </a:r>
          </a:p>
          <a:p>
            <a:pPr eaLnBrk="1" hangingPunct="1"/>
            <a:r>
              <a:rPr lang="tr-TR" altLang="tr-TR" sz="1500"/>
              <a:t>	char symb;</a:t>
            </a:r>
          </a:p>
          <a:p>
            <a:pPr eaLnBrk="1" hangingPunct="1"/>
            <a:r>
              <a:rPr lang="tr-TR" altLang="tr-TR" sz="1500"/>
              <a:t>	struct stack s;</a:t>
            </a:r>
          </a:p>
          <a:p>
            <a:pPr eaLnBrk="1" hangingPunct="1"/>
            <a:r>
              <a:rPr lang="tr-TR" altLang="tr-TR" sz="1500"/>
              <a:t>	createStack(&amp;s);</a:t>
            </a:r>
          </a:p>
          <a:p>
            <a:pPr eaLnBrk="1" hangingPunct="1"/>
            <a:r>
              <a:rPr lang="tr-TR" altLang="tr-TR" sz="1500"/>
              <a:t>	while(exp[i]!='\0'){</a:t>
            </a:r>
          </a:p>
          <a:p>
            <a:pPr eaLnBrk="1" hangingPunct="1"/>
            <a:r>
              <a:rPr lang="tr-TR" altLang="tr-TR" sz="1500"/>
              <a:t>		if(isOpen(exp[i]) )</a:t>
            </a:r>
          </a:p>
          <a:p>
            <a:pPr eaLnBrk="1" hangingPunct="1"/>
            <a:r>
              <a:rPr lang="tr-TR" altLang="tr-TR" sz="1500"/>
              <a:t>			push(&amp;s,exp[i]);</a:t>
            </a:r>
          </a:p>
          <a:p>
            <a:pPr eaLnBrk="1" hangingPunct="1"/>
            <a:r>
              <a:rPr lang="tr-TR" altLang="tr-TR" sz="1500"/>
              <a:t>		else if(isClose(exp[i]) ){</a:t>
            </a:r>
          </a:p>
          <a:p>
            <a:pPr eaLnBrk="1" hangingPunct="1"/>
            <a:r>
              <a:rPr lang="tr-TR" altLang="tr-TR" sz="1500"/>
              <a:t>			if(isEmpty(&amp;s) )</a:t>
            </a:r>
          </a:p>
          <a:p>
            <a:pPr eaLnBrk="1" hangingPunct="1"/>
            <a:r>
              <a:rPr lang="tr-TR" altLang="tr-TR" sz="1500"/>
              <a:t>				return NO;</a:t>
            </a:r>
          </a:p>
          <a:p>
            <a:pPr eaLnBrk="1" hangingPunct="1"/>
            <a:r>
              <a:rPr lang="tr-TR" altLang="tr-TR" sz="1500"/>
              <a:t>			symb=pop(&amp;s);</a:t>
            </a:r>
          </a:p>
          <a:p>
            <a:pPr eaLnBrk="1" hangingPunct="1"/>
            <a:r>
              <a:rPr lang="tr-TR" altLang="tr-TR" sz="1500"/>
              <a:t>			switch(symb){</a:t>
            </a:r>
          </a:p>
          <a:p>
            <a:pPr eaLnBrk="1" hangingPunct="1"/>
            <a:r>
              <a:rPr lang="tr-TR" altLang="tr-TR" sz="1500"/>
              <a:t>				case '{': if(exp[i]!='}')</a:t>
            </a:r>
          </a:p>
          <a:p>
            <a:pPr eaLnBrk="1" hangingPunct="1"/>
            <a:r>
              <a:rPr lang="tr-TR" altLang="tr-TR" sz="1500"/>
              <a:t>						return NO;</a:t>
            </a:r>
          </a:p>
          <a:p>
            <a:pPr eaLnBrk="1" hangingPunct="1"/>
            <a:r>
              <a:rPr lang="tr-TR" altLang="tr-TR" sz="1500"/>
              <a:t>					  break;</a:t>
            </a:r>
          </a:p>
          <a:p>
            <a:pPr eaLnBrk="1" hangingPunct="1"/>
            <a:r>
              <a:rPr lang="tr-TR" altLang="tr-TR" sz="1500"/>
              <a:t>				case '[': if(exp[i]!=']')</a:t>
            </a:r>
          </a:p>
          <a:p>
            <a:pPr eaLnBrk="1" hangingPunct="1"/>
            <a:r>
              <a:rPr lang="tr-TR" altLang="tr-TR" sz="1500"/>
              <a:t>						return NO;</a:t>
            </a:r>
          </a:p>
          <a:p>
            <a:pPr eaLnBrk="1" hangingPunct="1"/>
            <a:r>
              <a:rPr lang="tr-TR" altLang="tr-TR" sz="1500"/>
              <a:t>					  break;</a:t>
            </a:r>
          </a:p>
          <a:p>
            <a:pPr eaLnBrk="1" hangingPunct="1"/>
            <a:r>
              <a:rPr lang="tr-TR" altLang="tr-TR" sz="1500"/>
              <a:t>				case '(': if(exp[i]!=')')</a:t>
            </a:r>
          </a:p>
          <a:p>
            <a:pPr eaLnBrk="1" hangingPunct="1"/>
            <a:r>
              <a:rPr lang="tr-TR" altLang="tr-TR" sz="1500"/>
              <a:t>						return NO;</a:t>
            </a:r>
          </a:p>
          <a:p>
            <a:pPr eaLnBrk="1" hangingPunct="1"/>
            <a:r>
              <a:rPr lang="tr-TR" altLang="tr-TR" sz="1500"/>
              <a:t>					  break;</a:t>
            </a:r>
          </a:p>
          <a:p>
            <a:pPr eaLnBrk="1" hangingPunct="1"/>
            <a:r>
              <a:rPr lang="tr-TR" altLang="tr-TR" sz="1500"/>
              <a:t>			}//end switch</a:t>
            </a:r>
          </a:p>
          <a:p>
            <a:pPr eaLnBrk="1" hangingPunct="1"/>
            <a:r>
              <a:rPr lang="tr-TR" altLang="tr-TR" sz="1500"/>
              <a:t>		}//end if</a:t>
            </a:r>
          </a:p>
          <a:p>
            <a:pPr eaLnBrk="1" hangingPunct="1"/>
            <a:r>
              <a:rPr lang="tr-TR" altLang="tr-TR" sz="1500"/>
              <a:t>		i++;</a:t>
            </a:r>
          </a:p>
          <a:p>
            <a:pPr eaLnBrk="1" hangingPunct="1"/>
            <a:r>
              <a:rPr lang="tr-TR" altLang="tr-TR" sz="1500"/>
              <a:t>	}//end while</a:t>
            </a:r>
          </a:p>
          <a:p>
            <a:pPr eaLnBrk="1" hangingPunct="1"/>
            <a:r>
              <a:rPr lang="tr-TR" altLang="tr-TR" sz="1500"/>
              <a:t>	if(isEmpty(&amp;s) ) return YES;</a:t>
            </a:r>
          </a:p>
          <a:p>
            <a:pPr eaLnBrk="1" hangingPunct="1"/>
            <a:r>
              <a:rPr lang="tr-TR" altLang="tr-TR" sz="1500"/>
              <a:t>	return NO;</a:t>
            </a:r>
          </a:p>
          <a:p>
            <a:pPr eaLnBrk="1" hangingPunct="1"/>
            <a:r>
              <a:rPr lang="tr-TR" altLang="tr-TR" sz="1500"/>
              <a:t>}//end function</a:t>
            </a:r>
          </a:p>
          <a:p>
            <a:pPr>
              <a:spcBef>
                <a:spcPct val="50000"/>
              </a:spcBef>
            </a:pPr>
            <a:endParaRPr lang="tr-TR" altLang="tr-TR" sz="15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ChangeArrowheads="1"/>
          </p:cNvSpPr>
          <p:nvPr/>
        </p:nvSpPr>
        <p:spPr bwMode="auto">
          <a:xfrm>
            <a:off x="1331913" y="260350"/>
            <a:ext cx="4572000" cy="311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void main()</a:t>
            </a:r>
          </a:p>
          <a:p>
            <a:pPr eaLnBrk="1" hangingPunct="1"/>
            <a:r>
              <a:rPr lang="tr-TR" altLang="tr-TR"/>
              <a:t>{</a:t>
            </a:r>
          </a:p>
          <a:p>
            <a:pPr eaLnBrk="1" hangingPunct="1"/>
            <a:r>
              <a:rPr lang="tr-TR" altLang="tr-TR"/>
              <a:t>	char expr[50];</a:t>
            </a:r>
          </a:p>
          <a:p>
            <a:pPr eaLnBrk="1" hangingPunct="1"/>
            <a:r>
              <a:rPr lang="tr-TR" altLang="tr-TR"/>
              <a:t>	readExp(expr);</a:t>
            </a:r>
          </a:p>
          <a:p>
            <a:pPr eaLnBrk="1" hangingPunct="1"/>
            <a:r>
              <a:rPr lang="tr-TR" altLang="tr-TR"/>
              <a:t>	if(isBalanced(expr) )</a:t>
            </a:r>
          </a:p>
          <a:p>
            <a:pPr eaLnBrk="1" hangingPunct="1"/>
            <a:r>
              <a:rPr lang="tr-TR" altLang="tr-TR"/>
              <a:t>		printf("\n The expression is balanced");</a:t>
            </a:r>
          </a:p>
          <a:p>
            <a:pPr eaLnBrk="1" hangingPunct="1"/>
            <a:r>
              <a:rPr lang="tr-TR" altLang="tr-TR"/>
              <a:t>	else</a:t>
            </a:r>
          </a:p>
          <a:p>
            <a:pPr eaLnBrk="1" hangingPunct="1"/>
            <a:r>
              <a:rPr lang="tr-TR" altLang="tr-TR"/>
              <a:t>		printf("\n The expression is not balanced");</a:t>
            </a:r>
          </a:p>
          <a:p>
            <a:pPr eaLnBrk="1" hangingPunct="1"/>
            <a:r>
              <a:rPr lang="tr-TR" altLang="tr-TR"/>
              <a:t>}</a:t>
            </a:r>
          </a:p>
        </p:txBody>
      </p:sp>
      <p:pic>
        <p:nvPicPr>
          <p:cNvPr id="1536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3429000"/>
            <a:ext cx="6265862" cy="331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404813"/>
            <a:ext cx="7705725" cy="292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tr-TR" smtClean="0"/>
              <a:t>Homework</a:t>
            </a:r>
            <a:endParaRPr lang="tr-TR" altLang="tr-TR" smtClean="0"/>
          </a:p>
        </p:txBody>
      </p:sp>
      <p:sp>
        <p:nvSpPr>
          <p:cNvPr id="17411" name="Rectangle 3"/>
          <p:cNvSpPr>
            <a:spLocks noGrp="1" noChangeArrowheads="1"/>
          </p:cNvSpPr>
          <p:nvPr>
            <p:ph type="body" idx="1"/>
          </p:nvPr>
        </p:nvSpPr>
        <p:spPr/>
        <p:txBody>
          <a:bodyPr/>
          <a:lstStyle/>
          <a:p>
            <a:pPr eaLnBrk="1" hangingPunct="1">
              <a:lnSpc>
                <a:spcPct val="80000"/>
              </a:lnSpc>
            </a:pPr>
            <a:r>
              <a:rPr lang="en-US" altLang="ko-KR" sz="2400" smtClean="0">
                <a:ea typeface="굴림" charset="-127"/>
              </a:rPr>
              <a:t>Write a program to read postfix expression (assume the postfix expression entered is valid) and display fully parenthesized infix version of the expression.  (assume only single digit number are allowed)</a:t>
            </a:r>
          </a:p>
          <a:p>
            <a:pPr eaLnBrk="1" hangingPunct="1">
              <a:lnSpc>
                <a:spcPct val="80000"/>
              </a:lnSpc>
            </a:pPr>
            <a:r>
              <a:rPr lang="en-US" altLang="ko-KR" sz="2400" smtClean="0">
                <a:ea typeface="굴림" charset="-127"/>
              </a:rPr>
              <a:t>Ex:</a:t>
            </a:r>
          </a:p>
          <a:p>
            <a:pPr eaLnBrk="1" hangingPunct="1">
              <a:lnSpc>
                <a:spcPct val="80000"/>
              </a:lnSpc>
            </a:pPr>
            <a:r>
              <a:rPr lang="en-US" altLang="ko-KR" sz="2400" smtClean="0">
                <a:ea typeface="굴림" charset="-127"/>
              </a:rPr>
              <a:t>13+4*85/-</a:t>
            </a:r>
          </a:p>
          <a:p>
            <a:pPr eaLnBrk="1" hangingPunct="1">
              <a:lnSpc>
                <a:spcPct val="80000"/>
              </a:lnSpc>
            </a:pPr>
            <a:r>
              <a:rPr lang="en-US" altLang="ko-KR" sz="2400" smtClean="0">
                <a:ea typeface="굴림" charset="-127"/>
              </a:rPr>
              <a:t>The fully parenthesized infix version of the expression above is:</a:t>
            </a:r>
          </a:p>
          <a:p>
            <a:pPr eaLnBrk="1" hangingPunct="1">
              <a:lnSpc>
                <a:spcPct val="80000"/>
              </a:lnSpc>
            </a:pPr>
            <a:r>
              <a:rPr lang="en-US" altLang="ko-KR" sz="2400" smtClean="0">
                <a:ea typeface="굴림" charset="-127"/>
              </a:rPr>
              <a:t>( ( ( 1+3 ) *4 ) -  ( 8/5 ) )</a:t>
            </a:r>
          </a:p>
          <a:p>
            <a:pPr eaLnBrk="1" hangingPunct="1">
              <a:lnSpc>
                <a:spcPct val="80000"/>
              </a:lnSpc>
            </a:pPr>
            <a:r>
              <a:rPr lang="en-US" altLang="ko-KR" sz="2400" smtClean="0">
                <a:ea typeface="굴림" charset="-127"/>
              </a:rPr>
              <a:t>the following are the prototypes of functions you should develop;</a:t>
            </a:r>
          </a:p>
          <a:p>
            <a:pPr eaLnBrk="1" hangingPunct="1">
              <a:lnSpc>
                <a:spcPct val="80000"/>
              </a:lnSpc>
            </a:pPr>
            <a:r>
              <a:rPr lang="en-US" altLang="ko-KR" sz="2400" smtClean="0">
                <a:ea typeface="굴림" charset="-127"/>
              </a:rPr>
              <a:t>void readPostfix(char []);</a:t>
            </a:r>
          </a:p>
          <a:p>
            <a:pPr eaLnBrk="1" hangingPunct="1">
              <a:lnSpc>
                <a:spcPct val="80000"/>
              </a:lnSpc>
            </a:pPr>
            <a:r>
              <a:rPr lang="en-US" altLang="ko-KR" sz="2400" smtClean="0">
                <a:ea typeface="굴림" charset="-127"/>
              </a:rPr>
              <a:t>void dispFully(char []);</a:t>
            </a:r>
            <a:endParaRPr lang="tr-TR" altLang="tr-TR" sz="24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tr-TR" smtClean="0"/>
              <a:t>Hints about homework</a:t>
            </a:r>
            <a:endParaRPr lang="tr-TR" altLang="tr-TR" smtClean="0"/>
          </a:p>
        </p:txBody>
      </p:sp>
      <p:sp>
        <p:nvSpPr>
          <p:cNvPr id="18435" name="Rectangle 4"/>
          <p:cNvSpPr>
            <a:spLocks noChangeArrowheads="1"/>
          </p:cNvSpPr>
          <p:nvPr/>
        </p:nvSpPr>
        <p:spPr bwMode="auto">
          <a:xfrm>
            <a:off x="395288" y="1412875"/>
            <a:ext cx="45720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tr-TR"/>
              <a:t>typedef struct stack{</a:t>
            </a:r>
          </a:p>
          <a:p>
            <a:pPr eaLnBrk="1" hangingPunct="1"/>
            <a:r>
              <a:rPr lang="en-US" altLang="tr-TR"/>
              <a:t>	int top;</a:t>
            </a:r>
          </a:p>
          <a:p>
            <a:pPr eaLnBrk="1" hangingPunct="1"/>
            <a:r>
              <a:rPr lang="en-US" altLang="tr-TR"/>
              <a:t>	char items[MAX][30];</a:t>
            </a:r>
          </a:p>
          <a:p>
            <a:pPr eaLnBrk="1" hangingPunct="1"/>
            <a:r>
              <a:rPr lang="en-US" altLang="tr-TR"/>
              <a:t>	} STACK ;</a:t>
            </a:r>
          </a:p>
        </p:txBody>
      </p:sp>
      <p:sp>
        <p:nvSpPr>
          <p:cNvPr id="18436" name="Rectangle 5"/>
          <p:cNvSpPr>
            <a:spLocks noChangeArrowheads="1"/>
          </p:cNvSpPr>
          <p:nvPr/>
        </p:nvSpPr>
        <p:spPr bwMode="auto">
          <a:xfrm>
            <a:off x="323850" y="2852738"/>
            <a:ext cx="3960813" cy="302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sz="1600"/>
          </a:p>
          <a:p>
            <a:pPr eaLnBrk="1" hangingPunct="1"/>
            <a:r>
              <a:rPr lang="tr-TR" altLang="tr-TR" sz="1600"/>
              <a:t>/* Pop Implementation */</a:t>
            </a:r>
          </a:p>
          <a:p>
            <a:pPr eaLnBrk="1" hangingPunct="1"/>
            <a:endParaRPr lang="tr-TR" altLang="tr-TR" sz="1600"/>
          </a:p>
          <a:p>
            <a:pPr eaLnBrk="1" hangingPunct="1"/>
            <a:r>
              <a:rPr lang="tr-TR" altLang="tr-TR" sz="1600"/>
              <a:t>void pop(STACK *s,char str[])</a:t>
            </a:r>
          </a:p>
          <a:p>
            <a:pPr eaLnBrk="1" hangingPunct="1"/>
            <a:r>
              <a:rPr lang="tr-TR" altLang="tr-TR" sz="1600"/>
              <a:t>{</a:t>
            </a:r>
          </a:p>
          <a:p>
            <a:pPr eaLnBrk="1" hangingPunct="1"/>
            <a:r>
              <a:rPr lang="en-US" altLang="tr-TR" sz="1600"/>
              <a:t>      </a:t>
            </a:r>
            <a:r>
              <a:rPr lang="tr-TR" altLang="tr-TR" sz="1600"/>
              <a:t>if(isEmpty(s) ){</a:t>
            </a:r>
          </a:p>
          <a:p>
            <a:pPr eaLnBrk="1" hangingPunct="1"/>
            <a:r>
              <a:rPr lang="en-US" altLang="tr-TR" sz="1600"/>
              <a:t>           </a:t>
            </a:r>
            <a:r>
              <a:rPr lang="tr-TR" altLang="tr-TR" sz="1600"/>
              <a:t>printf("\n Stack Underflow \n");</a:t>
            </a:r>
          </a:p>
          <a:p>
            <a:pPr eaLnBrk="1" hangingPunct="1"/>
            <a:r>
              <a:rPr lang="tr-TR" altLang="tr-TR" sz="1600"/>
              <a:t>		exit(1);</a:t>
            </a:r>
          </a:p>
          <a:p>
            <a:pPr eaLnBrk="1" hangingPunct="1"/>
            <a:r>
              <a:rPr lang="en-US" altLang="tr-TR" sz="1600"/>
              <a:t>     </a:t>
            </a:r>
            <a:r>
              <a:rPr lang="tr-TR" altLang="tr-TR" sz="1600"/>
              <a:t>}</a:t>
            </a:r>
          </a:p>
          <a:p>
            <a:pPr eaLnBrk="1" hangingPunct="1"/>
            <a:r>
              <a:rPr lang="tr-TR" altLang="tr-TR" sz="1600"/>
              <a:t>	strcpy(str,s-&gt;items[s-&gt;top]);</a:t>
            </a:r>
          </a:p>
          <a:p>
            <a:pPr eaLnBrk="1" hangingPunct="1"/>
            <a:r>
              <a:rPr lang="tr-TR" altLang="tr-TR" sz="1600"/>
              <a:t>	(s-&gt;top)--;</a:t>
            </a:r>
          </a:p>
          <a:p>
            <a:pPr eaLnBrk="1" hangingPunct="1"/>
            <a:r>
              <a:rPr lang="tr-TR" altLang="tr-TR" sz="1600"/>
              <a:t>}</a:t>
            </a:r>
          </a:p>
        </p:txBody>
      </p:sp>
      <p:sp>
        <p:nvSpPr>
          <p:cNvPr id="18437" name="Rectangle 6"/>
          <p:cNvSpPr>
            <a:spLocks noChangeArrowheads="1"/>
          </p:cNvSpPr>
          <p:nvPr/>
        </p:nvSpPr>
        <p:spPr bwMode="auto">
          <a:xfrm>
            <a:off x="4284663" y="3068638"/>
            <a:ext cx="4572000" cy="314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600"/>
              <a:t>void push(STACK *s, char str[])</a:t>
            </a:r>
          </a:p>
          <a:p>
            <a:pPr eaLnBrk="1" hangingPunct="1"/>
            <a:r>
              <a:rPr lang="tr-TR" altLang="tr-TR" sz="1600"/>
              <a:t>{</a:t>
            </a:r>
          </a:p>
          <a:p>
            <a:pPr eaLnBrk="1" hangingPunct="1"/>
            <a:r>
              <a:rPr lang="tr-TR" altLang="tr-TR" sz="1600"/>
              <a:t>	if(s-&gt;top==MAX-1){</a:t>
            </a:r>
          </a:p>
          <a:p>
            <a:pPr eaLnBrk="1" hangingPunct="1"/>
            <a:r>
              <a:rPr lang="tr-TR" altLang="tr-TR" sz="1600"/>
              <a:t>	</a:t>
            </a:r>
            <a:r>
              <a:rPr lang="en-US" altLang="tr-TR" sz="1600"/>
              <a:t>      </a:t>
            </a:r>
            <a:r>
              <a:rPr lang="tr-TR" altLang="tr-TR" sz="1600"/>
              <a:t>printf("\n Stack Overflow \n");</a:t>
            </a:r>
          </a:p>
          <a:p>
            <a:pPr eaLnBrk="1" hangingPunct="1"/>
            <a:r>
              <a:rPr lang="tr-TR" altLang="tr-TR" sz="1600"/>
              <a:t>		exit(1);</a:t>
            </a:r>
          </a:p>
          <a:p>
            <a:pPr eaLnBrk="1" hangingPunct="1"/>
            <a:r>
              <a:rPr lang="tr-TR" altLang="tr-TR" sz="1600"/>
              <a:t>	}</a:t>
            </a:r>
          </a:p>
          <a:p>
            <a:pPr eaLnBrk="1" hangingPunct="1"/>
            <a:r>
              <a:rPr lang="tr-TR" altLang="tr-TR" sz="1600"/>
              <a:t>	else{</a:t>
            </a:r>
          </a:p>
          <a:p>
            <a:pPr eaLnBrk="1" hangingPunct="1"/>
            <a:r>
              <a:rPr lang="tr-TR" altLang="tr-TR" sz="1600"/>
              <a:t>		(s-&gt;top)++;</a:t>
            </a:r>
          </a:p>
          <a:p>
            <a:pPr eaLnBrk="1" hangingPunct="1"/>
            <a:r>
              <a:rPr lang="tr-TR" altLang="tr-TR" sz="1600"/>
              <a:t>		strcpy(s-&gt;items[s-&gt;top],str);</a:t>
            </a:r>
          </a:p>
          <a:p>
            <a:pPr eaLnBrk="1" hangingPunct="1"/>
            <a:r>
              <a:rPr lang="tr-TR" altLang="tr-TR" sz="1600"/>
              <a:t>	}</a:t>
            </a:r>
          </a:p>
          <a:p>
            <a:pPr eaLnBrk="1" hangingPunct="1"/>
            <a:r>
              <a:rPr lang="tr-TR" altLang="tr-TR" sz="1600"/>
              <a:t>}</a:t>
            </a:r>
          </a:p>
          <a:p>
            <a:pPr eaLnBrk="1" hangingPunct="1">
              <a:spcBef>
                <a:spcPct val="50000"/>
              </a:spcBef>
            </a:pPr>
            <a:endParaRPr lang="tr-TR" altLang="tr-TR" sz="16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457200" y="1268413"/>
            <a:ext cx="8507413" cy="5329237"/>
          </a:xfrm>
        </p:spPr>
        <p:txBody>
          <a:bodyPr/>
          <a:lstStyle/>
          <a:p>
            <a:pPr eaLnBrk="1" hangingPunct="1">
              <a:lnSpc>
                <a:spcPct val="85000"/>
              </a:lnSpc>
              <a:spcBef>
                <a:spcPct val="30000"/>
              </a:spcBef>
              <a:spcAft>
                <a:spcPct val="15000"/>
              </a:spcAft>
            </a:pPr>
            <a:r>
              <a:rPr lang="tr-TR" altLang="tr-TR" sz="2000" smtClean="0"/>
              <a:t>A queue is simply a waiting line that grows by </a:t>
            </a:r>
            <a:r>
              <a:rPr lang="tr-TR" altLang="tr-TR" sz="2000" b="1" smtClean="0"/>
              <a:t>adding elements to its end</a:t>
            </a:r>
            <a:r>
              <a:rPr lang="tr-TR" altLang="tr-TR" sz="2000" smtClean="0"/>
              <a:t> and shrinks by </a:t>
            </a:r>
            <a:r>
              <a:rPr lang="tr-TR" altLang="tr-TR" sz="2000" b="1" smtClean="0"/>
              <a:t>removing elements from the front</a:t>
            </a:r>
            <a:r>
              <a:rPr lang="tr-TR" altLang="tr-TR" sz="2000" smtClean="0"/>
              <a:t>. Compared to</a:t>
            </a:r>
            <a:r>
              <a:rPr lang="en-US" altLang="tr-TR" sz="2000" smtClean="0"/>
              <a:t> </a:t>
            </a:r>
            <a:r>
              <a:rPr lang="tr-TR" altLang="tr-TR" sz="2000" smtClean="0"/>
              <a:t>stack, it reflects the more commonly used in real-world, namely, “first come, first served”. Waiting lines in supermarkets, banks, food counters are common examples.</a:t>
            </a:r>
          </a:p>
          <a:p>
            <a:pPr eaLnBrk="1" hangingPunct="1">
              <a:lnSpc>
                <a:spcPct val="85000"/>
              </a:lnSpc>
              <a:spcBef>
                <a:spcPct val="30000"/>
              </a:spcBef>
              <a:spcAft>
                <a:spcPct val="15000"/>
              </a:spcAft>
            </a:pPr>
            <a:r>
              <a:rPr lang="tr-TR" altLang="tr-TR" sz="2000" smtClean="0"/>
              <a:t>A formal definition of queue would be a list from which items may be deleted at one end (</a:t>
            </a:r>
            <a:r>
              <a:rPr lang="tr-TR" altLang="tr-TR" sz="2000" b="1" smtClean="0">
                <a:solidFill>
                  <a:schemeClr val="accent2"/>
                </a:solidFill>
              </a:rPr>
              <a:t>front</a:t>
            </a:r>
            <a:r>
              <a:rPr lang="tr-TR" altLang="tr-TR" sz="2000" smtClean="0"/>
              <a:t>) and into which items may be inserted at the other end (</a:t>
            </a:r>
            <a:r>
              <a:rPr lang="tr-TR" altLang="tr-TR" sz="2000" b="1" smtClean="0">
                <a:solidFill>
                  <a:schemeClr val="accent2"/>
                </a:solidFill>
              </a:rPr>
              <a:t>rear</a:t>
            </a:r>
            <a:r>
              <a:rPr lang="tr-TR" altLang="tr-TR" sz="2000" smtClean="0"/>
              <a:t>). It is also referred to as a first-in-first-out (FIFO) data structure.</a:t>
            </a:r>
          </a:p>
          <a:p>
            <a:pPr eaLnBrk="1" hangingPunct="1">
              <a:lnSpc>
                <a:spcPct val="85000"/>
              </a:lnSpc>
              <a:spcBef>
                <a:spcPct val="30000"/>
              </a:spcBef>
              <a:spcAft>
                <a:spcPct val="15000"/>
              </a:spcAft>
            </a:pPr>
            <a:r>
              <a:rPr lang="tr-TR" altLang="tr-TR" sz="2000" smtClean="0"/>
              <a:t>Queues are good whenever we have to wait in line</a:t>
            </a:r>
          </a:p>
          <a:p>
            <a:pPr lvl="1" eaLnBrk="1" hangingPunct="1">
              <a:lnSpc>
                <a:spcPct val="85000"/>
              </a:lnSpc>
              <a:spcBef>
                <a:spcPct val="30000"/>
              </a:spcBef>
              <a:spcAft>
                <a:spcPct val="15000"/>
              </a:spcAft>
            </a:pPr>
            <a:r>
              <a:rPr lang="tr-TR" altLang="tr-TR" sz="1800" smtClean="0"/>
              <a:t>Queues are “fair”</a:t>
            </a:r>
          </a:p>
          <a:p>
            <a:pPr eaLnBrk="1" hangingPunct="1">
              <a:lnSpc>
                <a:spcPct val="85000"/>
              </a:lnSpc>
              <a:spcBef>
                <a:spcPct val="30000"/>
              </a:spcBef>
              <a:spcAft>
                <a:spcPct val="15000"/>
              </a:spcAft>
            </a:pPr>
            <a:r>
              <a:rPr lang="tr-TR" altLang="tr-TR" sz="2000" smtClean="0"/>
              <a:t>Queues have many applications in computer systems:</a:t>
            </a:r>
          </a:p>
          <a:p>
            <a:pPr lvl="1" eaLnBrk="1" hangingPunct="1">
              <a:lnSpc>
                <a:spcPct val="85000"/>
              </a:lnSpc>
              <a:spcBef>
                <a:spcPct val="30000"/>
              </a:spcBef>
              <a:spcAft>
                <a:spcPct val="15000"/>
              </a:spcAft>
            </a:pPr>
            <a:r>
              <a:rPr lang="tr-TR" altLang="tr-TR" sz="1800" smtClean="0"/>
              <a:t>jobs in a single processor computer</a:t>
            </a:r>
          </a:p>
          <a:p>
            <a:pPr lvl="1" eaLnBrk="1" hangingPunct="1">
              <a:lnSpc>
                <a:spcPct val="85000"/>
              </a:lnSpc>
              <a:spcBef>
                <a:spcPct val="30000"/>
              </a:spcBef>
              <a:spcAft>
                <a:spcPct val="15000"/>
              </a:spcAft>
            </a:pPr>
            <a:r>
              <a:rPr lang="tr-TR" altLang="tr-TR" sz="1800" smtClean="0"/>
              <a:t>print spooling</a:t>
            </a:r>
          </a:p>
          <a:p>
            <a:pPr lvl="1" eaLnBrk="1" hangingPunct="1">
              <a:lnSpc>
                <a:spcPct val="85000"/>
              </a:lnSpc>
              <a:spcBef>
                <a:spcPct val="30000"/>
              </a:spcBef>
              <a:spcAft>
                <a:spcPct val="15000"/>
              </a:spcAft>
            </a:pPr>
            <a:r>
              <a:rPr lang="tr-TR" altLang="tr-TR" sz="1800" smtClean="0"/>
              <a:t>information packets in computer networks.</a:t>
            </a:r>
          </a:p>
          <a:p>
            <a:pPr eaLnBrk="1" hangingPunct="1">
              <a:lnSpc>
                <a:spcPct val="85000"/>
              </a:lnSpc>
              <a:spcBef>
                <a:spcPct val="30000"/>
              </a:spcBef>
              <a:spcAft>
                <a:spcPct val="15000"/>
              </a:spcAft>
              <a:buFontTx/>
              <a:buNone/>
            </a:pPr>
            <a:endParaRPr lang="tr-TR" altLang="tr-TR" sz="2000" smtClean="0"/>
          </a:p>
        </p:txBody>
      </p:sp>
      <p:sp>
        <p:nvSpPr>
          <p:cNvPr id="19459" name="Rectangle 4"/>
          <p:cNvSpPr>
            <a:spLocks noGrp="1" noChangeArrowheads="1"/>
          </p:cNvSpPr>
          <p:nvPr>
            <p:ph type="title"/>
          </p:nvPr>
        </p:nvSpPr>
        <p:spPr/>
        <p:txBody>
          <a:bodyPr/>
          <a:lstStyle/>
          <a:p>
            <a:pPr eaLnBrk="1" hangingPunct="1"/>
            <a:r>
              <a:rPr lang="tr-TR" altLang="tr-TR" smtClean="0"/>
              <a:t>QUEUE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2" name="Group 30"/>
          <p:cNvGrpSpPr>
            <a:grpSpLocks/>
          </p:cNvGrpSpPr>
          <p:nvPr/>
        </p:nvGrpSpPr>
        <p:grpSpPr bwMode="auto">
          <a:xfrm rot="5400000">
            <a:off x="3960813" y="2097088"/>
            <a:ext cx="1800225" cy="4752975"/>
            <a:chOff x="249" y="1207"/>
            <a:chExt cx="1134" cy="2994"/>
          </a:xfrm>
        </p:grpSpPr>
        <p:sp>
          <p:nvSpPr>
            <p:cNvPr id="20492" name="Rectangle 8"/>
            <p:cNvSpPr>
              <a:spLocks noChangeArrowheads="1"/>
            </p:cNvSpPr>
            <p:nvPr/>
          </p:nvSpPr>
          <p:spPr bwMode="auto">
            <a:xfrm>
              <a:off x="249" y="3475"/>
              <a:ext cx="1134" cy="363"/>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20493" name="Rectangle 9"/>
            <p:cNvSpPr>
              <a:spLocks noChangeArrowheads="1"/>
            </p:cNvSpPr>
            <p:nvPr/>
          </p:nvSpPr>
          <p:spPr bwMode="auto">
            <a:xfrm>
              <a:off x="249" y="3838"/>
              <a:ext cx="1134" cy="363"/>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20494" name="Rectangle 10"/>
            <p:cNvSpPr>
              <a:spLocks noChangeArrowheads="1"/>
            </p:cNvSpPr>
            <p:nvPr/>
          </p:nvSpPr>
          <p:spPr bwMode="auto">
            <a:xfrm>
              <a:off x="249" y="2749"/>
              <a:ext cx="1134" cy="363"/>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20495" name="Rectangle 11"/>
            <p:cNvSpPr>
              <a:spLocks noChangeArrowheads="1"/>
            </p:cNvSpPr>
            <p:nvPr/>
          </p:nvSpPr>
          <p:spPr bwMode="auto">
            <a:xfrm>
              <a:off x="249" y="3112"/>
              <a:ext cx="1134" cy="363"/>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20496" name="Rectangle 12"/>
            <p:cNvSpPr>
              <a:spLocks noChangeArrowheads="1"/>
            </p:cNvSpPr>
            <p:nvPr/>
          </p:nvSpPr>
          <p:spPr bwMode="auto">
            <a:xfrm>
              <a:off x="249" y="2024"/>
              <a:ext cx="1134" cy="363"/>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20497" name="Rectangle 13"/>
            <p:cNvSpPr>
              <a:spLocks noChangeArrowheads="1"/>
            </p:cNvSpPr>
            <p:nvPr/>
          </p:nvSpPr>
          <p:spPr bwMode="auto">
            <a:xfrm>
              <a:off x="249" y="2387"/>
              <a:ext cx="1134" cy="363"/>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20498" name="Rectangle 15"/>
            <p:cNvSpPr>
              <a:spLocks noChangeArrowheads="1"/>
            </p:cNvSpPr>
            <p:nvPr/>
          </p:nvSpPr>
          <p:spPr bwMode="auto">
            <a:xfrm>
              <a:off x="249" y="1661"/>
              <a:ext cx="1134" cy="363"/>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20499" name="Line 16"/>
            <p:cNvSpPr>
              <a:spLocks noChangeShapeType="1"/>
            </p:cNvSpPr>
            <p:nvPr/>
          </p:nvSpPr>
          <p:spPr bwMode="auto">
            <a:xfrm flipV="1">
              <a:off x="1383" y="1207"/>
              <a:ext cx="0" cy="45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0500" name="Line 17"/>
            <p:cNvSpPr>
              <a:spLocks noChangeShapeType="1"/>
            </p:cNvSpPr>
            <p:nvPr/>
          </p:nvSpPr>
          <p:spPr bwMode="auto">
            <a:xfrm flipV="1">
              <a:off x="249" y="1207"/>
              <a:ext cx="0" cy="45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grpSp>
      <p:sp>
        <p:nvSpPr>
          <p:cNvPr id="20483" name="Freeform 18"/>
          <p:cNvSpPr>
            <a:spLocks/>
          </p:cNvSpPr>
          <p:nvPr/>
        </p:nvSpPr>
        <p:spPr bwMode="auto">
          <a:xfrm>
            <a:off x="755650" y="5084763"/>
            <a:ext cx="852488" cy="1081087"/>
          </a:xfrm>
          <a:custGeom>
            <a:avLst/>
            <a:gdLst>
              <a:gd name="T0" fmla="*/ 38 w 537"/>
              <a:gd name="T1" fmla="*/ 681 h 681"/>
              <a:gd name="T2" fmla="*/ 83 w 537"/>
              <a:gd name="T3" fmla="*/ 318 h 681"/>
              <a:gd name="T4" fmla="*/ 537 w 537"/>
              <a:gd name="T5" fmla="*/ 0 h 681"/>
              <a:gd name="T6" fmla="*/ 0 60000 65536"/>
              <a:gd name="T7" fmla="*/ 0 60000 65536"/>
              <a:gd name="T8" fmla="*/ 0 60000 65536"/>
              <a:gd name="T9" fmla="*/ 0 w 537"/>
              <a:gd name="T10" fmla="*/ 0 h 681"/>
              <a:gd name="T11" fmla="*/ 537 w 537"/>
              <a:gd name="T12" fmla="*/ 681 h 681"/>
            </a:gdLst>
            <a:ahLst/>
            <a:cxnLst>
              <a:cxn ang="T6">
                <a:pos x="T0" y="T1"/>
              </a:cxn>
              <a:cxn ang="T7">
                <a:pos x="T2" y="T3"/>
              </a:cxn>
              <a:cxn ang="T8">
                <a:pos x="T4" y="T5"/>
              </a:cxn>
            </a:cxnLst>
            <a:rect l="T9" t="T10" r="T11" b="T12"/>
            <a:pathLst>
              <a:path w="537" h="681">
                <a:moveTo>
                  <a:pt x="38" y="681"/>
                </a:moveTo>
                <a:cubicBezTo>
                  <a:pt x="19" y="556"/>
                  <a:pt x="0" y="431"/>
                  <a:pt x="83" y="318"/>
                </a:cubicBezTo>
                <a:cubicBezTo>
                  <a:pt x="166" y="205"/>
                  <a:pt x="351" y="102"/>
                  <a:pt x="537" y="0"/>
                </a:cubicBezTo>
              </a:path>
            </a:pathLst>
          </a:custGeom>
          <a:noFill/>
          <a:ln w="38100" cmpd="sng">
            <a:solidFill>
              <a:schemeClr val="tx1"/>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20484" name="Freeform 19"/>
          <p:cNvSpPr>
            <a:spLocks/>
          </p:cNvSpPr>
          <p:nvPr/>
        </p:nvSpPr>
        <p:spPr bwMode="auto">
          <a:xfrm flipH="1" flipV="1">
            <a:off x="6948488" y="3500438"/>
            <a:ext cx="1657350" cy="863600"/>
          </a:xfrm>
          <a:custGeom>
            <a:avLst/>
            <a:gdLst>
              <a:gd name="T0" fmla="*/ 38 w 537"/>
              <a:gd name="T1" fmla="*/ 681 h 681"/>
              <a:gd name="T2" fmla="*/ 83 w 537"/>
              <a:gd name="T3" fmla="*/ 318 h 681"/>
              <a:gd name="T4" fmla="*/ 537 w 537"/>
              <a:gd name="T5" fmla="*/ 0 h 681"/>
              <a:gd name="T6" fmla="*/ 0 60000 65536"/>
              <a:gd name="T7" fmla="*/ 0 60000 65536"/>
              <a:gd name="T8" fmla="*/ 0 60000 65536"/>
              <a:gd name="T9" fmla="*/ 0 w 537"/>
              <a:gd name="T10" fmla="*/ 0 h 681"/>
              <a:gd name="T11" fmla="*/ 537 w 537"/>
              <a:gd name="T12" fmla="*/ 681 h 681"/>
            </a:gdLst>
            <a:ahLst/>
            <a:cxnLst>
              <a:cxn ang="T6">
                <a:pos x="T0" y="T1"/>
              </a:cxn>
              <a:cxn ang="T7">
                <a:pos x="T2" y="T3"/>
              </a:cxn>
              <a:cxn ang="T8">
                <a:pos x="T4" y="T5"/>
              </a:cxn>
            </a:cxnLst>
            <a:rect l="T9" t="T10" r="T11" b="T12"/>
            <a:pathLst>
              <a:path w="537" h="681">
                <a:moveTo>
                  <a:pt x="38" y="681"/>
                </a:moveTo>
                <a:cubicBezTo>
                  <a:pt x="19" y="556"/>
                  <a:pt x="0" y="431"/>
                  <a:pt x="83" y="318"/>
                </a:cubicBezTo>
                <a:cubicBezTo>
                  <a:pt x="166" y="205"/>
                  <a:pt x="351" y="102"/>
                  <a:pt x="537" y="0"/>
                </a:cubicBezTo>
              </a:path>
            </a:pathLst>
          </a:custGeom>
          <a:noFill/>
          <a:ln w="38100" cmpd="sng">
            <a:solidFill>
              <a:schemeClr val="tx1"/>
            </a:solidFill>
            <a:round/>
            <a:headEnd type="triangl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20485" name="Text Box 22"/>
          <p:cNvSpPr txBox="1">
            <a:spLocks noChangeArrowheads="1"/>
          </p:cNvSpPr>
          <p:nvPr/>
        </p:nvSpPr>
        <p:spPr bwMode="auto">
          <a:xfrm>
            <a:off x="1116013" y="6021388"/>
            <a:ext cx="742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insert</a:t>
            </a:r>
          </a:p>
        </p:txBody>
      </p:sp>
      <p:sp>
        <p:nvSpPr>
          <p:cNvPr id="20486" name="Text Box 23"/>
          <p:cNvSpPr txBox="1">
            <a:spLocks noChangeArrowheads="1"/>
          </p:cNvSpPr>
          <p:nvPr/>
        </p:nvSpPr>
        <p:spPr bwMode="auto">
          <a:xfrm>
            <a:off x="7885113" y="2852738"/>
            <a:ext cx="806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delete</a:t>
            </a:r>
          </a:p>
        </p:txBody>
      </p:sp>
      <p:sp>
        <p:nvSpPr>
          <p:cNvPr id="20487" name="Line 33"/>
          <p:cNvSpPr>
            <a:spLocks noChangeShapeType="1"/>
          </p:cNvSpPr>
          <p:nvPr/>
        </p:nvSpPr>
        <p:spPr bwMode="auto">
          <a:xfrm flipH="1">
            <a:off x="1835150" y="3573463"/>
            <a:ext cx="6492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0488" name="Line 34"/>
          <p:cNvSpPr>
            <a:spLocks noChangeShapeType="1"/>
          </p:cNvSpPr>
          <p:nvPr/>
        </p:nvSpPr>
        <p:spPr bwMode="auto">
          <a:xfrm flipH="1">
            <a:off x="1835150" y="5373688"/>
            <a:ext cx="6492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0489" name="Text Box 35"/>
          <p:cNvSpPr txBox="1">
            <a:spLocks noChangeArrowheads="1"/>
          </p:cNvSpPr>
          <p:nvPr/>
        </p:nvSpPr>
        <p:spPr bwMode="auto">
          <a:xfrm>
            <a:off x="5992813" y="5537200"/>
            <a:ext cx="717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sp>
        <p:nvSpPr>
          <p:cNvPr id="20490" name="Text Box 36"/>
          <p:cNvSpPr txBox="1">
            <a:spLocks noChangeArrowheads="1"/>
          </p:cNvSpPr>
          <p:nvPr/>
        </p:nvSpPr>
        <p:spPr bwMode="auto">
          <a:xfrm>
            <a:off x="2392363" y="5465763"/>
            <a:ext cx="679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sp>
        <p:nvSpPr>
          <p:cNvPr id="20491" name="Text Box 37"/>
          <p:cNvSpPr txBox="1">
            <a:spLocks noChangeArrowheads="1"/>
          </p:cNvSpPr>
          <p:nvPr/>
        </p:nvSpPr>
        <p:spPr bwMode="auto">
          <a:xfrm>
            <a:off x="1023938" y="352425"/>
            <a:ext cx="75882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tr-TR"/>
              <a:t>The first element inserted into a queue is the first element to be removed.</a:t>
            </a:r>
          </a:p>
          <a:p>
            <a:pPr eaLnBrk="1" hangingPunct="1"/>
            <a:r>
              <a:rPr lang="en-US" altLang="tr-TR"/>
              <a:t>For this reason queue is called first in first out (FIFO).</a:t>
            </a:r>
          </a:p>
          <a:p>
            <a:pPr eaLnBrk="1" hangingPunct="1"/>
            <a:r>
              <a:rPr lang="en-US" altLang="tr-TR"/>
              <a:t> </a:t>
            </a:r>
            <a:endParaRPr lang="tr-TR" altLang="tr-T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tr-TR" smtClean="0"/>
              <a:t>Stacks(cont.)</a:t>
            </a:r>
            <a:endParaRPr lang="tr-TR" altLang="tr-TR" smtClean="0"/>
          </a:p>
        </p:txBody>
      </p:sp>
      <p:sp>
        <p:nvSpPr>
          <p:cNvPr id="3075" name="Rectangle 3"/>
          <p:cNvSpPr>
            <a:spLocks noGrp="1" noChangeArrowheads="1"/>
          </p:cNvSpPr>
          <p:nvPr>
            <p:ph type="body" idx="1"/>
          </p:nvPr>
        </p:nvSpPr>
        <p:spPr/>
        <p:txBody>
          <a:bodyPr/>
          <a:lstStyle/>
          <a:p>
            <a:pPr eaLnBrk="1" hangingPunct="1"/>
            <a:r>
              <a:rPr lang="en-US" altLang="tr-TR" smtClean="0"/>
              <a:t>Pop operation should not be applied to the empty stack</a:t>
            </a:r>
          </a:p>
          <a:p>
            <a:pPr eaLnBrk="1" hangingPunct="1"/>
            <a:r>
              <a:rPr lang="en-US" altLang="tr-TR" smtClean="0"/>
              <a:t>Before applying pop operation to the stack ensure that the stack is not empty(us isEmpty() operation prior to pop operation)</a:t>
            </a:r>
            <a:endParaRPr lang="tr-TR" altLang="tr-TR"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tr-TR" altLang="tr-TR" smtClean="0"/>
              <a:t>QUEUE</a:t>
            </a:r>
          </a:p>
        </p:txBody>
      </p:sp>
      <p:sp>
        <p:nvSpPr>
          <p:cNvPr id="21507" name="Rectangle 3"/>
          <p:cNvSpPr>
            <a:spLocks noGrp="1" noChangeArrowheads="1"/>
          </p:cNvSpPr>
          <p:nvPr>
            <p:ph type="body" idx="1"/>
          </p:nvPr>
        </p:nvSpPr>
        <p:spPr/>
        <p:txBody>
          <a:bodyPr/>
          <a:lstStyle/>
          <a:p>
            <a:pPr marL="457200" indent="-457200" eaLnBrk="1" hangingPunct="1">
              <a:lnSpc>
                <a:spcPct val="80000"/>
              </a:lnSpc>
            </a:pPr>
            <a:endParaRPr lang="tr-TR" altLang="tr-TR" sz="2400" smtClean="0"/>
          </a:p>
          <a:p>
            <a:pPr marL="457200" indent="-457200" eaLnBrk="1" hangingPunct="1">
              <a:lnSpc>
                <a:spcPct val="80000"/>
              </a:lnSpc>
            </a:pPr>
            <a:endParaRPr lang="tr-TR" altLang="tr-TR" sz="2800" smtClean="0"/>
          </a:p>
          <a:p>
            <a:pPr marL="457200" indent="-457200" eaLnBrk="1" hangingPunct="1">
              <a:lnSpc>
                <a:spcPct val="80000"/>
              </a:lnSpc>
              <a:buFontTx/>
              <a:buNone/>
            </a:pPr>
            <a:r>
              <a:rPr lang="tr-TR" altLang="tr-TR" sz="2800" b="1" smtClean="0"/>
              <a:t>Primitive operations</a:t>
            </a:r>
            <a:endParaRPr lang="tr-TR" altLang="tr-TR" sz="2800" smtClean="0"/>
          </a:p>
          <a:p>
            <a:pPr marL="457200" indent="-457200" eaLnBrk="1" hangingPunct="1">
              <a:lnSpc>
                <a:spcPct val="80000"/>
              </a:lnSpc>
            </a:pPr>
            <a:r>
              <a:rPr lang="tr-TR" altLang="tr-TR" sz="2800" smtClean="0"/>
              <a:t>enqueue(q, x):</a:t>
            </a:r>
            <a:br>
              <a:rPr lang="tr-TR" altLang="tr-TR" sz="2800" smtClean="0"/>
            </a:br>
            <a:r>
              <a:rPr lang="tr-TR" altLang="tr-TR" sz="2800" smtClean="0"/>
              <a:t>inserts item x at the </a:t>
            </a:r>
            <a:r>
              <a:rPr lang="tr-TR" altLang="tr-TR" sz="2800" b="1" smtClean="0"/>
              <a:t>rear</a:t>
            </a:r>
            <a:r>
              <a:rPr lang="tr-TR" altLang="tr-TR" sz="2800" smtClean="0"/>
              <a:t> of the queue q</a:t>
            </a:r>
          </a:p>
          <a:p>
            <a:pPr marL="457200" indent="-457200" eaLnBrk="1" hangingPunct="1">
              <a:lnSpc>
                <a:spcPct val="80000"/>
              </a:lnSpc>
            </a:pPr>
            <a:r>
              <a:rPr lang="tr-TR" altLang="tr-TR" sz="2800" smtClean="0"/>
              <a:t>x = dequeue(q):</a:t>
            </a:r>
            <a:br>
              <a:rPr lang="tr-TR" altLang="tr-TR" sz="2800" smtClean="0"/>
            </a:br>
            <a:r>
              <a:rPr lang="tr-TR" altLang="tr-TR" sz="2800" smtClean="0"/>
              <a:t>removes the </a:t>
            </a:r>
            <a:r>
              <a:rPr lang="tr-TR" altLang="tr-TR" sz="2800" b="1" smtClean="0"/>
              <a:t>front</a:t>
            </a:r>
            <a:r>
              <a:rPr lang="tr-TR" altLang="tr-TR" sz="2800" smtClean="0"/>
              <a:t> element from q and returns its value.</a:t>
            </a:r>
          </a:p>
          <a:p>
            <a:pPr marL="457200" indent="-457200" eaLnBrk="1" hangingPunct="1">
              <a:lnSpc>
                <a:spcPct val="80000"/>
              </a:lnSpc>
            </a:pPr>
            <a:r>
              <a:rPr lang="tr-TR" altLang="tr-TR" sz="2800" smtClean="0"/>
              <a:t>isEmpty(q) : Check to see if the queue is empty.</a:t>
            </a:r>
          </a:p>
          <a:p>
            <a:pPr marL="457200" indent="-457200" eaLnBrk="1" hangingPunct="1">
              <a:lnSpc>
                <a:spcPct val="80000"/>
              </a:lnSpc>
            </a:pPr>
            <a:r>
              <a:rPr lang="tr-TR" altLang="tr-TR" sz="2800" smtClean="0"/>
              <a:t>isFull(q) : checks to see if there is space to insert more items in the queue.</a:t>
            </a:r>
          </a:p>
          <a:p>
            <a:pPr marL="457200" indent="-457200" eaLnBrk="1" hangingPunct="1">
              <a:lnSpc>
                <a:spcPct val="80000"/>
              </a:lnSpc>
            </a:pPr>
            <a:endParaRPr lang="tr-TR" altLang="tr-TR" sz="2800" smtClean="0"/>
          </a:p>
          <a:p>
            <a:pPr marL="457200" indent="-457200" eaLnBrk="1" hangingPunct="1">
              <a:lnSpc>
                <a:spcPct val="80000"/>
              </a:lnSpc>
            </a:pPr>
            <a:endParaRPr lang="tr-TR" altLang="tr-TR" sz="2400" smtClean="0"/>
          </a:p>
          <a:p>
            <a:pPr marL="457200" indent="-457200" eaLnBrk="1" hangingPunct="1">
              <a:lnSpc>
                <a:spcPct val="80000"/>
              </a:lnSpc>
            </a:pPr>
            <a:endParaRPr lang="tr-TR" altLang="tr-TR" sz="24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ChangeArrowheads="1"/>
          </p:cNvSpPr>
          <p:nvPr/>
        </p:nvSpPr>
        <p:spPr bwMode="auto">
          <a:xfrm>
            <a:off x="1258888" y="1341438"/>
            <a:ext cx="936625" cy="647700"/>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8</a:t>
            </a:r>
          </a:p>
        </p:txBody>
      </p:sp>
      <p:sp>
        <p:nvSpPr>
          <p:cNvPr id="22531" name="Text Box 7"/>
          <p:cNvSpPr txBox="1">
            <a:spLocks noChangeArrowheads="1"/>
          </p:cNvSpPr>
          <p:nvPr/>
        </p:nvSpPr>
        <p:spPr bwMode="auto">
          <a:xfrm>
            <a:off x="250825" y="2420938"/>
            <a:ext cx="3603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22532" name="Text Box 10"/>
          <p:cNvSpPr txBox="1">
            <a:spLocks noChangeArrowheads="1"/>
          </p:cNvSpPr>
          <p:nvPr/>
        </p:nvSpPr>
        <p:spPr bwMode="auto">
          <a:xfrm>
            <a:off x="250825" y="333375"/>
            <a:ext cx="2165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Enqueue Operation</a:t>
            </a:r>
          </a:p>
        </p:txBody>
      </p:sp>
      <p:sp>
        <p:nvSpPr>
          <p:cNvPr id="7179" name="Text Box 11"/>
          <p:cNvSpPr txBox="1">
            <a:spLocks noChangeArrowheads="1"/>
          </p:cNvSpPr>
          <p:nvPr/>
        </p:nvSpPr>
        <p:spPr bwMode="auto">
          <a:xfrm>
            <a:off x="684213" y="765175"/>
            <a:ext cx="946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Insert 8</a:t>
            </a:r>
          </a:p>
        </p:txBody>
      </p:sp>
      <p:sp>
        <p:nvSpPr>
          <p:cNvPr id="22534" name="Line 25"/>
          <p:cNvSpPr>
            <a:spLocks noChangeShapeType="1"/>
          </p:cNvSpPr>
          <p:nvPr/>
        </p:nvSpPr>
        <p:spPr bwMode="auto">
          <a:xfrm>
            <a:off x="1979613" y="4797425"/>
            <a:ext cx="5113337"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2535" name="Line 26"/>
          <p:cNvSpPr>
            <a:spLocks noChangeShapeType="1"/>
          </p:cNvSpPr>
          <p:nvPr/>
        </p:nvSpPr>
        <p:spPr bwMode="auto">
          <a:xfrm>
            <a:off x="1979613" y="6165850"/>
            <a:ext cx="50419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2536" name="Line 27"/>
          <p:cNvSpPr>
            <a:spLocks noChangeShapeType="1"/>
          </p:cNvSpPr>
          <p:nvPr/>
        </p:nvSpPr>
        <p:spPr bwMode="auto">
          <a:xfrm>
            <a:off x="6443663" y="3500438"/>
            <a:ext cx="0" cy="86518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2537" name="Text Box 28"/>
          <p:cNvSpPr txBox="1">
            <a:spLocks noChangeArrowheads="1"/>
          </p:cNvSpPr>
          <p:nvPr/>
        </p:nvSpPr>
        <p:spPr bwMode="auto">
          <a:xfrm>
            <a:off x="6784975" y="3232150"/>
            <a:ext cx="717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grpSp>
        <p:nvGrpSpPr>
          <p:cNvPr id="2" name="Group 31"/>
          <p:cNvGrpSpPr>
            <a:grpSpLocks/>
          </p:cNvGrpSpPr>
          <p:nvPr/>
        </p:nvGrpSpPr>
        <p:grpSpPr bwMode="auto">
          <a:xfrm>
            <a:off x="6430963" y="2852738"/>
            <a:ext cx="1020762" cy="1133475"/>
            <a:chOff x="4051" y="1797"/>
            <a:chExt cx="643" cy="714"/>
          </a:xfrm>
        </p:grpSpPr>
        <p:sp>
          <p:nvSpPr>
            <p:cNvPr id="22539" name="Line 29"/>
            <p:cNvSpPr>
              <a:spLocks noChangeShapeType="1"/>
            </p:cNvSpPr>
            <p:nvPr/>
          </p:nvSpPr>
          <p:spPr bwMode="auto">
            <a:xfrm>
              <a:off x="4051" y="1966"/>
              <a:ext cx="0" cy="545"/>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2540" name="Text Box 30"/>
            <p:cNvSpPr txBox="1">
              <a:spLocks noChangeArrowheads="1"/>
            </p:cNvSpPr>
            <p:nvPr/>
          </p:nvSpPr>
          <p:spPr bwMode="auto">
            <a:xfrm>
              <a:off x="4266" y="1797"/>
              <a:ext cx="4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179"/>
                                        </p:tgtEl>
                                        <p:attrNameLst>
                                          <p:attrName>style.visibility</p:attrName>
                                        </p:attrNameLst>
                                      </p:cBhvr>
                                      <p:to>
                                        <p:strVal val="visible"/>
                                      </p:to>
                                    </p:set>
                                    <p:animEffect transition="in" filter="blinds(horizontal)">
                                      <p:cBhvr>
                                        <p:cTn id="7" dur="500"/>
                                        <p:tgtEl>
                                          <p:spTgt spid="717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172"/>
                                        </p:tgtEl>
                                        <p:attrNameLst>
                                          <p:attrName>style.visibility</p:attrName>
                                        </p:attrNameLst>
                                      </p:cBhvr>
                                      <p:to>
                                        <p:strVal val="visible"/>
                                      </p:to>
                                    </p:set>
                                    <p:animEffect transition="in" filter="blinds(horizontal)">
                                      <p:cBhvr>
                                        <p:cTn id="10" dur="500"/>
                                        <p:tgtEl>
                                          <p:spTgt spid="717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0" presetClass="path" presetSubtype="0" accel="50000" decel="50000" fill="hold" grpId="1" nodeType="clickEffect">
                                  <p:stCondLst>
                                    <p:cond delay="0"/>
                                  </p:stCondLst>
                                  <p:childTnLst>
                                    <p:animMotion origin="layout" path="M 0 0 C -0.10365 0.20819 -0.20712 0.41661 -0.12118 0.50775 C -0.03524 0.59889 0.23976 0.57298 0.51528 0.54707 " pathEditMode="relative" ptsTypes="aaA">
                                      <p:cBhvr>
                                        <p:cTn id="14" dur="2000" fill="hold"/>
                                        <p:tgtEl>
                                          <p:spTgt spid="7172"/>
                                        </p:tgtEl>
                                        <p:attrNameLst>
                                          <p:attrName>ppt_x</p:attrName>
                                          <p:attrName>ppt_y</p:attrName>
                                        </p:attrNameLst>
                                      </p:cBhvr>
                                    </p:animMotion>
                                  </p:childTnLst>
                                </p:cTn>
                              </p:par>
                              <p:par>
                                <p:cTn id="15" presetID="35" presetClass="path" presetSubtype="0" accel="50000" decel="50000" fill="hold" nodeType="withEffect">
                                  <p:stCondLst>
                                    <p:cond delay="0"/>
                                  </p:stCondLst>
                                  <p:childTnLst>
                                    <p:animMotion origin="layout" path="M 2.22222E-6 4.90632E-6 L -0.18021 4.90632E-6 " pathEditMode="relative" rAng="0" ptsTypes="AA">
                                      <p:cBhvr>
                                        <p:cTn id="16" dur="2000" fill="hold"/>
                                        <p:tgtEl>
                                          <p:spTgt spid="2"/>
                                        </p:tgtEl>
                                        <p:attrNameLst>
                                          <p:attrName>ppt_x</p:attrName>
                                          <p:attrName>ppt_y</p:attrName>
                                        </p:attrNameLst>
                                      </p:cBhvr>
                                      <p:rCtr x="-9010"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animBg="1"/>
      <p:bldP spid="7172" grpId="1" animBg="1"/>
      <p:bldP spid="717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5867400" y="5084763"/>
            <a:ext cx="936625" cy="647700"/>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8</a:t>
            </a:r>
          </a:p>
        </p:txBody>
      </p:sp>
      <p:sp>
        <p:nvSpPr>
          <p:cNvPr id="23555" name="Text Box 3"/>
          <p:cNvSpPr txBox="1">
            <a:spLocks noChangeArrowheads="1"/>
          </p:cNvSpPr>
          <p:nvPr/>
        </p:nvSpPr>
        <p:spPr bwMode="auto">
          <a:xfrm>
            <a:off x="250825" y="2420938"/>
            <a:ext cx="3603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23556" name="Text Box 5"/>
          <p:cNvSpPr txBox="1">
            <a:spLocks noChangeArrowheads="1"/>
          </p:cNvSpPr>
          <p:nvPr/>
        </p:nvSpPr>
        <p:spPr bwMode="auto">
          <a:xfrm>
            <a:off x="684213" y="765175"/>
            <a:ext cx="946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Insert 8</a:t>
            </a:r>
          </a:p>
        </p:txBody>
      </p:sp>
      <p:sp>
        <p:nvSpPr>
          <p:cNvPr id="54278" name="Rectangle 6"/>
          <p:cNvSpPr>
            <a:spLocks noChangeArrowheads="1"/>
          </p:cNvSpPr>
          <p:nvPr/>
        </p:nvSpPr>
        <p:spPr bwMode="auto">
          <a:xfrm>
            <a:off x="3203575" y="1268413"/>
            <a:ext cx="936625" cy="647700"/>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860</a:t>
            </a:r>
          </a:p>
        </p:txBody>
      </p:sp>
      <p:sp>
        <p:nvSpPr>
          <p:cNvPr id="54279" name="Text Box 7"/>
          <p:cNvSpPr txBox="1">
            <a:spLocks noChangeArrowheads="1"/>
          </p:cNvSpPr>
          <p:nvPr/>
        </p:nvSpPr>
        <p:spPr bwMode="auto">
          <a:xfrm>
            <a:off x="2628900" y="692150"/>
            <a:ext cx="1200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Insert 860</a:t>
            </a:r>
          </a:p>
        </p:txBody>
      </p:sp>
      <p:sp>
        <p:nvSpPr>
          <p:cNvPr id="23559" name="Rectangle 8"/>
          <p:cNvSpPr>
            <a:spLocks noChangeArrowheads="1"/>
          </p:cNvSpPr>
          <p:nvPr/>
        </p:nvSpPr>
        <p:spPr bwMode="auto">
          <a:xfrm>
            <a:off x="5219700" y="1268413"/>
            <a:ext cx="936625" cy="647700"/>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-60</a:t>
            </a:r>
          </a:p>
        </p:txBody>
      </p:sp>
      <p:sp>
        <p:nvSpPr>
          <p:cNvPr id="23560" name="Text Box 9"/>
          <p:cNvSpPr txBox="1">
            <a:spLocks noChangeArrowheads="1"/>
          </p:cNvSpPr>
          <p:nvPr/>
        </p:nvSpPr>
        <p:spPr bwMode="auto">
          <a:xfrm>
            <a:off x="4645025" y="692150"/>
            <a:ext cx="1149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Insert -60</a:t>
            </a:r>
          </a:p>
        </p:txBody>
      </p:sp>
      <p:sp>
        <p:nvSpPr>
          <p:cNvPr id="23561" name="Rectangle 10"/>
          <p:cNvSpPr>
            <a:spLocks noChangeArrowheads="1"/>
          </p:cNvSpPr>
          <p:nvPr/>
        </p:nvSpPr>
        <p:spPr bwMode="auto">
          <a:xfrm>
            <a:off x="7092950" y="1125538"/>
            <a:ext cx="936625" cy="647700"/>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10</a:t>
            </a:r>
          </a:p>
        </p:txBody>
      </p:sp>
      <p:sp>
        <p:nvSpPr>
          <p:cNvPr id="23562" name="Text Box 11"/>
          <p:cNvSpPr txBox="1">
            <a:spLocks noChangeArrowheads="1"/>
          </p:cNvSpPr>
          <p:nvPr/>
        </p:nvSpPr>
        <p:spPr bwMode="auto">
          <a:xfrm>
            <a:off x="6518275" y="549275"/>
            <a:ext cx="1073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Insert 10</a:t>
            </a:r>
          </a:p>
        </p:txBody>
      </p:sp>
      <p:sp>
        <p:nvSpPr>
          <p:cNvPr id="23563" name="Line 12"/>
          <p:cNvSpPr>
            <a:spLocks noChangeShapeType="1"/>
          </p:cNvSpPr>
          <p:nvPr/>
        </p:nvSpPr>
        <p:spPr bwMode="auto">
          <a:xfrm>
            <a:off x="1979613" y="4797425"/>
            <a:ext cx="5113337"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3564" name="Line 13"/>
          <p:cNvSpPr>
            <a:spLocks noChangeShapeType="1"/>
          </p:cNvSpPr>
          <p:nvPr/>
        </p:nvSpPr>
        <p:spPr bwMode="auto">
          <a:xfrm>
            <a:off x="1979613" y="6165850"/>
            <a:ext cx="50419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3565" name="Line 14"/>
          <p:cNvSpPr>
            <a:spLocks noChangeShapeType="1"/>
          </p:cNvSpPr>
          <p:nvPr/>
        </p:nvSpPr>
        <p:spPr bwMode="auto">
          <a:xfrm>
            <a:off x="6443663" y="3500438"/>
            <a:ext cx="0" cy="86518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3566" name="Text Box 15"/>
          <p:cNvSpPr txBox="1">
            <a:spLocks noChangeArrowheads="1"/>
          </p:cNvSpPr>
          <p:nvPr/>
        </p:nvSpPr>
        <p:spPr bwMode="auto">
          <a:xfrm>
            <a:off x="6784975" y="3232150"/>
            <a:ext cx="717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grpSp>
        <p:nvGrpSpPr>
          <p:cNvPr id="2" name="Group 21"/>
          <p:cNvGrpSpPr>
            <a:grpSpLocks/>
          </p:cNvGrpSpPr>
          <p:nvPr/>
        </p:nvGrpSpPr>
        <p:grpSpPr bwMode="auto">
          <a:xfrm>
            <a:off x="5292725" y="2852738"/>
            <a:ext cx="1020763" cy="1133475"/>
            <a:chOff x="4051" y="1797"/>
            <a:chExt cx="643" cy="714"/>
          </a:xfrm>
        </p:grpSpPr>
        <p:sp>
          <p:nvSpPr>
            <p:cNvPr id="23569" name="Line 22"/>
            <p:cNvSpPr>
              <a:spLocks noChangeShapeType="1"/>
            </p:cNvSpPr>
            <p:nvPr/>
          </p:nvSpPr>
          <p:spPr bwMode="auto">
            <a:xfrm>
              <a:off x="4051" y="1966"/>
              <a:ext cx="0" cy="545"/>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3570" name="Text Box 23"/>
            <p:cNvSpPr txBox="1">
              <a:spLocks noChangeArrowheads="1"/>
            </p:cNvSpPr>
            <p:nvPr/>
          </p:nvSpPr>
          <p:spPr bwMode="auto">
            <a:xfrm>
              <a:off x="4266" y="1797"/>
              <a:ext cx="4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grpSp>
      <p:sp>
        <p:nvSpPr>
          <p:cNvPr id="23568" name="Text Box 24"/>
          <p:cNvSpPr txBox="1">
            <a:spLocks noChangeArrowheads="1"/>
          </p:cNvSpPr>
          <p:nvPr/>
        </p:nvSpPr>
        <p:spPr bwMode="auto">
          <a:xfrm>
            <a:off x="250825" y="333375"/>
            <a:ext cx="2165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Enqueue Operation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grpId="0" nodeType="clickEffect">
                                  <p:stCondLst>
                                    <p:cond delay="0"/>
                                  </p:stCondLst>
                                  <p:childTnLst>
                                    <p:animMotion origin="layout" path="M 7.22222E-6 8.49179E-6 C -0.1842 0.19038 -0.36788 0.38099 -0.34357 0.47352 C -0.31944 0.56605 -0.08697 0.5605 0.14567 0.55495 " pathEditMode="relative" ptsTypes="aaA">
                                      <p:cBhvr>
                                        <p:cTn id="6" dur="2000" fill="hold"/>
                                        <p:tgtEl>
                                          <p:spTgt spid="54278"/>
                                        </p:tgtEl>
                                        <p:attrNameLst>
                                          <p:attrName>ppt_x</p:attrName>
                                          <p:attrName>ppt_y</p:attrName>
                                        </p:attrNameLst>
                                      </p:cBhvr>
                                    </p:animMotion>
                                  </p:childTnLst>
                                </p:cTn>
                              </p:par>
                              <p:par>
                                <p:cTn id="7" presetID="3" presetClass="entr" presetSubtype="10" fill="hold" grpId="0" nodeType="withEffect">
                                  <p:stCondLst>
                                    <p:cond delay="0"/>
                                  </p:stCondLst>
                                  <p:childTnLst>
                                    <p:set>
                                      <p:cBhvr>
                                        <p:cTn id="8" dur="1" fill="hold">
                                          <p:stCondLst>
                                            <p:cond delay="0"/>
                                          </p:stCondLst>
                                        </p:cTn>
                                        <p:tgtEl>
                                          <p:spTgt spid="54279"/>
                                        </p:tgtEl>
                                        <p:attrNameLst>
                                          <p:attrName>style.visibility</p:attrName>
                                        </p:attrNameLst>
                                      </p:cBhvr>
                                      <p:to>
                                        <p:strVal val="visible"/>
                                      </p:to>
                                    </p:set>
                                    <p:animEffect transition="in" filter="blinds(horizontal)">
                                      <p:cBhvr>
                                        <p:cTn id="9" dur="500"/>
                                        <p:tgtEl>
                                          <p:spTgt spid="54279"/>
                                        </p:tgtEl>
                                      </p:cBhvr>
                                    </p:animEffect>
                                  </p:childTnLst>
                                </p:cTn>
                              </p:par>
                              <p:par>
                                <p:cTn id="10" presetID="35" presetClass="path" presetSubtype="0" accel="50000" decel="50000" fill="hold" nodeType="withEffect">
                                  <p:stCondLst>
                                    <p:cond delay="0"/>
                                  </p:stCondLst>
                                  <p:childTnLst>
                                    <p:animMotion origin="layout" path="M 1.38889E-6 4.90632E-6 L -0.15035 0.00138 " pathEditMode="relative" rAng="0" ptsTypes="AA">
                                      <p:cBhvr>
                                        <p:cTn id="11" dur="2000" fill="hold"/>
                                        <p:tgtEl>
                                          <p:spTgt spid="2"/>
                                        </p:tgtEl>
                                        <p:attrNameLst>
                                          <p:attrName>ppt_x</p:attrName>
                                          <p:attrName>ppt_y</p:attrName>
                                        </p:attrNameLst>
                                      </p:cBhvr>
                                      <p:rCtr x="-7517" y="6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8" grpId="0" animBg="1"/>
      <p:bldP spid="5427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5867400" y="5084763"/>
            <a:ext cx="936625" cy="647700"/>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8</a:t>
            </a:r>
          </a:p>
        </p:txBody>
      </p:sp>
      <p:sp>
        <p:nvSpPr>
          <p:cNvPr id="24579" name="Text Box 3"/>
          <p:cNvSpPr txBox="1">
            <a:spLocks noChangeArrowheads="1"/>
          </p:cNvSpPr>
          <p:nvPr/>
        </p:nvSpPr>
        <p:spPr bwMode="auto">
          <a:xfrm>
            <a:off x="250825" y="2420938"/>
            <a:ext cx="3603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24580" name="Text Box 5"/>
          <p:cNvSpPr txBox="1">
            <a:spLocks noChangeArrowheads="1"/>
          </p:cNvSpPr>
          <p:nvPr/>
        </p:nvSpPr>
        <p:spPr bwMode="auto">
          <a:xfrm>
            <a:off x="684213" y="765175"/>
            <a:ext cx="946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Insert 8</a:t>
            </a:r>
          </a:p>
        </p:txBody>
      </p:sp>
      <p:sp>
        <p:nvSpPr>
          <p:cNvPr id="24581" name="Rectangle 6"/>
          <p:cNvSpPr>
            <a:spLocks noChangeArrowheads="1"/>
          </p:cNvSpPr>
          <p:nvPr/>
        </p:nvSpPr>
        <p:spPr bwMode="auto">
          <a:xfrm>
            <a:off x="4427538" y="5084763"/>
            <a:ext cx="936625" cy="647700"/>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860</a:t>
            </a:r>
          </a:p>
        </p:txBody>
      </p:sp>
      <p:sp>
        <p:nvSpPr>
          <p:cNvPr id="24582" name="Text Box 7"/>
          <p:cNvSpPr txBox="1">
            <a:spLocks noChangeArrowheads="1"/>
          </p:cNvSpPr>
          <p:nvPr/>
        </p:nvSpPr>
        <p:spPr bwMode="auto">
          <a:xfrm>
            <a:off x="2628900" y="692150"/>
            <a:ext cx="1200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Insert 860</a:t>
            </a:r>
          </a:p>
        </p:txBody>
      </p:sp>
      <p:sp>
        <p:nvSpPr>
          <p:cNvPr id="58376" name="Rectangle 8"/>
          <p:cNvSpPr>
            <a:spLocks noChangeArrowheads="1"/>
          </p:cNvSpPr>
          <p:nvPr/>
        </p:nvSpPr>
        <p:spPr bwMode="auto">
          <a:xfrm>
            <a:off x="5219700" y="1268413"/>
            <a:ext cx="936625" cy="647700"/>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-60</a:t>
            </a:r>
          </a:p>
        </p:txBody>
      </p:sp>
      <p:sp>
        <p:nvSpPr>
          <p:cNvPr id="24584" name="Text Box 9"/>
          <p:cNvSpPr txBox="1">
            <a:spLocks noChangeArrowheads="1"/>
          </p:cNvSpPr>
          <p:nvPr/>
        </p:nvSpPr>
        <p:spPr bwMode="auto">
          <a:xfrm>
            <a:off x="4645025" y="692150"/>
            <a:ext cx="1149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Insert -60</a:t>
            </a:r>
          </a:p>
        </p:txBody>
      </p:sp>
      <p:sp>
        <p:nvSpPr>
          <p:cNvPr id="24585" name="Rectangle 10"/>
          <p:cNvSpPr>
            <a:spLocks noChangeArrowheads="1"/>
          </p:cNvSpPr>
          <p:nvPr/>
        </p:nvSpPr>
        <p:spPr bwMode="auto">
          <a:xfrm>
            <a:off x="7092950" y="1125538"/>
            <a:ext cx="936625" cy="647700"/>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10</a:t>
            </a:r>
          </a:p>
        </p:txBody>
      </p:sp>
      <p:sp>
        <p:nvSpPr>
          <p:cNvPr id="24586" name="Text Box 11"/>
          <p:cNvSpPr txBox="1">
            <a:spLocks noChangeArrowheads="1"/>
          </p:cNvSpPr>
          <p:nvPr/>
        </p:nvSpPr>
        <p:spPr bwMode="auto">
          <a:xfrm>
            <a:off x="6518275" y="549275"/>
            <a:ext cx="1073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Insert 10</a:t>
            </a:r>
          </a:p>
        </p:txBody>
      </p:sp>
      <p:sp>
        <p:nvSpPr>
          <p:cNvPr id="24587" name="Line 12"/>
          <p:cNvSpPr>
            <a:spLocks noChangeShapeType="1"/>
          </p:cNvSpPr>
          <p:nvPr/>
        </p:nvSpPr>
        <p:spPr bwMode="auto">
          <a:xfrm>
            <a:off x="1979613" y="4797425"/>
            <a:ext cx="5113337"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4588" name="Line 13"/>
          <p:cNvSpPr>
            <a:spLocks noChangeShapeType="1"/>
          </p:cNvSpPr>
          <p:nvPr/>
        </p:nvSpPr>
        <p:spPr bwMode="auto">
          <a:xfrm>
            <a:off x="1979613" y="6165850"/>
            <a:ext cx="50419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4589" name="Line 14"/>
          <p:cNvSpPr>
            <a:spLocks noChangeShapeType="1"/>
          </p:cNvSpPr>
          <p:nvPr/>
        </p:nvSpPr>
        <p:spPr bwMode="auto">
          <a:xfrm>
            <a:off x="6443663" y="3500438"/>
            <a:ext cx="0" cy="86518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4590" name="Text Box 15"/>
          <p:cNvSpPr txBox="1">
            <a:spLocks noChangeArrowheads="1"/>
          </p:cNvSpPr>
          <p:nvPr/>
        </p:nvSpPr>
        <p:spPr bwMode="auto">
          <a:xfrm>
            <a:off x="6784975" y="3232150"/>
            <a:ext cx="717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grpSp>
        <p:nvGrpSpPr>
          <p:cNvPr id="2" name="Group 19"/>
          <p:cNvGrpSpPr>
            <a:grpSpLocks/>
          </p:cNvGrpSpPr>
          <p:nvPr/>
        </p:nvGrpSpPr>
        <p:grpSpPr bwMode="auto">
          <a:xfrm>
            <a:off x="4284663" y="2781300"/>
            <a:ext cx="1020762" cy="1133475"/>
            <a:chOff x="4051" y="1797"/>
            <a:chExt cx="643" cy="714"/>
          </a:xfrm>
        </p:grpSpPr>
        <p:sp>
          <p:nvSpPr>
            <p:cNvPr id="24593" name="Line 20"/>
            <p:cNvSpPr>
              <a:spLocks noChangeShapeType="1"/>
            </p:cNvSpPr>
            <p:nvPr/>
          </p:nvSpPr>
          <p:spPr bwMode="auto">
            <a:xfrm>
              <a:off x="4051" y="1966"/>
              <a:ext cx="0" cy="545"/>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4594" name="Text Box 21"/>
            <p:cNvSpPr txBox="1">
              <a:spLocks noChangeArrowheads="1"/>
            </p:cNvSpPr>
            <p:nvPr/>
          </p:nvSpPr>
          <p:spPr bwMode="auto">
            <a:xfrm>
              <a:off x="4266" y="1797"/>
              <a:ext cx="4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grpSp>
      <p:sp>
        <p:nvSpPr>
          <p:cNvPr id="24592" name="Text Box 22"/>
          <p:cNvSpPr txBox="1">
            <a:spLocks noChangeArrowheads="1"/>
          </p:cNvSpPr>
          <p:nvPr/>
        </p:nvSpPr>
        <p:spPr bwMode="auto">
          <a:xfrm>
            <a:off x="250825" y="333375"/>
            <a:ext cx="2165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Enqueue Operation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grpId="0" nodeType="clickEffect">
                                  <p:stCondLst>
                                    <p:cond delay="0"/>
                                  </p:stCondLst>
                                  <p:childTnLst>
                                    <p:animMotion origin="layout" path="M -2.5E-6 9.24589E-6 C -0.27344 0.19015 -0.5467 0.38053 -0.58125 0.47352 C -0.6158 0.56651 -0.41146 0.56235 -0.20712 0.55818 " pathEditMode="relative" ptsTypes="aaA">
                                      <p:cBhvr>
                                        <p:cTn id="6" dur="2000" fill="hold"/>
                                        <p:tgtEl>
                                          <p:spTgt spid="58376"/>
                                        </p:tgtEl>
                                        <p:attrNameLst>
                                          <p:attrName>ppt_x</p:attrName>
                                          <p:attrName>ppt_y</p:attrName>
                                        </p:attrNameLst>
                                      </p:cBhvr>
                                    </p:animMotion>
                                  </p:childTnLst>
                                </p:cTn>
                              </p:par>
                              <p:par>
                                <p:cTn id="7" presetID="35" presetClass="path" presetSubtype="0" accel="50000" decel="50000" fill="hold" nodeType="withEffect">
                                  <p:stCondLst>
                                    <p:cond delay="0"/>
                                  </p:stCondLst>
                                  <p:childTnLst>
                                    <p:animMotion origin="layout" path="M 4.44444E-6 4.34421E-6 L -0.18976 4.34421E-6 " pathEditMode="relative" rAng="0" ptsTypes="AA">
                                      <p:cBhvr>
                                        <p:cTn id="8" dur="2000" fill="hold"/>
                                        <p:tgtEl>
                                          <p:spTgt spid="2"/>
                                        </p:tgtEl>
                                        <p:attrNameLst>
                                          <p:attrName>ppt_x</p:attrName>
                                          <p:attrName>ppt_y</p:attrName>
                                        </p:attrNameLst>
                                      </p:cBhvr>
                                      <p:rCtr x="-949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5867400" y="5084763"/>
            <a:ext cx="936625" cy="647700"/>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8</a:t>
            </a:r>
          </a:p>
        </p:txBody>
      </p:sp>
      <p:sp>
        <p:nvSpPr>
          <p:cNvPr id="25603" name="Text Box 3"/>
          <p:cNvSpPr txBox="1">
            <a:spLocks noChangeArrowheads="1"/>
          </p:cNvSpPr>
          <p:nvPr/>
        </p:nvSpPr>
        <p:spPr bwMode="auto">
          <a:xfrm>
            <a:off x="250825" y="2420938"/>
            <a:ext cx="3603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25604" name="Text Box 5"/>
          <p:cNvSpPr txBox="1">
            <a:spLocks noChangeArrowheads="1"/>
          </p:cNvSpPr>
          <p:nvPr/>
        </p:nvSpPr>
        <p:spPr bwMode="auto">
          <a:xfrm>
            <a:off x="684213" y="765175"/>
            <a:ext cx="946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Insert 8</a:t>
            </a:r>
          </a:p>
        </p:txBody>
      </p:sp>
      <p:sp>
        <p:nvSpPr>
          <p:cNvPr id="25605" name="Rectangle 6"/>
          <p:cNvSpPr>
            <a:spLocks noChangeArrowheads="1"/>
          </p:cNvSpPr>
          <p:nvPr/>
        </p:nvSpPr>
        <p:spPr bwMode="auto">
          <a:xfrm>
            <a:off x="4427538" y="5084763"/>
            <a:ext cx="936625" cy="647700"/>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860</a:t>
            </a:r>
          </a:p>
        </p:txBody>
      </p:sp>
      <p:sp>
        <p:nvSpPr>
          <p:cNvPr id="25606" name="Text Box 7"/>
          <p:cNvSpPr txBox="1">
            <a:spLocks noChangeArrowheads="1"/>
          </p:cNvSpPr>
          <p:nvPr/>
        </p:nvSpPr>
        <p:spPr bwMode="auto">
          <a:xfrm>
            <a:off x="2628900" y="692150"/>
            <a:ext cx="1200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Insert 860</a:t>
            </a:r>
          </a:p>
        </p:txBody>
      </p:sp>
      <p:sp>
        <p:nvSpPr>
          <p:cNvPr id="25607" name="Rectangle 8"/>
          <p:cNvSpPr>
            <a:spLocks noChangeArrowheads="1"/>
          </p:cNvSpPr>
          <p:nvPr/>
        </p:nvSpPr>
        <p:spPr bwMode="auto">
          <a:xfrm>
            <a:off x="3203575" y="5084763"/>
            <a:ext cx="936625" cy="647700"/>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-60</a:t>
            </a:r>
          </a:p>
        </p:txBody>
      </p:sp>
      <p:sp>
        <p:nvSpPr>
          <p:cNvPr id="25608" name="Text Box 9"/>
          <p:cNvSpPr txBox="1">
            <a:spLocks noChangeArrowheads="1"/>
          </p:cNvSpPr>
          <p:nvPr/>
        </p:nvSpPr>
        <p:spPr bwMode="auto">
          <a:xfrm>
            <a:off x="4645025" y="692150"/>
            <a:ext cx="1149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Insert -60</a:t>
            </a:r>
          </a:p>
        </p:txBody>
      </p:sp>
      <p:sp>
        <p:nvSpPr>
          <p:cNvPr id="59402" name="Rectangle 10"/>
          <p:cNvSpPr>
            <a:spLocks noChangeArrowheads="1"/>
          </p:cNvSpPr>
          <p:nvPr/>
        </p:nvSpPr>
        <p:spPr bwMode="auto">
          <a:xfrm>
            <a:off x="7092950" y="1125538"/>
            <a:ext cx="936625" cy="647700"/>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10</a:t>
            </a:r>
          </a:p>
        </p:txBody>
      </p:sp>
      <p:sp>
        <p:nvSpPr>
          <p:cNvPr id="25610" name="Text Box 11"/>
          <p:cNvSpPr txBox="1">
            <a:spLocks noChangeArrowheads="1"/>
          </p:cNvSpPr>
          <p:nvPr/>
        </p:nvSpPr>
        <p:spPr bwMode="auto">
          <a:xfrm>
            <a:off x="6518275" y="549275"/>
            <a:ext cx="1073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Insert 10</a:t>
            </a:r>
          </a:p>
        </p:txBody>
      </p:sp>
      <p:sp>
        <p:nvSpPr>
          <p:cNvPr id="25611" name="Line 12"/>
          <p:cNvSpPr>
            <a:spLocks noChangeShapeType="1"/>
          </p:cNvSpPr>
          <p:nvPr/>
        </p:nvSpPr>
        <p:spPr bwMode="auto">
          <a:xfrm>
            <a:off x="1979613" y="4797425"/>
            <a:ext cx="5113337"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5612" name="Line 13"/>
          <p:cNvSpPr>
            <a:spLocks noChangeShapeType="1"/>
          </p:cNvSpPr>
          <p:nvPr/>
        </p:nvSpPr>
        <p:spPr bwMode="auto">
          <a:xfrm>
            <a:off x="1979613" y="6165850"/>
            <a:ext cx="50419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5613" name="Line 14"/>
          <p:cNvSpPr>
            <a:spLocks noChangeShapeType="1"/>
          </p:cNvSpPr>
          <p:nvPr/>
        </p:nvSpPr>
        <p:spPr bwMode="auto">
          <a:xfrm>
            <a:off x="6443663" y="3500438"/>
            <a:ext cx="0" cy="86518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5614" name="Text Box 15"/>
          <p:cNvSpPr txBox="1">
            <a:spLocks noChangeArrowheads="1"/>
          </p:cNvSpPr>
          <p:nvPr/>
        </p:nvSpPr>
        <p:spPr bwMode="auto">
          <a:xfrm>
            <a:off x="6784975" y="3232150"/>
            <a:ext cx="717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grpSp>
        <p:nvGrpSpPr>
          <p:cNvPr id="2" name="Group 22"/>
          <p:cNvGrpSpPr>
            <a:grpSpLocks/>
          </p:cNvGrpSpPr>
          <p:nvPr/>
        </p:nvGrpSpPr>
        <p:grpSpPr bwMode="auto">
          <a:xfrm>
            <a:off x="3059113" y="2781300"/>
            <a:ext cx="1020762" cy="1133475"/>
            <a:chOff x="4051" y="1797"/>
            <a:chExt cx="643" cy="714"/>
          </a:xfrm>
        </p:grpSpPr>
        <p:sp>
          <p:nvSpPr>
            <p:cNvPr id="25617" name="Line 23"/>
            <p:cNvSpPr>
              <a:spLocks noChangeShapeType="1"/>
            </p:cNvSpPr>
            <p:nvPr/>
          </p:nvSpPr>
          <p:spPr bwMode="auto">
            <a:xfrm>
              <a:off x="4051" y="1966"/>
              <a:ext cx="0" cy="545"/>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5618" name="Text Box 24"/>
            <p:cNvSpPr txBox="1">
              <a:spLocks noChangeArrowheads="1"/>
            </p:cNvSpPr>
            <p:nvPr/>
          </p:nvSpPr>
          <p:spPr bwMode="auto">
            <a:xfrm>
              <a:off x="4266" y="1797"/>
              <a:ext cx="4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grpSp>
      <p:sp>
        <p:nvSpPr>
          <p:cNvPr id="25616" name="Text Box 25"/>
          <p:cNvSpPr txBox="1">
            <a:spLocks noChangeArrowheads="1"/>
          </p:cNvSpPr>
          <p:nvPr/>
        </p:nvSpPr>
        <p:spPr bwMode="auto">
          <a:xfrm>
            <a:off x="250825" y="333375"/>
            <a:ext cx="2165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Enqueue Operation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grpId="0" nodeType="clickEffect">
                                  <p:stCondLst>
                                    <p:cond delay="0"/>
                                  </p:stCondLst>
                                  <p:childTnLst>
                                    <p:animMotion origin="layout" path="M -5.55556E-7 -2.64168E-6 C -0.34496 0.20772 -0.68976 0.41568 -0.78108 0.51099 C -0.8724 0.60629 -0.58698 0.56188 -0.54809 0.57206 " pathEditMode="relative" ptsTypes="aaA">
                                      <p:cBhvr>
                                        <p:cTn id="6" dur="2000" fill="hold"/>
                                        <p:tgtEl>
                                          <p:spTgt spid="59402"/>
                                        </p:tgtEl>
                                        <p:attrNameLst>
                                          <p:attrName>ppt_x</p:attrName>
                                          <p:attrName>ppt_y</p:attrName>
                                        </p:attrNameLst>
                                      </p:cBhvr>
                                    </p:animMotion>
                                  </p:childTnLst>
                                </p:cTn>
                              </p:par>
                              <p:par>
                                <p:cTn id="7" presetID="35" presetClass="path" presetSubtype="0" accel="50000" decel="50000" fill="hold" nodeType="withEffect">
                                  <p:stCondLst>
                                    <p:cond delay="0"/>
                                  </p:stCondLst>
                                  <p:childTnLst>
                                    <p:animMotion origin="layout" path="M 2.22222E-6 4.34421E-6 L -0.16597 4.34421E-6 " pathEditMode="relative" rAng="0" ptsTypes="AA">
                                      <p:cBhvr>
                                        <p:cTn id="8" dur="2000" fill="hold"/>
                                        <p:tgtEl>
                                          <p:spTgt spid="2"/>
                                        </p:tgtEl>
                                        <p:attrNameLst>
                                          <p:attrName>ppt_x</p:attrName>
                                          <p:attrName>ppt_y</p:attrName>
                                        </p:attrNameLst>
                                      </p:cBhvr>
                                      <p:rCtr x="-8299"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0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5867400" y="5084763"/>
            <a:ext cx="936625" cy="647700"/>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8</a:t>
            </a:r>
          </a:p>
        </p:txBody>
      </p:sp>
      <p:sp>
        <p:nvSpPr>
          <p:cNvPr id="26627" name="Text Box 3"/>
          <p:cNvSpPr txBox="1">
            <a:spLocks noChangeArrowheads="1"/>
          </p:cNvSpPr>
          <p:nvPr/>
        </p:nvSpPr>
        <p:spPr bwMode="auto">
          <a:xfrm>
            <a:off x="250825" y="2420938"/>
            <a:ext cx="3603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26628" name="Text Box 5"/>
          <p:cNvSpPr txBox="1">
            <a:spLocks noChangeArrowheads="1"/>
          </p:cNvSpPr>
          <p:nvPr/>
        </p:nvSpPr>
        <p:spPr bwMode="auto">
          <a:xfrm>
            <a:off x="684213" y="765175"/>
            <a:ext cx="946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Insert 8</a:t>
            </a:r>
          </a:p>
        </p:txBody>
      </p:sp>
      <p:sp>
        <p:nvSpPr>
          <p:cNvPr id="26629" name="Rectangle 6"/>
          <p:cNvSpPr>
            <a:spLocks noChangeArrowheads="1"/>
          </p:cNvSpPr>
          <p:nvPr/>
        </p:nvSpPr>
        <p:spPr bwMode="auto">
          <a:xfrm>
            <a:off x="4427538" y="5084763"/>
            <a:ext cx="936625" cy="647700"/>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860</a:t>
            </a:r>
          </a:p>
        </p:txBody>
      </p:sp>
      <p:sp>
        <p:nvSpPr>
          <p:cNvPr id="26630" name="Text Box 7"/>
          <p:cNvSpPr txBox="1">
            <a:spLocks noChangeArrowheads="1"/>
          </p:cNvSpPr>
          <p:nvPr/>
        </p:nvSpPr>
        <p:spPr bwMode="auto">
          <a:xfrm>
            <a:off x="2628900" y="692150"/>
            <a:ext cx="1200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Insert 860</a:t>
            </a:r>
          </a:p>
        </p:txBody>
      </p:sp>
      <p:sp>
        <p:nvSpPr>
          <p:cNvPr id="26631" name="Rectangle 8"/>
          <p:cNvSpPr>
            <a:spLocks noChangeArrowheads="1"/>
          </p:cNvSpPr>
          <p:nvPr/>
        </p:nvSpPr>
        <p:spPr bwMode="auto">
          <a:xfrm>
            <a:off x="3203575" y="5084763"/>
            <a:ext cx="936625" cy="647700"/>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-60</a:t>
            </a:r>
          </a:p>
        </p:txBody>
      </p:sp>
      <p:sp>
        <p:nvSpPr>
          <p:cNvPr id="26632" name="Text Box 9"/>
          <p:cNvSpPr txBox="1">
            <a:spLocks noChangeArrowheads="1"/>
          </p:cNvSpPr>
          <p:nvPr/>
        </p:nvSpPr>
        <p:spPr bwMode="auto">
          <a:xfrm>
            <a:off x="4645025" y="692150"/>
            <a:ext cx="1149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Insert -60</a:t>
            </a:r>
          </a:p>
        </p:txBody>
      </p:sp>
      <p:sp>
        <p:nvSpPr>
          <p:cNvPr id="26633" name="Rectangle 10"/>
          <p:cNvSpPr>
            <a:spLocks noChangeArrowheads="1"/>
          </p:cNvSpPr>
          <p:nvPr/>
        </p:nvSpPr>
        <p:spPr bwMode="auto">
          <a:xfrm>
            <a:off x="1979613" y="5084763"/>
            <a:ext cx="936625" cy="647700"/>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10</a:t>
            </a:r>
          </a:p>
        </p:txBody>
      </p:sp>
      <p:sp>
        <p:nvSpPr>
          <p:cNvPr id="26634" name="Text Box 11"/>
          <p:cNvSpPr txBox="1">
            <a:spLocks noChangeArrowheads="1"/>
          </p:cNvSpPr>
          <p:nvPr/>
        </p:nvSpPr>
        <p:spPr bwMode="auto">
          <a:xfrm>
            <a:off x="6518275" y="549275"/>
            <a:ext cx="1073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Insert 10</a:t>
            </a:r>
          </a:p>
        </p:txBody>
      </p:sp>
      <p:sp>
        <p:nvSpPr>
          <p:cNvPr id="26635" name="Line 12"/>
          <p:cNvSpPr>
            <a:spLocks noChangeShapeType="1"/>
          </p:cNvSpPr>
          <p:nvPr/>
        </p:nvSpPr>
        <p:spPr bwMode="auto">
          <a:xfrm>
            <a:off x="1979613" y="4797425"/>
            <a:ext cx="5113337"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6636" name="Line 13"/>
          <p:cNvSpPr>
            <a:spLocks noChangeShapeType="1"/>
          </p:cNvSpPr>
          <p:nvPr/>
        </p:nvSpPr>
        <p:spPr bwMode="auto">
          <a:xfrm>
            <a:off x="1979613" y="6165850"/>
            <a:ext cx="50419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6637" name="Line 14"/>
          <p:cNvSpPr>
            <a:spLocks noChangeShapeType="1"/>
          </p:cNvSpPr>
          <p:nvPr/>
        </p:nvSpPr>
        <p:spPr bwMode="auto">
          <a:xfrm>
            <a:off x="6443663" y="3500438"/>
            <a:ext cx="0" cy="86518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6638" name="Text Box 15"/>
          <p:cNvSpPr txBox="1">
            <a:spLocks noChangeArrowheads="1"/>
          </p:cNvSpPr>
          <p:nvPr/>
        </p:nvSpPr>
        <p:spPr bwMode="auto">
          <a:xfrm>
            <a:off x="6784975" y="3232150"/>
            <a:ext cx="717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grpSp>
        <p:nvGrpSpPr>
          <p:cNvPr id="26639" name="Group 19"/>
          <p:cNvGrpSpPr>
            <a:grpSpLocks/>
          </p:cNvGrpSpPr>
          <p:nvPr/>
        </p:nvGrpSpPr>
        <p:grpSpPr bwMode="auto">
          <a:xfrm>
            <a:off x="2051050" y="2781300"/>
            <a:ext cx="1020763" cy="1133475"/>
            <a:chOff x="4051" y="1797"/>
            <a:chExt cx="643" cy="714"/>
          </a:xfrm>
        </p:grpSpPr>
        <p:sp>
          <p:nvSpPr>
            <p:cNvPr id="26641" name="Line 20"/>
            <p:cNvSpPr>
              <a:spLocks noChangeShapeType="1"/>
            </p:cNvSpPr>
            <p:nvPr/>
          </p:nvSpPr>
          <p:spPr bwMode="auto">
            <a:xfrm>
              <a:off x="4051" y="1966"/>
              <a:ext cx="0" cy="545"/>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6642" name="Text Box 21"/>
            <p:cNvSpPr txBox="1">
              <a:spLocks noChangeArrowheads="1"/>
            </p:cNvSpPr>
            <p:nvPr/>
          </p:nvSpPr>
          <p:spPr bwMode="auto">
            <a:xfrm>
              <a:off x="4266" y="1797"/>
              <a:ext cx="4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grpSp>
      <p:sp>
        <p:nvSpPr>
          <p:cNvPr id="26640" name="Text Box 22"/>
          <p:cNvSpPr txBox="1">
            <a:spLocks noChangeArrowheads="1"/>
          </p:cNvSpPr>
          <p:nvPr/>
        </p:nvSpPr>
        <p:spPr bwMode="auto">
          <a:xfrm>
            <a:off x="250825" y="333375"/>
            <a:ext cx="2165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Enqueue Operation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3"/>
          <p:cNvSpPr txBox="1">
            <a:spLocks noChangeArrowheads="1"/>
          </p:cNvSpPr>
          <p:nvPr/>
        </p:nvSpPr>
        <p:spPr bwMode="auto">
          <a:xfrm>
            <a:off x="250825" y="2420938"/>
            <a:ext cx="3603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27651" name="Text Box 4"/>
          <p:cNvSpPr txBox="1">
            <a:spLocks noChangeArrowheads="1"/>
          </p:cNvSpPr>
          <p:nvPr/>
        </p:nvSpPr>
        <p:spPr bwMode="auto">
          <a:xfrm>
            <a:off x="179388" y="6165850"/>
            <a:ext cx="2178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Dequeue Operation</a:t>
            </a:r>
          </a:p>
        </p:txBody>
      </p:sp>
      <p:sp>
        <p:nvSpPr>
          <p:cNvPr id="27652" name="Text Box 5"/>
          <p:cNvSpPr txBox="1">
            <a:spLocks noChangeArrowheads="1"/>
          </p:cNvSpPr>
          <p:nvPr/>
        </p:nvSpPr>
        <p:spPr bwMode="auto">
          <a:xfrm>
            <a:off x="612775" y="547688"/>
            <a:ext cx="946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solidFill>
                  <a:schemeClr val="bg2"/>
                </a:solidFill>
              </a:rPr>
              <a:t>Insert 8</a:t>
            </a:r>
          </a:p>
        </p:txBody>
      </p:sp>
      <p:sp>
        <p:nvSpPr>
          <p:cNvPr id="27653" name="Text Box 7"/>
          <p:cNvSpPr txBox="1">
            <a:spLocks noChangeArrowheads="1"/>
          </p:cNvSpPr>
          <p:nvPr/>
        </p:nvSpPr>
        <p:spPr bwMode="auto">
          <a:xfrm>
            <a:off x="2557463" y="474663"/>
            <a:ext cx="1200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solidFill>
                  <a:schemeClr val="bg2"/>
                </a:solidFill>
              </a:rPr>
              <a:t>Insert 860</a:t>
            </a:r>
          </a:p>
        </p:txBody>
      </p:sp>
      <p:sp>
        <p:nvSpPr>
          <p:cNvPr id="27654" name="Text Box 9"/>
          <p:cNvSpPr txBox="1">
            <a:spLocks noChangeArrowheads="1"/>
          </p:cNvSpPr>
          <p:nvPr/>
        </p:nvSpPr>
        <p:spPr bwMode="auto">
          <a:xfrm>
            <a:off x="4573588" y="474663"/>
            <a:ext cx="1149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solidFill>
                  <a:schemeClr val="bg2"/>
                </a:solidFill>
              </a:rPr>
              <a:t>Insert -60</a:t>
            </a:r>
          </a:p>
        </p:txBody>
      </p:sp>
      <p:sp>
        <p:nvSpPr>
          <p:cNvPr id="27655" name="Text Box 11"/>
          <p:cNvSpPr txBox="1">
            <a:spLocks noChangeArrowheads="1"/>
          </p:cNvSpPr>
          <p:nvPr/>
        </p:nvSpPr>
        <p:spPr bwMode="auto">
          <a:xfrm>
            <a:off x="6446838" y="331788"/>
            <a:ext cx="1073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solidFill>
                  <a:schemeClr val="bg2"/>
                </a:solidFill>
              </a:rPr>
              <a:t>Insert 10</a:t>
            </a:r>
          </a:p>
        </p:txBody>
      </p:sp>
      <p:sp>
        <p:nvSpPr>
          <p:cNvPr id="61442" name="Rectangle 2"/>
          <p:cNvSpPr>
            <a:spLocks noChangeArrowheads="1"/>
          </p:cNvSpPr>
          <p:nvPr/>
        </p:nvSpPr>
        <p:spPr bwMode="auto">
          <a:xfrm>
            <a:off x="3360738" y="3227388"/>
            <a:ext cx="765175" cy="530225"/>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8</a:t>
            </a:r>
          </a:p>
        </p:txBody>
      </p:sp>
      <p:sp>
        <p:nvSpPr>
          <p:cNvPr id="27657" name="Rectangle 6"/>
          <p:cNvSpPr>
            <a:spLocks noChangeArrowheads="1"/>
          </p:cNvSpPr>
          <p:nvPr/>
        </p:nvSpPr>
        <p:spPr bwMode="auto">
          <a:xfrm>
            <a:off x="2182813" y="3227388"/>
            <a:ext cx="765175" cy="530225"/>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860</a:t>
            </a:r>
          </a:p>
        </p:txBody>
      </p:sp>
      <p:sp>
        <p:nvSpPr>
          <p:cNvPr id="27658" name="Rectangle 8"/>
          <p:cNvSpPr>
            <a:spLocks noChangeArrowheads="1"/>
          </p:cNvSpPr>
          <p:nvPr/>
        </p:nvSpPr>
        <p:spPr bwMode="auto">
          <a:xfrm>
            <a:off x="1181100" y="3227388"/>
            <a:ext cx="765175" cy="530225"/>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-60</a:t>
            </a:r>
          </a:p>
        </p:txBody>
      </p:sp>
      <p:sp>
        <p:nvSpPr>
          <p:cNvPr id="27659" name="Rectangle 10"/>
          <p:cNvSpPr>
            <a:spLocks noChangeArrowheads="1"/>
          </p:cNvSpPr>
          <p:nvPr/>
        </p:nvSpPr>
        <p:spPr bwMode="auto">
          <a:xfrm>
            <a:off x="179388" y="3227388"/>
            <a:ext cx="766762" cy="530225"/>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10</a:t>
            </a:r>
          </a:p>
        </p:txBody>
      </p:sp>
      <p:sp>
        <p:nvSpPr>
          <p:cNvPr id="27660" name="Line 12"/>
          <p:cNvSpPr>
            <a:spLocks noChangeShapeType="1"/>
          </p:cNvSpPr>
          <p:nvPr/>
        </p:nvSpPr>
        <p:spPr bwMode="auto">
          <a:xfrm>
            <a:off x="179388" y="2990850"/>
            <a:ext cx="4183062"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7661" name="Line 13"/>
          <p:cNvSpPr>
            <a:spLocks noChangeShapeType="1"/>
          </p:cNvSpPr>
          <p:nvPr/>
        </p:nvSpPr>
        <p:spPr bwMode="auto">
          <a:xfrm>
            <a:off x="179388" y="4111625"/>
            <a:ext cx="4124325"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grpSp>
        <p:nvGrpSpPr>
          <p:cNvPr id="2" name="Group 20"/>
          <p:cNvGrpSpPr>
            <a:grpSpLocks/>
          </p:cNvGrpSpPr>
          <p:nvPr/>
        </p:nvGrpSpPr>
        <p:grpSpPr bwMode="auto">
          <a:xfrm>
            <a:off x="3832225" y="1709738"/>
            <a:ext cx="995363" cy="928687"/>
            <a:chOff x="2414" y="1077"/>
            <a:chExt cx="627" cy="585"/>
          </a:xfrm>
        </p:grpSpPr>
        <p:sp>
          <p:nvSpPr>
            <p:cNvPr id="27666" name="Line 14"/>
            <p:cNvSpPr>
              <a:spLocks noChangeShapeType="1"/>
            </p:cNvSpPr>
            <p:nvPr/>
          </p:nvSpPr>
          <p:spPr bwMode="auto">
            <a:xfrm>
              <a:off x="2414" y="1216"/>
              <a:ext cx="0" cy="44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7667" name="Text Box 15"/>
            <p:cNvSpPr txBox="1">
              <a:spLocks noChangeArrowheads="1"/>
            </p:cNvSpPr>
            <p:nvPr/>
          </p:nvSpPr>
          <p:spPr bwMode="auto">
            <a:xfrm>
              <a:off x="2589" y="1077"/>
              <a:ext cx="45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grpSp>
      <p:grpSp>
        <p:nvGrpSpPr>
          <p:cNvPr id="27663" name="Group 16"/>
          <p:cNvGrpSpPr>
            <a:grpSpLocks/>
          </p:cNvGrpSpPr>
          <p:nvPr/>
        </p:nvGrpSpPr>
        <p:grpSpPr bwMode="auto">
          <a:xfrm>
            <a:off x="238125" y="1341438"/>
            <a:ext cx="958850" cy="927100"/>
            <a:chOff x="4051" y="1797"/>
            <a:chExt cx="738" cy="714"/>
          </a:xfrm>
        </p:grpSpPr>
        <p:sp>
          <p:nvSpPr>
            <p:cNvPr id="27664" name="Line 17"/>
            <p:cNvSpPr>
              <a:spLocks noChangeShapeType="1"/>
            </p:cNvSpPr>
            <p:nvPr/>
          </p:nvSpPr>
          <p:spPr bwMode="auto">
            <a:xfrm>
              <a:off x="4051" y="1966"/>
              <a:ext cx="0" cy="545"/>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7665" name="Text Box 18"/>
            <p:cNvSpPr txBox="1">
              <a:spLocks noChangeArrowheads="1"/>
            </p:cNvSpPr>
            <p:nvPr/>
          </p:nvSpPr>
          <p:spPr bwMode="auto">
            <a:xfrm>
              <a:off x="4266" y="1797"/>
              <a:ext cx="523" cy="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grpId="0" nodeType="clickEffect">
                                  <p:stCondLst>
                                    <p:cond delay="0"/>
                                  </p:stCondLst>
                                  <p:childTnLst>
                                    <p:animMotion origin="layout" path="M 5E-6 -7.73306E-6 C 0.06823 0.0104 0.13646 0.02081 0.15417 0.05967 C 0.17188 0.09854 0.13889 0.16608 0.10591 0.23363 " pathEditMode="relative" ptsTypes="aaA">
                                      <p:cBhvr>
                                        <p:cTn id="6" dur="2000" fill="hold"/>
                                        <p:tgtEl>
                                          <p:spTgt spid="61442"/>
                                        </p:tgtEl>
                                        <p:attrNameLst>
                                          <p:attrName>ppt_x</p:attrName>
                                          <p:attrName>ppt_y</p:attrName>
                                        </p:attrNameLst>
                                      </p:cBhvr>
                                    </p:animMotion>
                                  </p:childTnLst>
                                </p:cTn>
                              </p:par>
                              <p:par>
                                <p:cTn id="7" presetID="35" presetClass="path" presetSubtype="0" accel="50000" decel="50000" fill="hold" nodeType="withEffect">
                                  <p:stCondLst>
                                    <p:cond delay="0"/>
                                  </p:stCondLst>
                                  <p:childTnLst>
                                    <p:animMotion origin="layout" path="M 2.5E-6 1.76729E-6 L -0.18611 1.76729E-6 " pathEditMode="relative" rAng="0" ptsTypes="AA">
                                      <p:cBhvr>
                                        <p:cTn id="8" dur="2000" fill="hold"/>
                                        <p:tgtEl>
                                          <p:spTgt spid="2"/>
                                        </p:tgtEl>
                                        <p:attrNameLst>
                                          <p:attrName>ppt_x</p:attrName>
                                          <p:attrName>ppt_y</p:attrName>
                                        </p:attrNameLst>
                                      </p:cBhvr>
                                      <p:rCtr x="-9306"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250825" y="2420938"/>
            <a:ext cx="3603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28675" name="Text Box 4"/>
          <p:cNvSpPr txBox="1">
            <a:spLocks noChangeArrowheads="1"/>
          </p:cNvSpPr>
          <p:nvPr/>
        </p:nvSpPr>
        <p:spPr bwMode="auto">
          <a:xfrm>
            <a:off x="612775" y="547688"/>
            <a:ext cx="946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solidFill>
                  <a:schemeClr val="bg2"/>
                </a:solidFill>
              </a:rPr>
              <a:t>Insert 8</a:t>
            </a:r>
          </a:p>
        </p:txBody>
      </p:sp>
      <p:sp>
        <p:nvSpPr>
          <p:cNvPr id="28676" name="Text Box 5"/>
          <p:cNvSpPr txBox="1">
            <a:spLocks noChangeArrowheads="1"/>
          </p:cNvSpPr>
          <p:nvPr/>
        </p:nvSpPr>
        <p:spPr bwMode="auto">
          <a:xfrm>
            <a:off x="2557463" y="474663"/>
            <a:ext cx="1200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solidFill>
                  <a:schemeClr val="bg2"/>
                </a:solidFill>
              </a:rPr>
              <a:t>Insert 860</a:t>
            </a:r>
          </a:p>
        </p:txBody>
      </p:sp>
      <p:sp>
        <p:nvSpPr>
          <p:cNvPr id="28677" name="Text Box 6"/>
          <p:cNvSpPr txBox="1">
            <a:spLocks noChangeArrowheads="1"/>
          </p:cNvSpPr>
          <p:nvPr/>
        </p:nvSpPr>
        <p:spPr bwMode="auto">
          <a:xfrm>
            <a:off x="4573588" y="474663"/>
            <a:ext cx="1149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solidFill>
                  <a:schemeClr val="bg2"/>
                </a:solidFill>
              </a:rPr>
              <a:t>Insert -60</a:t>
            </a:r>
          </a:p>
        </p:txBody>
      </p:sp>
      <p:sp>
        <p:nvSpPr>
          <p:cNvPr id="28678" name="Text Box 7"/>
          <p:cNvSpPr txBox="1">
            <a:spLocks noChangeArrowheads="1"/>
          </p:cNvSpPr>
          <p:nvPr/>
        </p:nvSpPr>
        <p:spPr bwMode="auto">
          <a:xfrm>
            <a:off x="6446838" y="331788"/>
            <a:ext cx="1073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solidFill>
                  <a:schemeClr val="bg2"/>
                </a:solidFill>
              </a:rPr>
              <a:t>Insert 10</a:t>
            </a:r>
          </a:p>
        </p:txBody>
      </p:sp>
      <p:sp>
        <p:nvSpPr>
          <p:cNvPr id="28679" name="Rectangle 8"/>
          <p:cNvSpPr>
            <a:spLocks noChangeArrowheads="1"/>
          </p:cNvSpPr>
          <p:nvPr/>
        </p:nvSpPr>
        <p:spPr bwMode="auto">
          <a:xfrm>
            <a:off x="4356100" y="4797425"/>
            <a:ext cx="765175" cy="530225"/>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8</a:t>
            </a:r>
          </a:p>
        </p:txBody>
      </p:sp>
      <p:sp>
        <p:nvSpPr>
          <p:cNvPr id="62473" name="Rectangle 9"/>
          <p:cNvSpPr>
            <a:spLocks noChangeArrowheads="1"/>
          </p:cNvSpPr>
          <p:nvPr/>
        </p:nvSpPr>
        <p:spPr bwMode="auto">
          <a:xfrm>
            <a:off x="2182813" y="3227388"/>
            <a:ext cx="765175" cy="530225"/>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860</a:t>
            </a:r>
          </a:p>
        </p:txBody>
      </p:sp>
      <p:sp>
        <p:nvSpPr>
          <p:cNvPr id="28681" name="Rectangle 10"/>
          <p:cNvSpPr>
            <a:spLocks noChangeArrowheads="1"/>
          </p:cNvSpPr>
          <p:nvPr/>
        </p:nvSpPr>
        <p:spPr bwMode="auto">
          <a:xfrm>
            <a:off x="1181100" y="3227388"/>
            <a:ext cx="765175" cy="530225"/>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-60</a:t>
            </a:r>
          </a:p>
        </p:txBody>
      </p:sp>
      <p:sp>
        <p:nvSpPr>
          <p:cNvPr id="28682" name="Rectangle 11"/>
          <p:cNvSpPr>
            <a:spLocks noChangeArrowheads="1"/>
          </p:cNvSpPr>
          <p:nvPr/>
        </p:nvSpPr>
        <p:spPr bwMode="auto">
          <a:xfrm>
            <a:off x="179388" y="3227388"/>
            <a:ext cx="766762" cy="530225"/>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10</a:t>
            </a:r>
          </a:p>
        </p:txBody>
      </p:sp>
      <p:sp>
        <p:nvSpPr>
          <p:cNvPr id="28683" name="Line 12"/>
          <p:cNvSpPr>
            <a:spLocks noChangeShapeType="1"/>
          </p:cNvSpPr>
          <p:nvPr/>
        </p:nvSpPr>
        <p:spPr bwMode="auto">
          <a:xfrm>
            <a:off x="179388" y="2990850"/>
            <a:ext cx="4183062"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8684" name="Line 13"/>
          <p:cNvSpPr>
            <a:spLocks noChangeShapeType="1"/>
          </p:cNvSpPr>
          <p:nvPr/>
        </p:nvSpPr>
        <p:spPr bwMode="auto">
          <a:xfrm>
            <a:off x="179388" y="4111625"/>
            <a:ext cx="4124325"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grpSp>
        <p:nvGrpSpPr>
          <p:cNvPr id="2" name="Group 14"/>
          <p:cNvGrpSpPr>
            <a:grpSpLocks/>
          </p:cNvGrpSpPr>
          <p:nvPr/>
        </p:nvGrpSpPr>
        <p:grpSpPr bwMode="auto">
          <a:xfrm>
            <a:off x="2627313" y="1709738"/>
            <a:ext cx="995362" cy="928687"/>
            <a:chOff x="2414" y="1077"/>
            <a:chExt cx="627" cy="585"/>
          </a:xfrm>
        </p:grpSpPr>
        <p:sp>
          <p:nvSpPr>
            <p:cNvPr id="28690" name="Line 15"/>
            <p:cNvSpPr>
              <a:spLocks noChangeShapeType="1"/>
            </p:cNvSpPr>
            <p:nvPr/>
          </p:nvSpPr>
          <p:spPr bwMode="auto">
            <a:xfrm>
              <a:off x="2414" y="1216"/>
              <a:ext cx="0" cy="44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8691" name="Text Box 16"/>
            <p:cNvSpPr txBox="1">
              <a:spLocks noChangeArrowheads="1"/>
            </p:cNvSpPr>
            <p:nvPr/>
          </p:nvSpPr>
          <p:spPr bwMode="auto">
            <a:xfrm>
              <a:off x="2589" y="1077"/>
              <a:ext cx="45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grpSp>
      <p:grpSp>
        <p:nvGrpSpPr>
          <p:cNvPr id="28686" name="Group 17"/>
          <p:cNvGrpSpPr>
            <a:grpSpLocks/>
          </p:cNvGrpSpPr>
          <p:nvPr/>
        </p:nvGrpSpPr>
        <p:grpSpPr bwMode="auto">
          <a:xfrm>
            <a:off x="238125" y="1341438"/>
            <a:ext cx="958850" cy="927100"/>
            <a:chOff x="4051" y="1797"/>
            <a:chExt cx="738" cy="714"/>
          </a:xfrm>
        </p:grpSpPr>
        <p:sp>
          <p:nvSpPr>
            <p:cNvPr id="28688" name="Line 18"/>
            <p:cNvSpPr>
              <a:spLocks noChangeShapeType="1"/>
            </p:cNvSpPr>
            <p:nvPr/>
          </p:nvSpPr>
          <p:spPr bwMode="auto">
            <a:xfrm>
              <a:off x="4051" y="1966"/>
              <a:ext cx="0" cy="545"/>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8689" name="Text Box 19"/>
            <p:cNvSpPr txBox="1">
              <a:spLocks noChangeArrowheads="1"/>
            </p:cNvSpPr>
            <p:nvPr/>
          </p:nvSpPr>
          <p:spPr bwMode="auto">
            <a:xfrm>
              <a:off x="4266" y="1797"/>
              <a:ext cx="523" cy="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grpSp>
      <p:sp>
        <p:nvSpPr>
          <p:cNvPr id="28687" name="Text Box 20"/>
          <p:cNvSpPr txBox="1">
            <a:spLocks noChangeArrowheads="1"/>
          </p:cNvSpPr>
          <p:nvPr/>
        </p:nvSpPr>
        <p:spPr bwMode="auto">
          <a:xfrm>
            <a:off x="179388" y="6165850"/>
            <a:ext cx="2178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Dequeue Operation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grpId="0" nodeType="clickEffect">
                                  <p:stCondLst>
                                    <p:cond delay="0"/>
                                  </p:stCondLst>
                                  <p:childTnLst>
                                    <p:animMotion origin="layout" path="M -9.16667E-6 -6.97895E-6 C 0.14843 -0.0014 0.29704 -0.00255 0.35885 0.03446 C 0.42065 0.07147 0.39548 0.14711 0.37048 0.22275 " pathEditMode="relative" ptsTypes="aaA">
                                      <p:cBhvr>
                                        <p:cTn id="6" dur="2000" fill="hold"/>
                                        <p:tgtEl>
                                          <p:spTgt spid="62473"/>
                                        </p:tgtEl>
                                        <p:attrNameLst>
                                          <p:attrName>ppt_x</p:attrName>
                                          <p:attrName>ppt_y</p:attrName>
                                        </p:attrNameLst>
                                      </p:cBhvr>
                                    </p:animMotion>
                                  </p:childTnLst>
                                </p:cTn>
                              </p:par>
                              <p:par>
                                <p:cTn id="7" presetID="35" presetClass="path" presetSubtype="0" accel="50000" decel="50000" fill="hold" nodeType="withEffect">
                                  <p:stCondLst>
                                    <p:cond delay="0"/>
                                  </p:stCondLst>
                                  <p:childTnLst>
                                    <p:animMotion origin="layout" path="M 3.33333E-6 1.76729E-6 L -0.1566 1.76729E-6 " pathEditMode="relative" rAng="0" ptsTypes="AA">
                                      <p:cBhvr>
                                        <p:cTn id="8" dur="2000" fill="hold"/>
                                        <p:tgtEl>
                                          <p:spTgt spid="2"/>
                                        </p:tgtEl>
                                        <p:attrNameLst>
                                          <p:attrName>ppt_x</p:attrName>
                                          <p:attrName>ppt_y</p:attrName>
                                        </p:attrNameLst>
                                      </p:cBhvr>
                                      <p:rCtr x="-7830"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7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250825" y="2420938"/>
            <a:ext cx="3603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29699" name="Text Box 4"/>
          <p:cNvSpPr txBox="1">
            <a:spLocks noChangeArrowheads="1"/>
          </p:cNvSpPr>
          <p:nvPr/>
        </p:nvSpPr>
        <p:spPr bwMode="auto">
          <a:xfrm>
            <a:off x="612775" y="547688"/>
            <a:ext cx="946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solidFill>
                  <a:schemeClr val="bg2"/>
                </a:solidFill>
              </a:rPr>
              <a:t>Insert 8</a:t>
            </a:r>
          </a:p>
        </p:txBody>
      </p:sp>
      <p:sp>
        <p:nvSpPr>
          <p:cNvPr id="29700" name="Text Box 5"/>
          <p:cNvSpPr txBox="1">
            <a:spLocks noChangeArrowheads="1"/>
          </p:cNvSpPr>
          <p:nvPr/>
        </p:nvSpPr>
        <p:spPr bwMode="auto">
          <a:xfrm>
            <a:off x="2557463" y="474663"/>
            <a:ext cx="1200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solidFill>
                  <a:schemeClr val="bg2"/>
                </a:solidFill>
              </a:rPr>
              <a:t>Insert 860</a:t>
            </a:r>
          </a:p>
        </p:txBody>
      </p:sp>
      <p:sp>
        <p:nvSpPr>
          <p:cNvPr id="29701" name="Text Box 6"/>
          <p:cNvSpPr txBox="1">
            <a:spLocks noChangeArrowheads="1"/>
          </p:cNvSpPr>
          <p:nvPr/>
        </p:nvSpPr>
        <p:spPr bwMode="auto">
          <a:xfrm>
            <a:off x="4573588" y="474663"/>
            <a:ext cx="1149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solidFill>
                  <a:schemeClr val="bg2"/>
                </a:solidFill>
              </a:rPr>
              <a:t>Insert -60</a:t>
            </a:r>
          </a:p>
        </p:txBody>
      </p:sp>
      <p:sp>
        <p:nvSpPr>
          <p:cNvPr id="29702" name="Text Box 7"/>
          <p:cNvSpPr txBox="1">
            <a:spLocks noChangeArrowheads="1"/>
          </p:cNvSpPr>
          <p:nvPr/>
        </p:nvSpPr>
        <p:spPr bwMode="auto">
          <a:xfrm>
            <a:off x="6446838" y="331788"/>
            <a:ext cx="1073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solidFill>
                  <a:schemeClr val="bg2"/>
                </a:solidFill>
              </a:rPr>
              <a:t>Insert 10</a:t>
            </a:r>
          </a:p>
        </p:txBody>
      </p:sp>
      <p:sp>
        <p:nvSpPr>
          <p:cNvPr id="29703" name="Rectangle 8"/>
          <p:cNvSpPr>
            <a:spLocks noChangeArrowheads="1"/>
          </p:cNvSpPr>
          <p:nvPr/>
        </p:nvSpPr>
        <p:spPr bwMode="auto">
          <a:xfrm>
            <a:off x="4356100" y="4797425"/>
            <a:ext cx="765175" cy="530225"/>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8</a:t>
            </a:r>
          </a:p>
        </p:txBody>
      </p:sp>
      <p:sp>
        <p:nvSpPr>
          <p:cNvPr id="29704" name="Rectangle 9"/>
          <p:cNvSpPr>
            <a:spLocks noChangeArrowheads="1"/>
          </p:cNvSpPr>
          <p:nvPr/>
        </p:nvSpPr>
        <p:spPr bwMode="auto">
          <a:xfrm>
            <a:off x="5508625" y="4770438"/>
            <a:ext cx="765175" cy="530225"/>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860</a:t>
            </a:r>
          </a:p>
        </p:txBody>
      </p:sp>
      <p:sp>
        <p:nvSpPr>
          <p:cNvPr id="63498" name="Rectangle 10"/>
          <p:cNvSpPr>
            <a:spLocks noChangeArrowheads="1"/>
          </p:cNvSpPr>
          <p:nvPr/>
        </p:nvSpPr>
        <p:spPr bwMode="auto">
          <a:xfrm>
            <a:off x="1181100" y="3227388"/>
            <a:ext cx="765175" cy="530225"/>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-60</a:t>
            </a:r>
          </a:p>
        </p:txBody>
      </p:sp>
      <p:sp>
        <p:nvSpPr>
          <p:cNvPr id="29706" name="Rectangle 11"/>
          <p:cNvSpPr>
            <a:spLocks noChangeArrowheads="1"/>
          </p:cNvSpPr>
          <p:nvPr/>
        </p:nvSpPr>
        <p:spPr bwMode="auto">
          <a:xfrm>
            <a:off x="179388" y="3227388"/>
            <a:ext cx="766762" cy="530225"/>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10</a:t>
            </a:r>
          </a:p>
        </p:txBody>
      </p:sp>
      <p:sp>
        <p:nvSpPr>
          <p:cNvPr id="29707" name="Line 12"/>
          <p:cNvSpPr>
            <a:spLocks noChangeShapeType="1"/>
          </p:cNvSpPr>
          <p:nvPr/>
        </p:nvSpPr>
        <p:spPr bwMode="auto">
          <a:xfrm>
            <a:off x="179388" y="2990850"/>
            <a:ext cx="4183062"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29708" name="Line 13"/>
          <p:cNvSpPr>
            <a:spLocks noChangeShapeType="1"/>
          </p:cNvSpPr>
          <p:nvPr/>
        </p:nvSpPr>
        <p:spPr bwMode="auto">
          <a:xfrm>
            <a:off x="179388" y="4111625"/>
            <a:ext cx="4124325"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grpSp>
        <p:nvGrpSpPr>
          <p:cNvPr id="2" name="Group 14"/>
          <p:cNvGrpSpPr>
            <a:grpSpLocks/>
          </p:cNvGrpSpPr>
          <p:nvPr/>
        </p:nvGrpSpPr>
        <p:grpSpPr bwMode="auto">
          <a:xfrm>
            <a:off x="1692275" y="1709738"/>
            <a:ext cx="995363" cy="928687"/>
            <a:chOff x="2414" y="1077"/>
            <a:chExt cx="627" cy="585"/>
          </a:xfrm>
        </p:grpSpPr>
        <p:sp>
          <p:nvSpPr>
            <p:cNvPr id="29714" name="Line 15"/>
            <p:cNvSpPr>
              <a:spLocks noChangeShapeType="1"/>
            </p:cNvSpPr>
            <p:nvPr/>
          </p:nvSpPr>
          <p:spPr bwMode="auto">
            <a:xfrm>
              <a:off x="2414" y="1216"/>
              <a:ext cx="0" cy="44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9715" name="Text Box 16"/>
            <p:cNvSpPr txBox="1">
              <a:spLocks noChangeArrowheads="1"/>
            </p:cNvSpPr>
            <p:nvPr/>
          </p:nvSpPr>
          <p:spPr bwMode="auto">
            <a:xfrm>
              <a:off x="2589" y="1077"/>
              <a:ext cx="45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grpSp>
      <p:grpSp>
        <p:nvGrpSpPr>
          <p:cNvPr id="29710" name="Group 17"/>
          <p:cNvGrpSpPr>
            <a:grpSpLocks/>
          </p:cNvGrpSpPr>
          <p:nvPr/>
        </p:nvGrpSpPr>
        <p:grpSpPr bwMode="auto">
          <a:xfrm>
            <a:off x="238125" y="1341438"/>
            <a:ext cx="958850" cy="927100"/>
            <a:chOff x="4051" y="1797"/>
            <a:chExt cx="738" cy="714"/>
          </a:xfrm>
        </p:grpSpPr>
        <p:sp>
          <p:nvSpPr>
            <p:cNvPr id="29712" name="Line 18"/>
            <p:cNvSpPr>
              <a:spLocks noChangeShapeType="1"/>
            </p:cNvSpPr>
            <p:nvPr/>
          </p:nvSpPr>
          <p:spPr bwMode="auto">
            <a:xfrm>
              <a:off x="4051" y="1966"/>
              <a:ext cx="0" cy="545"/>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9713" name="Text Box 19"/>
            <p:cNvSpPr txBox="1">
              <a:spLocks noChangeArrowheads="1"/>
            </p:cNvSpPr>
            <p:nvPr/>
          </p:nvSpPr>
          <p:spPr bwMode="auto">
            <a:xfrm>
              <a:off x="4266" y="1797"/>
              <a:ext cx="523" cy="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grpSp>
      <p:sp>
        <p:nvSpPr>
          <p:cNvPr id="29711" name="Text Box 20"/>
          <p:cNvSpPr txBox="1">
            <a:spLocks noChangeArrowheads="1"/>
          </p:cNvSpPr>
          <p:nvPr/>
        </p:nvSpPr>
        <p:spPr bwMode="auto">
          <a:xfrm>
            <a:off x="179388" y="6165850"/>
            <a:ext cx="2178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Dequeue Operation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grpId="0" nodeType="clickEffect">
                                  <p:stCondLst>
                                    <p:cond delay="0"/>
                                  </p:stCondLst>
                                  <p:childTnLst>
                                    <p:animMotion origin="layout" path="M -4.44444E-6 -6.22484E-6 C 0.22795 -0.00834 0.4559 -0.01643 0.55538 0.02035 C 0.65486 0.05713 0.6257 0.13902 0.59653 0.22113 " pathEditMode="relative" ptsTypes="aaA">
                                      <p:cBhvr>
                                        <p:cTn id="6" dur="2000" fill="hold"/>
                                        <p:tgtEl>
                                          <p:spTgt spid="63498"/>
                                        </p:tgtEl>
                                        <p:attrNameLst>
                                          <p:attrName>ppt_x</p:attrName>
                                          <p:attrName>ppt_y</p:attrName>
                                        </p:attrNameLst>
                                      </p:cBhvr>
                                    </p:animMotion>
                                  </p:childTnLst>
                                </p:cTn>
                              </p:par>
                              <p:par>
                                <p:cTn id="7" presetID="35" presetClass="path" presetSubtype="0" accel="50000" decel="50000" fill="hold" nodeType="withEffect">
                                  <p:stCondLst>
                                    <p:cond delay="0"/>
                                  </p:stCondLst>
                                  <p:childTnLst>
                                    <p:animMotion origin="layout" path="M 2.77778E-7 1.76729E-6 L -0.14896 1.76729E-6 " pathEditMode="relative" rAng="0" ptsTypes="AA">
                                      <p:cBhvr>
                                        <p:cTn id="8" dur="2000" fill="hold"/>
                                        <p:tgtEl>
                                          <p:spTgt spid="2"/>
                                        </p:tgtEl>
                                        <p:attrNameLst>
                                          <p:attrName>ppt_x</p:attrName>
                                          <p:attrName>ppt_y</p:attrName>
                                        </p:attrNameLst>
                                      </p:cBhvr>
                                      <p:rCtr x="-7448"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8"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250825" y="2420938"/>
            <a:ext cx="3603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30723" name="Text Box 4"/>
          <p:cNvSpPr txBox="1">
            <a:spLocks noChangeArrowheads="1"/>
          </p:cNvSpPr>
          <p:nvPr/>
        </p:nvSpPr>
        <p:spPr bwMode="auto">
          <a:xfrm>
            <a:off x="612775" y="547688"/>
            <a:ext cx="946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solidFill>
                  <a:schemeClr val="bg2"/>
                </a:solidFill>
              </a:rPr>
              <a:t>Insert 8</a:t>
            </a:r>
          </a:p>
        </p:txBody>
      </p:sp>
      <p:sp>
        <p:nvSpPr>
          <p:cNvPr id="30724" name="Text Box 5"/>
          <p:cNvSpPr txBox="1">
            <a:spLocks noChangeArrowheads="1"/>
          </p:cNvSpPr>
          <p:nvPr/>
        </p:nvSpPr>
        <p:spPr bwMode="auto">
          <a:xfrm>
            <a:off x="2557463" y="474663"/>
            <a:ext cx="1200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solidFill>
                  <a:schemeClr val="bg2"/>
                </a:solidFill>
              </a:rPr>
              <a:t>Insert 860</a:t>
            </a:r>
          </a:p>
        </p:txBody>
      </p:sp>
      <p:sp>
        <p:nvSpPr>
          <p:cNvPr id="30725" name="Text Box 6"/>
          <p:cNvSpPr txBox="1">
            <a:spLocks noChangeArrowheads="1"/>
          </p:cNvSpPr>
          <p:nvPr/>
        </p:nvSpPr>
        <p:spPr bwMode="auto">
          <a:xfrm>
            <a:off x="4573588" y="474663"/>
            <a:ext cx="1149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solidFill>
                  <a:schemeClr val="bg2"/>
                </a:solidFill>
              </a:rPr>
              <a:t>Insert -60</a:t>
            </a:r>
          </a:p>
        </p:txBody>
      </p:sp>
      <p:sp>
        <p:nvSpPr>
          <p:cNvPr id="30726" name="Text Box 7"/>
          <p:cNvSpPr txBox="1">
            <a:spLocks noChangeArrowheads="1"/>
          </p:cNvSpPr>
          <p:nvPr/>
        </p:nvSpPr>
        <p:spPr bwMode="auto">
          <a:xfrm>
            <a:off x="6446838" y="331788"/>
            <a:ext cx="1073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solidFill>
                  <a:schemeClr val="bg2"/>
                </a:solidFill>
              </a:rPr>
              <a:t>Insert 10</a:t>
            </a:r>
          </a:p>
        </p:txBody>
      </p:sp>
      <p:sp>
        <p:nvSpPr>
          <p:cNvPr id="30727" name="Rectangle 8"/>
          <p:cNvSpPr>
            <a:spLocks noChangeArrowheads="1"/>
          </p:cNvSpPr>
          <p:nvPr/>
        </p:nvSpPr>
        <p:spPr bwMode="auto">
          <a:xfrm>
            <a:off x="4356100" y="4797425"/>
            <a:ext cx="765175" cy="530225"/>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8</a:t>
            </a:r>
          </a:p>
        </p:txBody>
      </p:sp>
      <p:sp>
        <p:nvSpPr>
          <p:cNvPr id="30728" name="Rectangle 9"/>
          <p:cNvSpPr>
            <a:spLocks noChangeArrowheads="1"/>
          </p:cNvSpPr>
          <p:nvPr/>
        </p:nvSpPr>
        <p:spPr bwMode="auto">
          <a:xfrm>
            <a:off x="5508625" y="4770438"/>
            <a:ext cx="765175" cy="530225"/>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860</a:t>
            </a:r>
          </a:p>
        </p:txBody>
      </p:sp>
      <p:sp>
        <p:nvSpPr>
          <p:cNvPr id="30729" name="Rectangle 10"/>
          <p:cNvSpPr>
            <a:spLocks noChangeArrowheads="1"/>
          </p:cNvSpPr>
          <p:nvPr/>
        </p:nvSpPr>
        <p:spPr bwMode="auto">
          <a:xfrm>
            <a:off x="6588125" y="4724400"/>
            <a:ext cx="765175" cy="530225"/>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-60</a:t>
            </a:r>
          </a:p>
        </p:txBody>
      </p:sp>
      <p:sp>
        <p:nvSpPr>
          <p:cNvPr id="64523" name="Rectangle 11"/>
          <p:cNvSpPr>
            <a:spLocks noChangeArrowheads="1"/>
          </p:cNvSpPr>
          <p:nvPr/>
        </p:nvSpPr>
        <p:spPr bwMode="auto">
          <a:xfrm>
            <a:off x="179388" y="3227388"/>
            <a:ext cx="766762" cy="530225"/>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10</a:t>
            </a:r>
          </a:p>
        </p:txBody>
      </p:sp>
      <p:sp>
        <p:nvSpPr>
          <p:cNvPr id="30731" name="Line 12"/>
          <p:cNvSpPr>
            <a:spLocks noChangeShapeType="1"/>
          </p:cNvSpPr>
          <p:nvPr/>
        </p:nvSpPr>
        <p:spPr bwMode="auto">
          <a:xfrm>
            <a:off x="179388" y="2990850"/>
            <a:ext cx="4183062"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0732" name="Line 13"/>
          <p:cNvSpPr>
            <a:spLocks noChangeShapeType="1"/>
          </p:cNvSpPr>
          <p:nvPr/>
        </p:nvSpPr>
        <p:spPr bwMode="auto">
          <a:xfrm>
            <a:off x="179388" y="4111625"/>
            <a:ext cx="4124325"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grpSp>
        <p:nvGrpSpPr>
          <p:cNvPr id="2" name="Group 14"/>
          <p:cNvGrpSpPr>
            <a:grpSpLocks/>
          </p:cNvGrpSpPr>
          <p:nvPr/>
        </p:nvGrpSpPr>
        <p:grpSpPr bwMode="auto">
          <a:xfrm>
            <a:off x="827088" y="1700213"/>
            <a:ext cx="995362" cy="928687"/>
            <a:chOff x="2414" y="1077"/>
            <a:chExt cx="627" cy="585"/>
          </a:xfrm>
        </p:grpSpPr>
        <p:sp>
          <p:nvSpPr>
            <p:cNvPr id="30738" name="Line 15"/>
            <p:cNvSpPr>
              <a:spLocks noChangeShapeType="1"/>
            </p:cNvSpPr>
            <p:nvPr/>
          </p:nvSpPr>
          <p:spPr bwMode="auto">
            <a:xfrm>
              <a:off x="2414" y="1216"/>
              <a:ext cx="0" cy="44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0739" name="Text Box 16"/>
            <p:cNvSpPr txBox="1">
              <a:spLocks noChangeArrowheads="1"/>
            </p:cNvSpPr>
            <p:nvPr/>
          </p:nvSpPr>
          <p:spPr bwMode="auto">
            <a:xfrm>
              <a:off x="2589" y="1077"/>
              <a:ext cx="45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grpSp>
      <p:grpSp>
        <p:nvGrpSpPr>
          <p:cNvPr id="30734" name="Group 17"/>
          <p:cNvGrpSpPr>
            <a:grpSpLocks/>
          </p:cNvGrpSpPr>
          <p:nvPr/>
        </p:nvGrpSpPr>
        <p:grpSpPr bwMode="auto">
          <a:xfrm>
            <a:off x="238125" y="1341438"/>
            <a:ext cx="958850" cy="927100"/>
            <a:chOff x="4051" y="1797"/>
            <a:chExt cx="738" cy="714"/>
          </a:xfrm>
        </p:grpSpPr>
        <p:sp>
          <p:nvSpPr>
            <p:cNvPr id="30736" name="Line 18"/>
            <p:cNvSpPr>
              <a:spLocks noChangeShapeType="1"/>
            </p:cNvSpPr>
            <p:nvPr/>
          </p:nvSpPr>
          <p:spPr bwMode="auto">
            <a:xfrm>
              <a:off x="4051" y="1966"/>
              <a:ext cx="0" cy="545"/>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0737" name="Text Box 19"/>
            <p:cNvSpPr txBox="1">
              <a:spLocks noChangeArrowheads="1"/>
            </p:cNvSpPr>
            <p:nvPr/>
          </p:nvSpPr>
          <p:spPr bwMode="auto">
            <a:xfrm>
              <a:off x="4266" y="1797"/>
              <a:ext cx="523" cy="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grpSp>
      <p:sp>
        <p:nvSpPr>
          <p:cNvPr id="30735" name="Text Box 20"/>
          <p:cNvSpPr txBox="1">
            <a:spLocks noChangeArrowheads="1"/>
          </p:cNvSpPr>
          <p:nvPr/>
        </p:nvSpPr>
        <p:spPr bwMode="auto">
          <a:xfrm>
            <a:off x="179388" y="6165850"/>
            <a:ext cx="2178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Dequeue Operation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grpId="0" nodeType="clickEffect">
                                  <p:stCondLst>
                                    <p:cond delay="0"/>
                                  </p:stCondLst>
                                  <p:childTnLst>
                                    <p:animMotion origin="layout" path="M -2.77778E-6 -7.73306E-6 C 0.33177 -0.00093 0.66372 -0.00186 0.8 0.03307 C 0.93629 0.068 0.87691 0.13902 0.81771 0.21026 " pathEditMode="relative" ptsTypes="aaA">
                                      <p:cBhvr>
                                        <p:cTn id="6" dur="2000" fill="hold"/>
                                        <p:tgtEl>
                                          <p:spTgt spid="64523"/>
                                        </p:tgtEl>
                                        <p:attrNameLst>
                                          <p:attrName>ppt_x</p:attrName>
                                          <p:attrName>ppt_y</p:attrName>
                                        </p:attrNameLst>
                                      </p:cBhvr>
                                    </p:animMotion>
                                  </p:childTnLst>
                                </p:cTn>
                              </p:par>
                              <p:par>
                                <p:cTn id="7" presetID="35" presetClass="path" presetSubtype="0" accel="50000" decel="50000" fill="hold" nodeType="withEffect">
                                  <p:stCondLst>
                                    <p:cond delay="0"/>
                                  </p:stCondLst>
                                  <p:childTnLst>
                                    <p:animMotion origin="layout" path="M -1.66667E-6 -3.07657E-7 L -0.09357 -3.07657E-7 " pathEditMode="relative" rAng="0" ptsTypes="AA">
                                      <p:cBhvr>
                                        <p:cTn id="8" dur="2000" fill="hold"/>
                                        <p:tgtEl>
                                          <p:spTgt spid="2"/>
                                        </p:tgtEl>
                                        <p:attrNameLst>
                                          <p:attrName>ppt_x</p:attrName>
                                          <p:attrName>ppt_y</p:attrName>
                                        </p:attrNameLst>
                                      </p:cBhvr>
                                      <p:rCtr x="-4688"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2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tr-TR" smtClean="0"/>
              <a:t>Notes on Array Implementation</a:t>
            </a:r>
            <a:endParaRPr lang="tr-TR" altLang="tr-TR" smtClean="0"/>
          </a:p>
        </p:txBody>
      </p:sp>
      <p:sp>
        <p:nvSpPr>
          <p:cNvPr id="4099" name="Rectangle 3"/>
          <p:cNvSpPr>
            <a:spLocks noGrp="1" noChangeArrowheads="1"/>
          </p:cNvSpPr>
          <p:nvPr>
            <p:ph type="body" idx="1"/>
          </p:nvPr>
        </p:nvSpPr>
        <p:spPr/>
        <p:txBody>
          <a:bodyPr/>
          <a:lstStyle/>
          <a:p>
            <a:pPr eaLnBrk="1" hangingPunct="1">
              <a:spcBef>
                <a:spcPct val="35000"/>
              </a:spcBef>
              <a:spcAft>
                <a:spcPct val="30000"/>
              </a:spcAft>
            </a:pPr>
            <a:r>
              <a:rPr lang="en-US" altLang="tr-TR" sz="2400" smtClean="0"/>
              <a:t>As we shall see there are several ways to implement stack in C. The most popular solution which is using array is the simplest of these.</a:t>
            </a:r>
          </a:p>
          <a:p>
            <a:pPr eaLnBrk="1" hangingPunct="1">
              <a:spcBef>
                <a:spcPct val="35000"/>
              </a:spcBef>
              <a:spcAft>
                <a:spcPct val="30000"/>
              </a:spcAft>
            </a:pPr>
            <a:r>
              <a:rPr lang="en-US" altLang="tr-TR" sz="2400" smtClean="0"/>
              <a:t>The only potential hazard with array implementation is that we need to declare an array size ahead of time.</a:t>
            </a:r>
          </a:p>
          <a:p>
            <a:pPr eaLnBrk="1" hangingPunct="1">
              <a:spcBef>
                <a:spcPct val="35000"/>
              </a:spcBef>
              <a:spcAft>
                <a:spcPct val="30000"/>
              </a:spcAft>
            </a:pPr>
            <a:r>
              <a:rPr lang="en-US" altLang="tr-TR" sz="2400" smtClean="0"/>
              <a:t>Although array can not be stack, it can be home of stack. </a:t>
            </a:r>
          </a:p>
          <a:p>
            <a:pPr eaLnBrk="1" hangingPunct="1">
              <a:spcBef>
                <a:spcPct val="35000"/>
              </a:spcBef>
              <a:spcAft>
                <a:spcPct val="30000"/>
              </a:spcAft>
            </a:pPr>
            <a:r>
              <a:rPr lang="en-US" altLang="tr-TR" sz="2400" smtClean="0"/>
              <a:t>Array can be declared for the maximum size of the stack. Also another field is needed that, at each point during the operations on stack, keeps track of the current position.</a:t>
            </a:r>
            <a:endParaRPr lang="tr-TR" altLang="tr-TR" sz="240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250825" y="2420938"/>
            <a:ext cx="3603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31747" name="Text Box 4"/>
          <p:cNvSpPr txBox="1">
            <a:spLocks noChangeArrowheads="1"/>
          </p:cNvSpPr>
          <p:nvPr/>
        </p:nvSpPr>
        <p:spPr bwMode="auto">
          <a:xfrm>
            <a:off x="612775" y="547688"/>
            <a:ext cx="946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solidFill>
                  <a:schemeClr val="bg2"/>
                </a:solidFill>
              </a:rPr>
              <a:t>Insert 8</a:t>
            </a:r>
          </a:p>
        </p:txBody>
      </p:sp>
      <p:sp>
        <p:nvSpPr>
          <p:cNvPr id="31748" name="Text Box 5"/>
          <p:cNvSpPr txBox="1">
            <a:spLocks noChangeArrowheads="1"/>
          </p:cNvSpPr>
          <p:nvPr/>
        </p:nvSpPr>
        <p:spPr bwMode="auto">
          <a:xfrm>
            <a:off x="2557463" y="474663"/>
            <a:ext cx="1200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solidFill>
                  <a:schemeClr val="bg2"/>
                </a:solidFill>
              </a:rPr>
              <a:t>Insert 860</a:t>
            </a:r>
          </a:p>
        </p:txBody>
      </p:sp>
      <p:sp>
        <p:nvSpPr>
          <p:cNvPr id="31749" name="Text Box 6"/>
          <p:cNvSpPr txBox="1">
            <a:spLocks noChangeArrowheads="1"/>
          </p:cNvSpPr>
          <p:nvPr/>
        </p:nvSpPr>
        <p:spPr bwMode="auto">
          <a:xfrm>
            <a:off x="4573588" y="474663"/>
            <a:ext cx="1149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solidFill>
                  <a:schemeClr val="bg2"/>
                </a:solidFill>
              </a:rPr>
              <a:t>Insert -60</a:t>
            </a:r>
          </a:p>
        </p:txBody>
      </p:sp>
      <p:sp>
        <p:nvSpPr>
          <p:cNvPr id="31750" name="Text Box 7"/>
          <p:cNvSpPr txBox="1">
            <a:spLocks noChangeArrowheads="1"/>
          </p:cNvSpPr>
          <p:nvPr/>
        </p:nvSpPr>
        <p:spPr bwMode="auto">
          <a:xfrm>
            <a:off x="6446838" y="331788"/>
            <a:ext cx="1073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solidFill>
                  <a:schemeClr val="bg2"/>
                </a:solidFill>
              </a:rPr>
              <a:t>Insert 10</a:t>
            </a:r>
          </a:p>
        </p:txBody>
      </p:sp>
      <p:sp>
        <p:nvSpPr>
          <p:cNvPr id="31751" name="Rectangle 8"/>
          <p:cNvSpPr>
            <a:spLocks noChangeArrowheads="1"/>
          </p:cNvSpPr>
          <p:nvPr/>
        </p:nvSpPr>
        <p:spPr bwMode="auto">
          <a:xfrm>
            <a:off x="4356100" y="4797425"/>
            <a:ext cx="765175" cy="530225"/>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8</a:t>
            </a:r>
          </a:p>
        </p:txBody>
      </p:sp>
      <p:sp>
        <p:nvSpPr>
          <p:cNvPr id="31752" name="Rectangle 9"/>
          <p:cNvSpPr>
            <a:spLocks noChangeArrowheads="1"/>
          </p:cNvSpPr>
          <p:nvPr/>
        </p:nvSpPr>
        <p:spPr bwMode="auto">
          <a:xfrm>
            <a:off x="5508625" y="4770438"/>
            <a:ext cx="765175" cy="530225"/>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860</a:t>
            </a:r>
          </a:p>
        </p:txBody>
      </p:sp>
      <p:sp>
        <p:nvSpPr>
          <p:cNvPr id="31753" name="Rectangle 10"/>
          <p:cNvSpPr>
            <a:spLocks noChangeArrowheads="1"/>
          </p:cNvSpPr>
          <p:nvPr/>
        </p:nvSpPr>
        <p:spPr bwMode="auto">
          <a:xfrm>
            <a:off x="6588125" y="4724400"/>
            <a:ext cx="765175" cy="530225"/>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-60</a:t>
            </a:r>
          </a:p>
        </p:txBody>
      </p:sp>
      <p:sp>
        <p:nvSpPr>
          <p:cNvPr id="31754" name="Rectangle 11"/>
          <p:cNvSpPr>
            <a:spLocks noChangeArrowheads="1"/>
          </p:cNvSpPr>
          <p:nvPr/>
        </p:nvSpPr>
        <p:spPr bwMode="auto">
          <a:xfrm>
            <a:off x="7667625" y="4652963"/>
            <a:ext cx="766763" cy="530225"/>
          </a:xfrm>
          <a:prstGeom prst="rect">
            <a:avLst/>
          </a:prstGeom>
          <a:solidFill>
            <a:schemeClr val="accent1"/>
          </a:solidFill>
          <a:ln w="9525">
            <a:miter lim="800000"/>
            <a:headEnd/>
            <a:tailEnd/>
          </a:ln>
          <a:scene3d>
            <a:camera prst="legacyObliqueTopRight">
              <a:rot lat="20999997" lon="0" rev="0"/>
            </a:camera>
            <a:lightRig rig="legacyFlat3" dir="b"/>
          </a:scene3d>
          <a:sp3d extrusionH="2270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10</a:t>
            </a:r>
          </a:p>
        </p:txBody>
      </p:sp>
      <p:sp>
        <p:nvSpPr>
          <p:cNvPr id="31755" name="Line 12"/>
          <p:cNvSpPr>
            <a:spLocks noChangeShapeType="1"/>
          </p:cNvSpPr>
          <p:nvPr/>
        </p:nvSpPr>
        <p:spPr bwMode="auto">
          <a:xfrm>
            <a:off x="179388" y="2990850"/>
            <a:ext cx="4183062"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1756" name="Line 13"/>
          <p:cNvSpPr>
            <a:spLocks noChangeShapeType="1"/>
          </p:cNvSpPr>
          <p:nvPr/>
        </p:nvSpPr>
        <p:spPr bwMode="auto">
          <a:xfrm>
            <a:off x="179388" y="4111625"/>
            <a:ext cx="4124325"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grpSp>
        <p:nvGrpSpPr>
          <p:cNvPr id="31757" name="Group 14"/>
          <p:cNvGrpSpPr>
            <a:grpSpLocks/>
          </p:cNvGrpSpPr>
          <p:nvPr/>
        </p:nvGrpSpPr>
        <p:grpSpPr bwMode="auto">
          <a:xfrm>
            <a:off x="228600" y="1700213"/>
            <a:ext cx="995363" cy="928687"/>
            <a:chOff x="2414" y="1077"/>
            <a:chExt cx="627" cy="585"/>
          </a:xfrm>
        </p:grpSpPr>
        <p:sp>
          <p:nvSpPr>
            <p:cNvPr id="31762" name="Line 15"/>
            <p:cNvSpPr>
              <a:spLocks noChangeShapeType="1"/>
            </p:cNvSpPr>
            <p:nvPr/>
          </p:nvSpPr>
          <p:spPr bwMode="auto">
            <a:xfrm>
              <a:off x="2414" y="1216"/>
              <a:ext cx="0" cy="44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1763" name="Text Box 16"/>
            <p:cNvSpPr txBox="1">
              <a:spLocks noChangeArrowheads="1"/>
            </p:cNvSpPr>
            <p:nvPr/>
          </p:nvSpPr>
          <p:spPr bwMode="auto">
            <a:xfrm>
              <a:off x="2589" y="1077"/>
              <a:ext cx="45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grpSp>
      <p:grpSp>
        <p:nvGrpSpPr>
          <p:cNvPr id="31758" name="Group 17"/>
          <p:cNvGrpSpPr>
            <a:grpSpLocks/>
          </p:cNvGrpSpPr>
          <p:nvPr/>
        </p:nvGrpSpPr>
        <p:grpSpPr bwMode="auto">
          <a:xfrm>
            <a:off x="238125" y="1341438"/>
            <a:ext cx="958850" cy="927100"/>
            <a:chOff x="4051" y="1797"/>
            <a:chExt cx="738" cy="714"/>
          </a:xfrm>
        </p:grpSpPr>
        <p:sp>
          <p:nvSpPr>
            <p:cNvPr id="31760" name="Line 18"/>
            <p:cNvSpPr>
              <a:spLocks noChangeShapeType="1"/>
            </p:cNvSpPr>
            <p:nvPr/>
          </p:nvSpPr>
          <p:spPr bwMode="auto">
            <a:xfrm>
              <a:off x="4051" y="1966"/>
              <a:ext cx="0" cy="545"/>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1761" name="Text Box 19"/>
            <p:cNvSpPr txBox="1">
              <a:spLocks noChangeArrowheads="1"/>
            </p:cNvSpPr>
            <p:nvPr/>
          </p:nvSpPr>
          <p:spPr bwMode="auto">
            <a:xfrm>
              <a:off x="4266" y="1797"/>
              <a:ext cx="523" cy="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grpSp>
      <p:sp>
        <p:nvSpPr>
          <p:cNvPr id="31759" name="Text Box 20"/>
          <p:cNvSpPr txBox="1">
            <a:spLocks noChangeArrowheads="1"/>
          </p:cNvSpPr>
          <p:nvPr/>
        </p:nvSpPr>
        <p:spPr bwMode="auto">
          <a:xfrm>
            <a:off x="179388" y="6165850"/>
            <a:ext cx="2178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Dequeue Operation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68313" y="115888"/>
            <a:ext cx="8229600" cy="576262"/>
          </a:xfrm>
        </p:spPr>
        <p:txBody>
          <a:bodyPr/>
          <a:lstStyle/>
          <a:p>
            <a:pPr eaLnBrk="1" hangingPunct="1"/>
            <a:r>
              <a:rPr lang="tr-TR" altLang="tr-TR" sz="4000" smtClean="0"/>
              <a:t>Example</a:t>
            </a:r>
          </a:p>
        </p:txBody>
      </p:sp>
      <p:sp>
        <p:nvSpPr>
          <p:cNvPr id="32771" name="Rectangle 3"/>
          <p:cNvSpPr>
            <a:spLocks noGrp="1" noChangeArrowheads="1"/>
          </p:cNvSpPr>
          <p:nvPr>
            <p:ph type="body" idx="1"/>
          </p:nvPr>
        </p:nvSpPr>
        <p:spPr>
          <a:xfrm>
            <a:off x="179388" y="1341438"/>
            <a:ext cx="2520950" cy="5256212"/>
          </a:xfrm>
        </p:spPr>
        <p:txBody>
          <a:bodyPr/>
          <a:lstStyle/>
          <a:p>
            <a:pPr eaLnBrk="1" hangingPunct="1">
              <a:lnSpc>
                <a:spcPct val="80000"/>
              </a:lnSpc>
              <a:spcBef>
                <a:spcPct val="0"/>
              </a:spcBef>
            </a:pPr>
            <a:endParaRPr lang="tr-TR" altLang="tr-TR" sz="2000" smtClean="0"/>
          </a:p>
          <a:p>
            <a:pPr eaLnBrk="1" hangingPunct="1">
              <a:buFontTx/>
              <a:buAutoNum type="arabicPeriod"/>
            </a:pPr>
            <a:r>
              <a:rPr lang="tr-TR" altLang="tr-TR" sz="2000" smtClean="0"/>
              <a:t>enqueue(q, 9);</a:t>
            </a:r>
          </a:p>
          <a:p>
            <a:pPr eaLnBrk="1" hangingPunct="1">
              <a:buFontTx/>
              <a:buAutoNum type="arabicPeriod"/>
            </a:pPr>
            <a:r>
              <a:rPr lang="tr-TR" altLang="tr-TR" sz="2000" smtClean="0"/>
              <a:t>enqueue(q, 10);</a:t>
            </a:r>
          </a:p>
          <a:p>
            <a:pPr eaLnBrk="1" hangingPunct="1">
              <a:buFontTx/>
              <a:buAutoNum type="arabicPeriod"/>
            </a:pPr>
            <a:r>
              <a:rPr lang="tr-TR" altLang="tr-TR" sz="2000" smtClean="0"/>
              <a:t>enqueue(q, 50);</a:t>
            </a:r>
          </a:p>
          <a:p>
            <a:pPr eaLnBrk="1" hangingPunct="1">
              <a:buFontTx/>
              <a:buAutoNum type="arabicPeriod"/>
            </a:pPr>
            <a:r>
              <a:rPr lang="tr-TR" altLang="tr-TR" sz="2000" smtClean="0"/>
              <a:t>x = dequeue(q);</a:t>
            </a:r>
          </a:p>
          <a:p>
            <a:pPr eaLnBrk="1" hangingPunct="1">
              <a:buFontTx/>
              <a:buAutoNum type="arabicPeriod"/>
            </a:pPr>
            <a:r>
              <a:rPr lang="tr-TR" altLang="tr-TR" sz="2000" smtClean="0"/>
              <a:t>Print(x)</a:t>
            </a:r>
          </a:p>
          <a:p>
            <a:pPr eaLnBrk="1" hangingPunct="1">
              <a:buFontTx/>
              <a:buAutoNum type="arabicPeriod"/>
            </a:pPr>
            <a:r>
              <a:rPr lang="tr-TR" altLang="tr-TR" sz="2000" smtClean="0"/>
              <a:t>enqueue(q, 20);</a:t>
            </a:r>
          </a:p>
          <a:p>
            <a:pPr eaLnBrk="1" hangingPunct="1">
              <a:buFontTx/>
              <a:buAutoNum type="arabicPeriod"/>
            </a:pPr>
            <a:r>
              <a:rPr lang="tr-TR" altLang="tr-TR" sz="2000" smtClean="0"/>
              <a:t>enqueue(q, -40);</a:t>
            </a:r>
          </a:p>
          <a:p>
            <a:pPr eaLnBrk="1" hangingPunct="1">
              <a:buFontTx/>
              <a:buAutoNum type="arabicPeriod"/>
            </a:pPr>
            <a:r>
              <a:rPr lang="tr-TR" altLang="tr-TR" sz="2000" smtClean="0"/>
              <a:t>x = dequeue(q);</a:t>
            </a:r>
          </a:p>
          <a:p>
            <a:pPr eaLnBrk="1" hangingPunct="1">
              <a:buFontTx/>
              <a:buAutoNum type="arabicPeriod"/>
            </a:pPr>
            <a:r>
              <a:rPr lang="tr-TR" altLang="tr-TR" sz="2000" smtClean="0"/>
              <a:t>Print(x)</a:t>
            </a:r>
          </a:p>
          <a:p>
            <a:pPr eaLnBrk="1" hangingPunct="1">
              <a:buFontTx/>
              <a:buAutoNum type="arabicPeriod"/>
            </a:pPr>
            <a:r>
              <a:rPr lang="tr-TR" altLang="tr-TR" sz="2000" smtClean="0"/>
              <a:t>enqueue(q, 40);</a:t>
            </a:r>
          </a:p>
          <a:p>
            <a:pPr eaLnBrk="1" hangingPunct="1">
              <a:buFontTx/>
              <a:buAutoNum type="arabicPeriod"/>
            </a:pPr>
            <a:r>
              <a:rPr lang="tr-TR" altLang="tr-TR" sz="2000" smtClean="0"/>
              <a:t>x = dequeue(q);</a:t>
            </a:r>
          </a:p>
          <a:p>
            <a:pPr eaLnBrk="1" hangingPunct="1">
              <a:buFontTx/>
              <a:buAutoNum type="arabicPeriod"/>
            </a:pPr>
            <a:r>
              <a:rPr lang="tr-TR" altLang="tr-TR" sz="2000" smtClean="0"/>
              <a:t>Print(x)</a:t>
            </a:r>
          </a:p>
          <a:p>
            <a:pPr eaLnBrk="1" hangingPunct="1">
              <a:buFontTx/>
              <a:buAutoNum type="arabicPeriod"/>
            </a:pPr>
            <a:r>
              <a:rPr lang="tr-TR" altLang="tr-TR" sz="2000" smtClean="0"/>
              <a:t>enqueue(q, 30);</a:t>
            </a:r>
          </a:p>
          <a:p>
            <a:pPr eaLnBrk="1" hangingPunct="1">
              <a:lnSpc>
                <a:spcPct val="80000"/>
              </a:lnSpc>
            </a:pPr>
            <a:endParaRPr lang="tr-TR" altLang="tr-TR" sz="2000" smtClean="0"/>
          </a:p>
        </p:txBody>
      </p:sp>
      <p:sp>
        <p:nvSpPr>
          <p:cNvPr id="32772" name="Text Box 4"/>
          <p:cNvSpPr txBox="1">
            <a:spLocks noChangeArrowheads="1"/>
          </p:cNvSpPr>
          <p:nvPr/>
        </p:nvSpPr>
        <p:spPr bwMode="auto">
          <a:xfrm>
            <a:off x="179388" y="692150"/>
            <a:ext cx="8424862"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pPr>
            <a:r>
              <a:rPr lang="tr-TR" altLang="tr-TR"/>
              <a:t>Consider the following sequence of operations being performed ona queue “q”which stores integers:</a:t>
            </a:r>
          </a:p>
          <a:p>
            <a:pPr eaLnBrk="1" hangingPunct="1"/>
            <a:endParaRPr lang="tr-TR" altLang="tr-T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68313" y="115888"/>
            <a:ext cx="8229600" cy="576262"/>
          </a:xfrm>
        </p:spPr>
        <p:txBody>
          <a:bodyPr/>
          <a:lstStyle/>
          <a:p>
            <a:pPr eaLnBrk="1" hangingPunct="1"/>
            <a:r>
              <a:rPr lang="tr-TR" altLang="tr-TR" sz="4000" smtClean="0"/>
              <a:t>Example</a:t>
            </a:r>
          </a:p>
        </p:txBody>
      </p:sp>
      <p:sp>
        <p:nvSpPr>
          <p:cNvPr id="33795" name="Rectangle 3"/>
          <p:cNvSpPr>
            <a:spLocks noGrp="1" noChangeArrowheads="1"/>
          </p:cNvSpPr>
          <p:nvPr>
            <p:ph type="body" idx="1"/>
          </p:nvPr>
        </p:nvSpPr>
        <p:spPr>
          <a:xfrm>
            <a:off x="179388" y="1341438"/>
            <a:ext cx="2520950" cy="5256212"/>
          </a:xfrm>
        </p:spPr>
        <p:txBody>
          <a:bodyPr/>
          <a:lstStyle/>
          <a:p>
            <a:pPr eaLnBrk="1" hangingPunct="1">
              <a:lnSpc>
                <a:spcPct val="80000"/>
              </a:lnSpc>
              <a:spcBef>
                <a:spcPct val="0"/>
              </a:spcBef>
            </a:pPr>
            <a:endParaRPr lang="tr-TR" altLang="tr-TR" sz="2000" smtClean="0"/>
          </a:p>
          <a:p>
            <a:pPr eaLnBrk="1" hangingPunct="1">
              <a:buFontTx/>
              <a:buAutoNum type="arabicPeriod"/>
            </a:pPr>
            <a:r>
              <a:rPr lang="tr-TR" altLang="tr-TR" sz="2000" smtClean="0"/>
              <a:t>enqueue(q, 9);</a:t>
            </a:r>
          </a:p>
          <a:p>
            <a:pPr eaLnBrk="1" hangingPunct="1">
              <a:buFontTx/>
              <a:buAutoNum type="arabicPeriod"/>
            </a:pPr>
            <a:r>
              <a:rPr lang="tr-TR" altLang="tr-TR" sz="2000" smtClean="0"/>
              <a:t>enqueue(q, 10);</a:t>
            </a:r>
          </a:p>
          <a:p>
            <a:pPr eaLnBrk="1" hangingPunct="1">
              <a:buFontTx/>
              <a:buAutoNum type="arabicPeriod"/>
            </a:pPr>
            <a:r>
              <a:rPr lang="tr-TR" altLang="tr-TR" sz="2000" smtClean="0"/>
              <a:t>enqueue(q, 50);</a:t>
            </a:r>
          </a:p>
          <a:p>
            <a:pPr eaLnBrk="1" hangingPunct="1">
              <a:buFontTx/>
              <a:buAutoNum type="arabicPeriod"/>
            </a:pPr>
            <a:r>
              <a:rPr lang="tr-TR" altLang="tr-TR" sz="2000" smtClean="0"/>
              <a:t>x = dequeue(q);</a:t>
            </a:r>
          </a:p>
          <a:p>
            <a:pPr eaLnBrk="1" hangingPunct="1">
              <a:buFontTx/>
              <a:buAutoNum type="arabicPeriod"/>
            </a:pPr>
            <a:r>
              <a:rPr lang="tr-TR" altLang="tr-TR" sz="2000" smtClean="0"/>
              <a:t>Print(x)</a:t>
            </a:r>
          </a:p>
          <a:p>
            <a:pPr eaLnBrk="1" hangingPunct="1">
              <a:buFontTx/>
              <a:buAutoNum type="arabicPeriod"/>
            </a:pPr>
            <a:r>
              <a:rPr lang="tr-TR" altLang="tr-TR" sz="2000" smtClean="0"/>
              <a:t>enqueue(q, 20);</a:t>
            </a:r>
          </a:p>
          <a:p>
            <a:pPr eaLnBrk="1" hangingPunct="1">
              <a:buFontTx/>
              <a:buAutoNum type="arabicPeriod"/>
            </a:pPr>
            <a:r>
              <a:rPr lang="tr-TR" altLang="tr-TR" sz="2000" smtClean="0"/>
              <a:t>enqueue(q, -40);</a:t>
            </a:r>
          </a:p>
          <a:p>
            <a:pPr eaLnBrk="1" hangingPunct="1">
              <a:buFontTx/>
              <a:buAutoNum type="arabicPeriod"/>
            </a:pPr>
            <a:r>
              <a:rPr lang="tr-TR" altLang="tr-TR" sz="2000" smtClean="0"/>
              <a:t>x = dequeue(q);</a:t>
            </a:r>
          </a:p>
          <a:p>
            <a:pPr eaLnBrk="1" hangingPunct="1">
              <a:buFontTx/>
              <a:buAutoNum type="arabicPeriod"/>
            </a:pPr>
            <a:r>
              <a:rPr lang="tr-TR" altLang="tr-TR" sz="2000" smtClean="0"/>
              <a:t>Print(x)</a:t>
            </a:r>
          </a:p>
          <a:p>
            <a:pPr eaLnBrk="1" hangingPunct="1">
              <a:buFontTx/>
              <a:buAutoNum type="arabicPeriod"/>
            </a:pPr>
            <a:r>
              <a:rPr lang="tr-TR" altLang="tr-TR" sz="2000" smtClean="0"/>
              <a:t>enqueue(q, 40);</a:t>
            </a:r>
          </a:p>
          <a:p>
            <a:pPr eaLnBrk="1" hangingPunct="1">
              <a:buFontTx/>
              <a:buAutoNum type="arabicPeriod"/>
            </a:pPr>
            <a:r>
              <a:rPr lang="tr-TR" altLang="tr-TR" sz="2000" smtClean="0"/>
              <a:t>x = dequeue(q);</a:t>
            </a:r>
          </a:p>
          <a:p>
            <a:pPr eaLnBrk="1" hangingPunct="1">
              <a:buFontTx/>
              <a:buAutoNum type="arabicPeriod"/>
            </a:pPr>
            <a:r>
              <a:rPr lang="tr-TR" altLang="tr-TR" sz="2000" smtClean="0"/>
              <a:t>Print(x)</a:t>
            </a:r>
          </a:p>
          <a:p>
            <a:pPr eaLnBrk="1" hangingPunct="1">
              <a:buFontTx/>
              <a:buAutoNum type="arabicPeriod"/>
            </a:pPr>
            <a:r>
              <a:rPr lang="tr-TR" altLang="tr-TR" sz="2000" smtClean="0"/>
              <a:t>enqueue(q, 30);</a:t>
            </a:r>
          </a:p>
          <a:p>
            <a:pPr eaLnBrk="1" hangingPunct="1">
              <a:lnSpc>
                <a:spcPct val="80000"/>
              </a:lnSpc>
            </a:pPr>
            <a:endParaRPr lang="tr-TR" altLang="tr-TR" sz="2000" smtClean="0"/>
          </a:p>
        </p:txBody>
      </p:sp>
      <p:sp>
        <p:nvSpPr>
          <p:cNvPr id="33796" name="Text Box 4"/>
          <p:cNvSpPr txBox="1">
            <a:spLocks noChangeArrowheads="1"/>
          </p:cNvSpPr>
          <p:nvPr/>
        </p:nvSpPr>
        <p:spPr bwMode="auto">
          <a:xfrm>
            <a:off x="179388" y="692150"/>
            <a:ext cx="8424862"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pPr>
            <a:r>
              <a:rPr lang="tr-TR" altLang="tr-TR"/>
              <a:t>Consider the following sequence of operations being performed ona queue “q”which stores integers:</a:t>
            </a:r>
          </a:p>
          <a:p>
            <a:pPr eaLnBrk="1" hangingPunct="1"/>
            <a:endParaRPr lang="tr-TR" altLang="tr-TR"/>
          </a:p>
        </p:txBody>
      </p:sp>
      <p:sp>
        <p:nvSpPr>
          <p:cNvPr id="33797" name="Rectangle 5"/>
          <p:cNvSpPr>
            <a:spLocks noChangeArrowheads="1"/>
          </p:cNvSpPr>
          <p:nvPr/>
        </p:nvSpPr>
        <p:spPr bwMode="auto">
          <a:xfrm>
            <a:off x="45005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33798" name="Rectangle 7"/>
          <p:cNvSpPr>
            <a:spLocks noChangeArrowheads="1"/>
          </p:cNvSpPr>
          <p:nvPr/>
        </p:nvSpPr>
        <p:spPr bwMode="auto">
          <a:xfrm>
            <a:off x="49323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33799" name="Rectangle 8"/>
          <p:cNvSpPr>
            <a:spLocks noChangeArrowheads="1"/>
          </p:cNvSpPr>
          <p:nvPr/>
        </p:nvSpPr>
        <p:spPr bwMode="auto">
          <a:xfrm>
            <a:off x="53641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33800" name="Rectangle 9"/>
          <p:cNvSpPr>
            <a:spLocks noChangeArrowheads="1"/>
          </p:cNvSpPr>
          <p:nvPr/>
        </p:nvSpPr>
        <p:spPr bwMode="auto">
          <a:xfrm>
            <a:off x="57959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33801" name="Rectangle 10"/>
          <p:cNvSpPr>
            <a:spLocks noChangeArrowheads="1"/>
          </p:cNvSpPr>
          <p:nvPr/>
        </p:nvSpPr>
        <p:spPr bwMode="auto">
          <a:xfrm>
            <a:off x="6223000"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33802" name="Line 13"/>
          <p:cNvSpPr>
            <a:spLocks noChangeShapeType="1"/>
          </p:cNvSpPr>
          <p:nvPr/>
        </p:nvSpPr>
        <p:spPr bwMode="auto">
          <a:xfrm>
            <a:off x="4284663" y="2203450"/>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3803" name="Line 14"/>
          <p:cNvSpPr>
            <a:spLocks noChangeShapeType="1"/>
          </p:cNvSpPr>
          <p:nvPr/>
        </p:nvSpPr>
        <p:spPr bwMode="auto">
          <a:xfrm>
            <a:off x="4284663" y="2924175"/>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3804" name="Freeform 15"/>
          <p:cNvSpPr>
            <a:spLocks/>
          </p:cNvSpPr>
          <p:nvPr/>
        </p:nvSpPr>
        <p:spPr bwMode="auto">
          <a:xfrm>
            <a:off x="7740650" y="2636838"/>
            <a:ext cx="792163" cy="863600"/>
          </a:xfrm>
          <a:custGeom>
            <a:avLst/>
            <a:gdLst>
              <a:gd name="T0" fmla="*/ 499 w 499"/>
              <a:gd name="T1" fmla="*/ 544 h 544"/>
              <a:gd name="T2" fmla="*/ 317 w 499"/>
              <a:gd name="T3" fmla="*/ 136 h 544"/>
              <a:gd name="T4" fmla="*/ 0 w 499"/>
              <a:gd name="T5" fmla="*/ 0 h 544"/>
              <a:gd name="T6" fmla="*/ 0 60000 65536"/>
              <a:gd name="T7" fmla="*/ 0 60000 65536"/>
              <a:gd name="T8" fmla="*/ 0 60000 65536"/>
              <a:gd name="T9" fmla="*/ 0 w 499"/>
              <a:gd name="T10" fmla="*/ 0 h 544"/>
              <a:gd name="T11" fmla="*/ 499 w 499"/>
              <a:gd name="T12" fmla="*/ 544 h 544"/>
            </a:gdLst>
            <a:ahLst/>
            <a:cxnLst>
              <a:cxn ang="T6">
                <a:pos x="T0" y="T1"/>
              </a:cxn>
              <a:cxn ang="T7">
                <a:pos x="T2" y="T3"/>
              </a:cxn>
              <a:cxn ang="T8">
                <a:pos x="T4" y="T5"/>
              </a:cxn>
            </a:cxnLst>
            <a:rect l="T9" t="T10" r="T11" b="T12"/>
            <a:pathLst>
              <a:path w="499" h="544">
                <a:moveTo>
                  <a:pt x="499" y="544"/>
                </a:moveTo>
                <a:cubicBezTo>
                  <a:pt x="449" y="385"/>
                  <a:pt x="400" y="227"/>
                  <a:pt x="317" y="136"/>
                </a:cubicBezTo>
                <a:cubicBezTo>
                  <a:pt x="234" y="45"/>
                  <a:pt x="117" y="22"/>
                  <a:pt x="0" y="0"/>
                </a:cubicBezTo>
              </a:path>
            </a:pathLst>
          </a:custGeom>
          <a:noFill/>
          <a:ln w="9525">
            <a:solidFill>
              <a:schemeClr val="tx1"/>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33805" name="Freeform 16"/>
          <p:cNvSpPr>
            <a:spLocks/>
          </p:cNvSpPr>
          <p:nvPr/>
        </p:nvSpPr>
        <p:spPr bwMode="auto">
          <a:xfrm>
            <a:off x="3419475" y="2133600"/>
            <a:ext cx="865188" cy="587375"/>
          </a:xfrm>
          <a:custGeom>
            <a:avLst/>
            <a:gdLst>
              <a:gd name="T0" fmla="*/ 545 w 545"/>
              <a:gd name="T1" fmla="*/ 317 h 370"/>
              <a:gd name="T2" fmla="*/ 272 w 545"/>
              <a:gd name="T3" fmla="*/ 317 h 370"/>
              <a:gd name="T4" fmla="*/ 0 w 545"/>
              <a:gd name="T5" fmla="*/ 0 h 370"/>
              <a:gd name="T6" fmla="*/ 0 60000 65536"/>
              <a:gd name="T7" fmla="*/ 0 60000 65536"/>
              <a:gd name="T8" fmla="*/ 0 60000 65536"/>
              <a:gd name="T9" fmla="*/ 0 w 545"/>
              <a:gd name="T10" fmla="*/ 0 h 370"/>
              <a:gd name="T11" fmla="*/ 545 w 545"/>
              <a:gd name="T12" fmla="*/ 370 h 370"/>
            </a:gdLst>
            <a:ahLst/>
            <a:cxnLst>
              <a:cxn ang="T6">
                <a:pos x="T0" y="T1"/>
              </a:cxn>
              <a:cxn ang="T7">
                <a:pos x="T2" y="T3"/>
              </a:cxn>
              <a:cxn ang="T8">
                <a:pos x="T4" y="T5"/>
              </a:cxn>
            </a:cxnLst>
            <a:rect l="T9" t="T10" r="T11" b="T12"/>
            <a:pathLst>
              <a:path w="545" h="370">
                <a:moveTo>
                  <a:pt x="545" y="317"/>
                </a:moveTo>
                <a:cubicBezTo>
                  <a:pt x="454" y="343"/>
                  <a:pt x="363" y="370"/>
                  <a:pt x="272" y="317"/>
                </a:cubicBezTo>
                <a:cubicBezTo>
                  <a:pt x="181" y="264"/>
                  <a:pt x="90" y="132"/>
                  <a:pt x="0" y="0"/>
                </a:cubicBezTo>
              </a:path>
            </a:pathLst>
          </a:custGeom>
          <a:noFill/>
          <a:ln w="9525">
            <a:solidFill>
              <a:schemeClr val="tx1"/>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33806" name="Line 17"/>
          <p:cNvSpPr>
            <a:spLocks noChangeShapeType="1"/>
          </p:cNvSpPr>
          <p:nvPr/>
        </p:nvSpPr>
        <p:spPr bwMode="auto">
          <a:xfrm flipV="1">
            <a:off x="4643438" y="3068638"/>
            <a:ext cx="0" cy="50323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3807" name="Rectangle 18"/>
          <p:cNvSpPr>
            <a:spLocks noChangeArrowheads="1"/>
          </p:cNvSpPr>
          <p:nvPr/>
        </p:nvSpPr>
        <p:spPr bwMode="auto">
          <a:xfrm>
            <a:off x="6648450"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33808" name="Line 19"/>
          <p:cNvSpPr>
            <a:spLocks noChangeShapeType="1"/>
          </p:cNvSpPr>
          <p:nvPr/>
        </p:nvSpPr>
        <p:spPr bwMode="auto">
          <a:xfrm>
            <a:off x="7529513" y="2205038"/>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3809" name="Line 20"/>
          <p:cNvSpPr>
            <a:spLocks noChangeShapeType="1"/>
          </p:cNvSpPr>
          <p:nvPr/>
        </p:nvSpPr>
        <p:spPr bwMode="auto">
          <a:xfrm>
            <a:off x="7529513" y="2925763"/>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3810" name="Rectangle 21"/>
          <p:cNvSpPr>
            <a:spLocks noChangeArrowheads="1"/>
          </p:cNvSpPr>
          <p:nvPr/>
        </p:nvSpPr>
        <p:spPr bwMode="auto">
          <a:xfrm>
            <a:off x="7085013" y="2205038"/>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68313" y="115888"/>
            <a:ext cx="8229600" cy="576262"/>
          </a:xfrm>
        </p:spPr>
        <p:txBody>
          <a:bodyPr/>
          <a:lstStyle/>
          <a:p>
            <a:pPr eaLnBrk="1" hangingPunct="1"/>
            <a:r>
              <a:rPr lang="tr-TR" altLang="tr-TR" sz="4000" smtClean="0"/>
              <a:t>Example</a:t>
            </a:r>
          </a:p>
        </p:txBody>
      </p:sp>
      <p:sp>
        <p:nvSpPr>
          <p:cNvPr id="34819" name="Rectangle 3"/>
          <p:cNvSpPr>
            <a:spLocks noGrp="1" noChangeArrowheads="1"/>
          </p:cNvSpPr>
          <p:nvPr>
            <p:ph type="body" idx="1"/>
          </p:nvPr>
        </p:nvSpPr>
        <p:spPr>
          <a:xfrm>
            <a:off x="179388" y="1341438"/>
            <a:ext cx="2520950" cy="5256212"/>
          </a:xfrm>
        </p:spPr>
        <p:txBody>
          <a:bodyPr/>
          <a:lstStyle/>
          <a:p>
            <a:pPr eaLnBrk="1" hangingPunct="1">
              <a:lnSpc>
                <a:spcPct val="80000"/>
              </a:lnSpc>
              <a:spcBef>
                <a:spcPct val="0"/>
              </a:spcBef>
            </a:pPr>
            <a:endParaRPr lang="tr-TR" altLang="tr-TR" sz="2000" smtClean="0"/>
          </a:p>
          <a:p>
            <a:pPr eaLnBrk="1" hangingPunct="1">
              <a:buFontTx/>
              <a:buAutoNum type="arabicPeriod"/>
            </a:pPr>
            <a:r>
              <a:rPr lang="tr-TR" altLang="tr-TR" sz="2000" smtClean="0">
                <a:solidFill>
                  <a:srgbClr val="CC3300"/>
                </a:solidFill>
              </a:rPr>
              <a:t>enqueue(q, 9);</a:t>
            </a:r>
          </a:p>
          <a:p>
            <a:pPr eaLnBrk="1" hangingPunct="1">
              <a:buFontTx/>
              <a:buAutoNum type="arabicPeriod"/>
            </a:pPr>
            <a:r>
              <a:rPr lang="tr-TR" altLang="tr-TR" sz="2000" smtClean="0"/>
              <a:t>enqueue(q, 10);</a:t>
            </a:r>
          </a:p>
          <a:p>
            <a:pPr eaLnBrk="1" hangingPunct="1">
              <a:buFontTx/>
              <a:buAutoNum type="arabicPeriod"/>
            </a:pPr>
            <a:r>
              <a:rPr lang="tr-TR" altLang="tr-TR" sz="2000" smtClean="0"/>
              <a:t>enqueue(q, 50);</a:t>
            </a:r>
          </a:p>
          <a:p>
            <a:pPr eaLnBrk="1" hangingPunct="1">
              <a:buFontTx/>
              <a:buAutoNum type="arabicPeriod"/>
            </a:pPr>
            <a:r>
              <a:rPr lang="tr-TR" altLang="tr-TR" sz="2000" smtClean="0"/>
              <a:t>x = dequeue(q);</a:t>
            </a:r>
          </a:p>
          <a:p>
            <a:pPr eaLnBrk="1" hangingPunct="1">
              <a:buFontTx/>
              <a:buAutoNum type="arabicPeriod"/>
            </a:pPr>
            <a:r>
              <a:rPr lang="tr-TR" altLang="tr-TR" sz="2000" smtClean="0"/>
              <a:t>Print(x)</a:t>
            </a:r>
          </a:p>
          <a:p>
            <a:pPr eaLnBrk="1" hangingPunct="1">
              <a:buFontTx/>
              <a:buAutoNum type="arabicPeriod"/>
            </a:pPr>
            <a:r>
              <a:rPr lang="tr-TR" altLang="tr-TR" sz="2000" smtClean="0"/>
              <a:t>enqueue(q, 20);</a:t>
            </a:r>
          </a:p>
          <a:p>
            <a:pPr eaLnBrk="1" hangingPunct="1">
              <a:buFontTx/>
              <a:buAutoNum type="arabicPeriod"/>
            </a:pPr>
            <a:r>
              <a:rPr lang="tr-TR" altLang="tr-TR" sz="2000" smtClean="0"/>
              <a:t>enqueue(q, -40);</a:t>
            </a:r>
          </a:p>
          <a:p>
            <a:pPr eaLnBrk="1" hangingPunct="1">
              <a:buFontTx/>
              <a:buAutoNum type="arabicPeriod"/>
            </a:pPr>
            <a:r>
              <a:rPr lang="tr-TR" altLang="tr-TR" sz="2000" smtClean="0"/>
              <a:t>x = dequeue(q);</a:t>
            </a:r>
          </a:p>
          <a:p>
            <a:pPr eaLnBrk="1" hangingPunct="1">
              <a:buFontTx/>
              <a:buAutoNum type="arabicPeriod"/>
            </a:pPr>
            <a:r>
              <a:rPr lang="tr-TR" altLang="tr-TR" sz="2000" smtClean="0"/>
              <a:t>Print(x)</a:t>
            </a:r>
          </a:p>
          <a:p>
            <a:pPr eaLnBrk="1" hangingPunct="1">
              <a:buFontTx/>
              <a:buAutoNum type="arabicPeriod"/>
            </a:pPr>
            <a:r>
              <a:rPr lang="tr-TR" altLang="tr-TR" sz="2000" smtClean="0"/>
              <a:t>enqueue(q, 40);</a:t>
            </a:r>
          </a:p>
          <a:p>
            <a:pPr eaLnBrk="1" hangingPunct="1">
              <a:buFontTx/>
              <a:buAutoNum type="arabicPeriod"/>
            </a:pPr>
            <a:r>
              <a:rPr lang="tr-TR" altLang="tr-TR" sz="2000" smtClean="0"/>
              <a:t>x = dequeue(q);</a:t>
            </a:r>
          </a:p>
          <a:p>
            <a:pPr eaLnBrk="1" hangingPunct="1">
              <a:buFontTx/>
              <a:buAutoNum type="arabicPeriod"/>
            </a:pPr>
            <a:r>
              <a:rPr lang="tr-TR" altLang="tr-TR" sz="2000" smtClean="0"/>
              <a:t>Print(x)</a:t>
            </a:r>
          </a:p>
          <a:p>
            <a:pPr eaLnBrk="1" hangingPunct="1">
              <a:buFontTx/>
              <a:buAutoNum type="arabicPeriod"/>
            </a:pPr>
            <a:r>
              <a:rPr lang="tr-TR" altLang="tr-TR" sz="2000" smtClean="0"/>
              <a:t>enqueue(q, 30);</a:t>
            </a:r>
          </a:p>
          <a:p>
            <a:pPr eaLnBrk="1" hangingPunct="1">
              <a:lnSpc>
                <a:spcPct val="80000"/>
              </a:lnSpc>
            </a:pPr>
            <a:endParaRPr lang="tr-TR" altLang="tr-TR" sz="2000" smtClean="0"/>
          </a:p>
        </p:txBody>
      </p:sp>
      <p:sp>
        <p:nvSpPr>
          <p:cNvPr id="34820" name="Text Box 4"/>
          <p:cNvSpPr txBox="1">
            <a:spLocks noChangeArrowheads="1"/>
          </p:cNvSpPr>
          <p:nvPr/>
        </p:nvSpPr>
        <p:spPr bwMode="auto">
          <a:xfrm>
            <a:off x="179388" y="692150"/>
            <a:ext cx="8424862"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pPr>
            <a:r>
              <a:rPr lang="tr-TR" altLang="tr-TR"/>
              <a:t>Consider the following sequence of operations being performed ona queue “q”which stores integers:</a:t>
            </a:r>
          </a:p>
          <a:p>
            <a:pPr eaLnBrk="1" hangingPunct="1"/>
            <a:endParaRPr lang="tr-TR" altLang="tr-TR"/>
          </a:p>
        </p:txBody>
      </p:sp>
      <p:sp>
        <p:nvSpPr>
          <p:cNvPr id="34821" name="Rectangle 5"/>
          <p:cNvSpPr>
            <a:spLocks noChangeArrowheads="1"/>
          </p:cNvSpPr>
          <p:nvPr/>
        </p:nvSpPr>
        <p:spPr bwMode="auto">
          <a:xfrm>
            <a:off x="45005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9</a:t>
            </a:r>
          </a:p>
        </p:txBody>
      </p:sp>
      <p:sp>
        <p:nvSpPr>
          <p:cNvPr id="34822" name="Rectangle 6"/>
          <p:cNvSpPr>
            <a:spLocks noChangeArrowheads="1"/>
          </p:cNvSpPr>
          <p:nvPr/>
        </p:nvSpPr>
        <p:spPr bwMode="auto">
          <a:xfrm>
            <a:off x="49323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34823" name="Rectangle 7"/>
          <p:cNvSpPr>
            <a:spLocks noChangeArrowheads="1"/>
          </p:cNvSpPr>
          <p:nvPr/>
        </p:nvSpPr>
        <p:spPr bwMode="auto">
          <a:xfrm>
            <a:off x="53641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34824" name="Rectangle 8"/>
          <p:cNvSpPr>
            <a:spLocks noChangeArrowheads="1"/>
          </p:cNvSpPr>
          <p:nvPr/>
        </p:nvSpPr>
        <p:spPr bwMode="auto">
          <a:xfrm>
            <a:off x="57959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34825" name="Rectangle 9"/>
          <p:cNvSpPr>
            <a:spLocks noChangeArrowheads="1"/>
          </p:cNvSpPr>
          <p:nvPr/>
        </p:nvSpPr>
        <p:spPr bwMode="auto">
          <a:xfrm>
            <a:off x="6223000"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34826" name="Line 12"/>
          <p:cNvSpPr>
            <a:spLocks noChangeShapeType="1"/>
          </p:cNvSpPr>
          <p:nvPr/>
        </p:nvSpPr>
        <p:spPr bwMode="auto">
          <a:xfrm>
            <a:off x="4284663" y="2203450"/>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4827" name="Line 13"/>
          <p:cNvSpPr>
            <a:spLocks noChangeShapeType="1"/>
          </p:cNvSpPr>
          <p:nvPr/>
        </p:nvSpPr>
        <p:spPr bwMode="auto">
          <a:xfrm>
            <a:off x="4284663" y="2924175"/>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4828" name="Freeform 15"/>
          <p:cNvSpPr>
            <a:spLocks/>
          </p:cNvSpPr>
          <p:nvPr/>
        </p:nvSpPr>
        <p:spPr bwMode="auto">
          <a:xfrm>
            <a:off x="3419475" y="2133600"/>
            <a:ext cx="865188" cy="587375"/>
          </a:xfrm>
          <a:custGeom>
            <a:avLst/>
            <a:gdLst>
              <a:gd name="T0" fmla="*/ 545 w 545"/>
              <a:gd name="T1" fmla="*/ 317 h 370"/>
              <a:gd name="T2" fmla="*/ 272 w 545"/>
              <a:gd name="T3" fmla="*/ 317 h 370"/>
              <a:gd name="T4" fmla="*/ 0 w 545"/>
              <a:gd name="T5" fmla="*/ 0 h 370"/>
              <a:gd name="T6" fmla="*/ 0 60000 65536"/>
              <a:gd name="T7" fmla="*/ 0 60000 65536"/>
              <a:gd name="T8" fmla="*/ 0 60000 65536"/>
              <a:gd name="T9" fmla="*/ 0 w 545"/>
              <a:gd name="T10" fmla="*/ 0 h 370"/>
              <a:gd name="T11" fmla="*/ 545 w 545"/>
              <a:gd name="T12" fmla="*/ 370 h 370"/>
            </a:gdLst>
            <a:ahLst/>
            <a:cxnLst>
              <a:cxn ang="T6">
                <a:pos x="T0" y="T1"/>
              </a:cxn>
              <a:cxn ang="T7">
                <a:pos x="T2" y="T3"/>
              </a:cxn>
              <a:cxn ang="T8">
                <a:pos x="T4" y="T5"/>
              </a:cxn>
            </a:cxnLst>
            <a:rect l="T9" t="T10" r="T11" b="T12"/>
            <a:pathLst>
              <a:path w="545" h="370">
                <a:moveTo>
                  <a:pt x="545" y="317"/>
                </a:moveTo>
                <a:cubicBezTo>
                  <a:pt x="454" y="343"/>
                  <a:pt x="363" y="370"/>
                  <a:pt x="272" y="317"/>
                </a:cubicBezTo>
                <a:cubicBezTo>
                  <a:pt x="181" y="264"/>
                  <a:pt x="90" y="132"/>
                  <a:pt x="0" y="0"/>
                </a:cubicBezTo>
              </a:path>
            </a:pathLst>
          </a:custGeom>
          <a:noFill/>
          <a:ln w="9525">
            <a:solidFill>
              <a:schemeClr val="tx1"/>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34829" name="Line 16"/>
          <p:cNvSpPr>
            <a:spLocks noChangeShapeType="1"/>
          </p:cNvSpPr>
          <p:nvPr/>
        </p:nvSpPr>
        <p:spPr bwMode="auto">
          <a:xfrm flipV="1">
            <a:off x="4643438" y="3068638"/>
            <a:ext cx="0" cy="50323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4830" name="Text Box 17"/>
          <p:cNvSpPr txBox="1">
            <a:spLocks noChangeArrowheads="1"/>
          </p:cNvSpPr>
          <p:nvPr/>
        </p:nvSpPr>
        <p:spPr bwMode="auto">
          <a:xfrm>
            <a:off x="4500563" y="3573463"/>
            <a:ext cx="236537"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sp>
        <p:nvSpPr>
          <p:cNvPr id="34831" name="Line 18"/>
          <p:cNvSpPr>
            <a:spLocks noChangeShapeType="1"/>
          </p:cNvSpPr>
          <p:nvPr/>
        </p:nvSpPr>
        <p:spPr bwMode="auto">
          <a:xfrm flipV="1">
            <a:off x="5054600" y="3068638"/>
            <a:ext cx="0" cy="50323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4832" name="Text Box 19"/>
          <p:cNvSpPr txBox="1">
            <a:spLocks noChangeArrowheads="1"/>
          </p:cNvSpPr>
          <p:nvPr/>
        </p:nvSpPr>
        <p:spPr bwMode="auto">
          <a:xfrm>
            <a:off x="4911725" y="3573463"/>
            <a:ext cx="236538"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sp>
        <p:nvSpPr>
          <p:cNvPr id="34833" name="Rectangle 22"/>
          <p:cNvSpPr>
            <a:spLocks noChangeArrowheads="1"/>
          </p:cNvSpPr>
          <p:nvPr/>
        </p:nvSpPr>
        <p:spPr bwMode="auto">
          <a:xfrm>
            <a:off x="6648450"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34834" name="Freeform 23"/>
          <p:cNvSpPr>
            <a:spLocks/>
          </p:cNvSpPr>
          <p:nvPr/>
        </p:nvSpPr>
        <p:spPr bwMode="auto">
          <a:xfrm>
            <a:off x="7740650" y="2636838"/>
            <a:ext cx="792163" cy="863600"/>
          </a:xfrm>
          <a:custGeom>
            <a:avLst/>
            <a:gdLst>
              <a:gd name="T0" fmla="*/ 499 w 499"/>
              <a:gd name="T1" fmla="*/ 544 h 544"/>
              <a:gd name="T2" fmla="*/ 317 w 499"/>
              <a:gd name="T3" fmla="*/ 136 h 544"/>
              <a:gd name="T4" fmla="*/ 0 w 499"/>
              <a:gd name="T5" fmla="*/ 0 h 544"/>
              <a:gd name="T6" fmla="*/ 0 60000 65536"/>
              <a:gd name="T7" fmla="*/ 0 60000 65536"/>
              <a:gd name="T8" fmla="*/ 0 60000 65536"/>
              <a:gd name="T9" fmla="*/ 0 w 499"/>
              <a:gd name="T10" fmla="*/ 0 h 544"/>
              <a:gd name="T11" fmla="*/ 499 w 499"/>
              <a:gd name="T12" fmla="*/ 544 h 544"/>
            </a:gdLst>
            <a:ahLst/>
            <a:cxnLst>
              <a:cxn ang="T6">
                <a:pos x="T0" y="T1"/>
              </a:cxn>
              <a:cxn ang="T7">
                <a:pos x="T2" y="T3"/>
              </a:cxn>
              <a:cxn ang="T8">
                <a:pos x="T4" y="T5"/>
              </a:cxn>
            </a:cxnLst>
            <a:rect l="T9" t="T10" r="T11" b="T12"/>
            <a:pathLst>
              <a:path w="499" h="544">
                <a:moveTo>
                  <a:pt x="499" y="544"/>
                </a:moveTo>
                <a:cubicBezTo>
                  <a:pt x="449" y="385"/>
                  <a:pt x="400" y="227"/>
                  <a:pt x="317" y="136"/>
                </a:cubicBezTo>
                <a:cubicBezTo>
                  <a:pt x="234" y="45"/>
                  <a:pt x="117" y="22"/>
                  <a:pt x="0" y="0"/>
                </a:cubicBezTo>
              </a:path>
            </a:pathLst>
          </a:custGeom>
          <a:noFill/>
          <a:ln w="9525">
            <a:solidFill>
              <a:schemeClr val="tx1"/>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34835" name="Line 24"/>
          <p:cNvSpPr>
            <a:spLocks noChangeShapeType="1"/>
          </p:cNvSpPr>
          <p:nvPr/>
        </p:nvSpPr>
        <p:spPr bwMode="auto">
          <a:xfrm>
            <a:off x="7529513" y="2205038"/>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4836" name="Line 25"/>
          <p:cNvSpPr>
            <a:spLocks noChangeShapeType="1"/>
          </p:cNvSpPr>
          <p:nvPr/>
        </p:nvSpPr>
        <p:spPr bwMode="auto">
          <a:xfrm>
            <a:off x="7529513" y="2925763"/>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4837" name="Rectangle 26"/>
          <p:cNvSpPr>
            <a:spLocks noChangeArrowheads="1"/>
          </p:cNvSpPr>
          <p:nvPr/>
        </p:nvSpPr>
        <p:spPr bwMode="auto">
          <a:xfrm>
            <a:off x="7085013" y="2205038"/>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68313" y="115888"/>
            <a:ext cx="8229600" cy="576262"/>
          </a:xfrm>
        </p:spPr>
        <p:txBody>
          <a:bodyPr/>
          <a:lstStyle/>
          <a:p>
            <a:pPr eaLnBrk="1" hangingPunct="1"/>
            <a:r>
              <a:rPr lang="tr-TR" altLang="tr-TR" sz="4000" smtClean="0"/>
              <a:t>Example</a:t>
            </a:r>
          </a:p>
        </p:txBody>
      </p:sp>
      <p:sp>
        <p:nvSpPr>
          <p:cNvPr id="35843" name="Rectangle 3"/>
          <p:cNvSpPr>
            <a:spLocks noGrp="1" noChangeArrowheads="1"/>
          </p:cNvSpPr>
          <p:nvPr>
            <p:ph type="body" idx="1"/>
          </p:nvPr>
        </p:nvSpPr>
        <p:spPr>
          <a:xfrm>
            <a:off x="179388" y="1341438"/>
            <a:ext cx="2520950" cy="5256212"/>
          </a:xfrm>
        </p:spPr>
        <p:txBody>
          <a:bodyPr/>
          <a:lstStyle/>
          <a:p>
            <a:pPr eaLnBrk="1" hangingPunct="1">
              <a:lnSpc>
                <a:spcPct val="80000"/>
              </a:lnSpc>
              <a:spcBef>
                <a:spcPct val="0"/>
              </a:spcBef>
            </a:pPr>
            <a:endParaRPr lang="tr-TR" altLang="tr-TR" sz="2000" smtClean="0"/>
          </a:p>
          <a:p>
            <a:pPr eaLnBrk="1" hangingPunct="1">
              <a:buFontTx/>
              <a:buAutoNum type="arabicPeriod"/>
            </a:pPr>
            <a:r>
              <a:rPr lang="tr-TR" altLang="tr-TR" sz="2000" smtClean="0">
                <a:solidFill>
                  <a:schemeClr val="bg2"/>
                </a:solidFill>
              </a:rPr>
              <a:t>enqueue(q, 9);</a:t>
            </a:r>
          </a:p>
          <a:p>
            <a:pPr eaLnBrk="1" hangingPunct="1">
              <a:buFontTx/>
              <a:buAutoNum type="arabicPeriod"/>
            </a:pPr>
            <a:r>
              <a:rPr lang="tr-TR" altLang="tr-TR" sz="2000" smtClean="0">
                <a:solidFill>
                  <a:srgbClr val="CC3300"/>
                </a:solidFill>
              </a:rPr>
              <a:t>enqueue(q, 10);</a:t>
            </a:r>
          </a:p>
          <a:p>
            <a:pPr eaLnBrk="1" hangingPunct="1">
              <a:buFontTx/>
              <a:buAutoNum type="arabicPeriod"/>
            </a:pPr>
            <a:r>
              <a:rPr lang="tr-TR" altLang="tr-TR" sz="2000" smtClean="0"/>
              <a:t>enqueue(q, 50);</a:t>
            </a:r>
          </a:p>
          <a:p>
            <a:pPr eaLnBrk="1" hangingPunct="1">
              <a:buFontTx/>
              <a:buAutoNum type="arabicPeriod"/>
            </a:pPr>
            <a:r>
              <a:rPr lang="tr-TR" altLang="tr-TR" sz="2000" smtClean="0"/>
              <a:t>x = dequeue(q);</a:t>
            </a:r>
          </a:p>
          <a:p>
            <a:pPr eaLnBrk="1" hangingPunct="1">
              <a:buFontTx/>
              <a:buAutoNum type="arabicPeriod"/>
            </a:pPr>
            <a:r>
              <a:rPr lang="tr-TR" altLang="tr-TR" sz="2000" smtClean="0"/>
              <a:t>Print(x)</a:t>
            </a:r>
          </a:p>
          <a:p>
            <a:pPr eaLnBrk="1" hangingPunct="1">
              <a:buFontTx/>
              <a:buAutoNum type="arabicPeriod"/>
            </a:pPr>
            <a:r>
              <a:rPr lang="tr-TR" altLang="tr-TR" sz="2000" smtClean="0"/>
              <a:t>enqueue(q, 20);</a:t>
            </a:r>
          </a:p>
          <a:p>
            <a:pPr eaLnBrk="1" hangingPunct="1">
              <a:buFontTx/>
              <a:buAutoNum type="arabicPeriod"/>
            </a:pPr>
            <a:r>
              <a:rPr lang="tr-TR" altLang="tr-TR" sz="2000" smtClean="0"/>
              <a:t>enqueue(q, -40);</a:t>
            </a:r>
          </a:p>
          <a:p>
            <a:pPr eaLnBrk="1" hangingPunct="1">
              <a:buFontTx/>
              <a:buAutoNum type="arabicPeriod"/>
            </a:pPr>
            <a:r>
              <a:rPr lang="tr-TR" altLang="tr-TR" sz="2000" smtClean="0"/>
              <a:t>x = dequeue(q);</a:t>
            </a:r>
          </a:p>
          <a:p>
            <a:pPr eaLnBrk="1" hangingPunct="1">
              <a:buFontTx/>
              <a:buAutoNum type="arabicPeriod"/>
            </a:pPr>
            <a:r>
              <a:rPr lang="tr-TR" altLang="tr-TR" sz="2000" smtClean="0"/>
              <a:t>Print(x)</a:t>
            </a:r>
          </a:p>
          <a:p>
            <a:pPr eaLnBrk="1" hangingPunct="1">
              <a:buFontTx/>
              <a:buAutoNum type="arabicPeriod"/>
            </a:pPr>
            <a:r>
              <a:rPr lang="tr-TR" altLang="tr-TR" sz="2000" smtClean="0"/>
              <a:t>enqueue(q, 40);</a:t>
            </a:r>
          </a:p>
          <a:p>
            <a:pPr eaLnBrk="1" hangingPunct="1">
              <a:buFontTx/>
              <a:buAutoNum type="arabicPeriod"/>
            </a:pPr>
            <a:r>
              <a:rPr lang="tr-TR" altLang="tr-TR" sz="2000" smtClean="0"/>
              <a:t>x = dequeue(q);</a:t>
            </a:r>
          </a:p>
          <a:p>
            <a:pPr eaLnBrk="1" hangingPunct="1">
              <a:buFontTx/>
              <a:buAutoNum type="arabicPeriod"/>
            </a:pPr>
            <a:r>
              <a:rPr lang="tr-TR" altLang="tr-TR" sz="2000" smtClean="0"/>
              <a:t>Print(x)</a:t>
            </a:r>
          </a:p>
          <a:p>
            <a:pPr eaLnBrk="1" hangingPunct="1">
              <a:buFontTx/>
              <a:buAutoNum type="arabicPeriod"/>
            </a:pPr>
            <a:r>
              <a:rPr lang="tr-TR" altLang="tr-TR" sz="2000" smtClean="0"/>
              <a:t>enqueue(q, 30);</a:t>
            </a:r>
          </a:p>
          <a:p>
            <a:pPr eaLnBrk="1" hangingPunct="1">
              <a:lnSpc>
                <a:spcPct val="80000"/>
              </a:lnSpc>
            </a:pPr>
            <a:endParaRPr lang="tr-TR" altLang="tr-TR" sz="2000" smtClean="0"/>
          </a:p>
        </p:txBody>
      </p:sp>
      <p:sp>
        <p:nvSpPr>
          <p:cNvPr id="35844" name="Text Box 4"/>
          <p:cNvSpPr txBox="1">
            <a:spLocks noChangeArrowheads="1"/>
          </p:cNvSpPr>
          <p:nvPr/>
        </p:nvSpPr>
        <p:spPr bwMode="auto">
          <a:xfrm>
            <a:off x="179388" y="692150"/>
            <a:ext cx="8424862"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pPr>
            <a:r>
              <a:rPr lang="tr-TR" altLang="tr-TR"/>
              <a:t>Consider the following sequence of operations being performed ona queue “q”which stores integers:</a:t>
            </a:r>
          </a:p>
          <a:p>
            <a:pPr eaLnBrk="1" hangingPunct="1"/>
            <a:endParaRPr lang="tr-TR" altLang="tr-TR"/>
          </a:p>
        </p:txBody>
      </p:sp>
      <p:sp>
        <p:nvSpPr>
          <p:cNvPr id="35845" name="Rectangle 5"/>
          <p:cNvSpPr>
            <a:spLocks noChangeArrowheads="1"/>
          </p:cNvSpPr>
          <p:nvPr/>
        </p:nvSpPr>
        <p:spPr bwMode="auto">
          <a:xfrm>
            <a:off x="45005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9</a:t>
            </a:r>
          </a:p>
        </p:txBody>
      </p:sp>
      <p:sp>
        <p:nvSpPr>
          <p:cNvPr id="35846" name="Rectangle 6"/>
          <p:cNvSpPr>
            <a:spLocks noChangeArrowheads="1"/>
          </p:cNvSpPr>
          <p:nvPr/>
        </p:nvSpPr>
        <p:spPr bwMode="auto">
          <a:xfrm>
            <a:off x="49323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10</a:t>
            </a:r>
          </a:p>
        </p:txBody>
      </p:sp>
      <p:sp>
        <p:nvSpPr>
          <p:cNvPr id="35847" name="Rectangle 7"/>
          <p:cNvSpPr>
            <a:spLocks noChangeArrowheads="1"/>
          </p:cNvSpPr>
          <p:nvPr/>
        </p:nvSpPr>
        <p:spPr bwMode="auto">
          <a:xfrm>
            <a:off x="53641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35848" name="Rectangle 8"/>
          <p:cNvSpPr>
            <a:spLocks noChangeArrowheads="1"/>
          </p:cNvSpPr>
          <p:nvPr/>
        </p:nvSpPr>
        <p:spPr bwMode="auto">
          <a:xfrm>
            <a:off x="57959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35849" name="Rectangle 9"/>
          <p:cNvSpPr>
            <a:spLocks noChangeArrowheads="1"/>
          </p:cNvSpPr>
          <p:nvPr/>
        </p:nvSpPr>
        <p:spPr bwMode="auto">
          <a:xfrm>
            <a:off x="6223000"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35850" name="Line 12"/>
          <p:cNvSpPr>
            <a:spLocks noChangeShapeType="1"/>
          </p:cNvSpPr>
          <p:nvPr/>
        </p:nvSpPr>
        <p:spPr bwMode="auto">
          <a:xfrm>
            <a:off x="4284663" y="2203450"/>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5851" name="Line 13"/>
          <p:cNvSpPr>
            <a:spLocks noChangeShapeType="1"/>
          </p:cNvSpPr>
          <p:nvPr/>
        </p:nvSpPr>
        <p:spPr bwMode="auto">
          <a:xfrm>
            <a:off x="4284663" y="2924175"/>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5852" name="Freeform 15"/>
          <p:cNvSpPr>
            <a:spLocks/>
          </p:cNvSpPr>
          <p:nvPr/>
        </p:nvSpPr>
        <p:spPr bwMode="auto">
          <a:xfrm>
            <a:off x="3419475" y="2133600"/>
            <a:ext cx="865188" cy="587375"/>
          </a:xfrm>
          <a:custGeom>
            <a:avLst/>
            <a:gdLst>
              <a:gd name="T0" fmla="*/ 545 w 545"/>
              <a:gd name="T1" fmla="*/ 317 h 370"/>
              <a:gd name="T2" fmla="*/ 272 w 545"/>
              <a:gd name="T3" fmla="*/ 317 h 370"/>
              <a:gd name="T4" fmla="*/ 0 w 545"/>
              <a:gd name="T5" fmla="*/ 0 h 370"/>
              <a:gd name="T6" fmla="*/ 0 60000 65536"/>
              <a:gd name="T7" fmla="*/ 0 60000 65536"/>
              <a:gd name="T8" fmla="*/ 0 60000 65536"/>
              <a:gd name="T9" fmla="*/ 0 w 545"/>
              <a:gd name="T10" fmla="*/ 0 h 370"/>
              <a:gd name="T11" fmla="*/ 545 w 545"/>
              <a:gd name="T12" fmla="*/ 370 h 370"/>
            </a:gdLst>
            <a:ahLst/>
            <a:cxnLst>
              <a:cxn ang="T6">
                <a:pos x="T0" y="T1"/>
              </a:cxn>
              <a:cxn ang="T7">
                <a:pos x="T2" y="T3"/>
              </a:cxn>
              <a:cxn ang="T8">
                <a:pos x="T4" y="T5"/>
              </a:cxn>
            </a:cxnLst>
            <a:rect l="T9" t="T10" r="T11" b="T12"/>
            <a:pathLst>
              <a:path w="545" h="370">
                <a:moveTo>
                  <a:pt x="545" y="317"/>
                </a:moveTo>
                <a:cubicBezTo>
                  <a:pt x="454" y="343"/>
                  <a:pt x="363" y="370"/>
                  <a:pt x="272" y="317"/>
                </a:cubicBezTo>
                <a:cubicBezTo>
                  <a:pt x="181" y="264"/>
                  <a:pt x="90" y="132"/>
                  <a:pt x="0" y="0"/>
                </a:cubicBezTo>
              </a:path>
            </a:pathLst>
          </a:custGeom>
          <a:noFill/>
          <a:ln w="9525">
            <a:solidFill>
              <a:schemeClr val="tx1"/>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35853" name="Line 16"/>
          <p:cNvSpPr>
            <a:spLocks noChangeShapeType="1"/>
          </p:cNvSpPr>
          <p:nvPr/>
        </p:nvSpPr>
        <p:spPr bwMode="auto">
          <a:xfrm flipV="1">
            <a:off x="4643438" y="3068638"/>
            <a:ext cx="0" cy="50323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5854" name="Text Box 17"/>
          <p:cNvSpPr txBox="1">
            <a:spLocks noChangeArrowheads="1"/>
          </p:cNvSpPr>
          <p:nvPr/>
        </p:nvSpPr>
        <p:spPr bwMode="auto">
          <a:xfrm>
            <a:off x="4500563" y="3573463"/>
            <a:ext cx="236537"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grpSp>
        <p:nvGrpSpPr>
          <p:cNvPr id="35855" name="Group 20"/>
          <p:cNvGrpSpPr>
            <a:grpSpLocks/>
          </p:cNvGrpSpPr>
          <p:nvPr/>
        </p:nvGrpSpPr>
        <p:grpSpPr bwMode="auto">
          <a:xfrm>
            <a:off x="5414963" y="3068638"/>
            <a:ext cx="236537" cy="1695450"/>
            <a:chOff x="2881" y="2976"/>
            <a:chExt cx="149" cy="1068"/>
          </a:xfrm>
        </p:grpSpPr>
        <p:sp>
          <p:nvSpPr>
            <p:cNvPr id="35861" name="Line 18"/>
            <p:cNvSpPr>
              <a:spLocks noChangeShapeType="1"/>
            </p:cNvSpPr>
            <p:nvPr/>
          </p:nvSpPr>
          <p:spPr bwMode="auto">
            <a:xfrm flipV="1">
              <a:off x="2971" y="2976"/>
              <a:ext cx="0" cy="31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5862" name="Text Box 19"/>
            <p:cNvSpPr txBox="1">
              <a:spLocks noChangeArrowheads="1"/>
            </p:cNvSpPr>
            <p:nvPr/>
          </p:nvSpPr>
          <p:spPr bwMode="auto">
            <a:xfrm>
              <a:off x="2881" y="3294"/>
              <a:ext cx="149" cy="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grpSp>
      <p:sp>
        <p:nvSpPr>
          <p:cNvPr id="35856" name="Rectangle 23"/>
          <p:cNvSpPr>
            <a:spLocks noChangeArrowheads="1"/>
          </p:cNvSpPr>
          <p:nvPr/>
        </p:nvSpPr>
        <p:spPr bwMode="auto">
          <a:xfrm>
            <a:off x="6648450"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35857" name="Freeform 24"/>
          <p:cNvSpPr>
            <a:spLocks/>
          </p:cNvSpPr>
          <p:nvPr/>
        </p:nvSpPr>
        <p:spPr bwMode="auto">
          <a:xfrm>
            <a:off x="7740650" y="2636838"/>
            <a:ext cx="792163" cy="863600"/>
          </a:xfrm>
          <a:custGeom>
            <a:avLst/>
            <a:gdLst>
              <a:gd name="T0" fmla="*/ 499 w 499"/>
              <a:gd name="T1" fmla="*/ 544 h 544"/>
              <a:gd name="T2" fmla="*/ 317 w 499"/>
              <a:gd name="T3" fmla="*/ 136 h 544"/>
              <a:gd name="T4" fmla="*/ 0 w 499"/>
              <a:gd name="T5" fmla="*/ 0 h 544"/>
              <a:gd name="T6" fmla="*/ 0 60000 65536"/>
              <a:gd name="T7" fmla="*/ 0 60000 65536"/>
              <a:gd name="T8" fmla="*/ 0 60000 65536"/>
              <a:gd name="T9" fmla="*/ 0 w 499"/>
              <a:gd name="T10" fmla="*/ 0 h 544"/>
              <a:gd name="T11" fmla="*/ 499 w 499"/>
              <a:gd name="T12" fmla="*/ 544 h 544"/>
            </a:gdLst>
            <a:ahLst/>
            <a:cxnLst>
              <a:cxn ang="T6">
                <a:pos x="T0" y="T1"/>
              </a:cxn>
              <a:cxn ang="T7">
                <a:pos x="T2" y="T3"/>
              </a:cxn>
              <a:cxn ang="T8">
                <a:pos x="T4" y="T5"/>
              </a:cxn>
            </a:cxnLst>
            <a:rect l="T9" t="T10" r="T11" b="T12"/>
            <a:pathLst>
              <a:path w="499" h="544">
                <a:moveTo>
                  <a:pt x="499" y="544"/>
                </a:moveTo>
                <a:cubicBezTo>
                  <a:pt x="449" y="385"/>
                  <a:pt x="400" y="227"/>
                  <a:pt x="317" y="136"/>
                </a:cubicBezTo>
                <a:cubicBezTo>
                  <a:pt x="234" y="45"/>
                  <a:pt x="117" y="22"/>
                  <a:pt x="0" y="0"/>
                </a:cubicBezTo>
              </a:path>
            </a:pathLst>
          </a:custGeom>
          <a:noFill/>
          <a:ln w="9525">
            <a:solidFill>
              <a:schemeClr val="tx1"/>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35858" name="Line 25"/>
          <p:cNvSpPr>
            <a:spLocks noChangeShapeType="1"/>
          </p:cNvSpPr>
          <p:nvPr/>
        </p:nvSpPr>
        <p:spPr bwMode="auto">
          <a:xfrm>
            <a:off x="7529513" y="2205038"/>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5859" name="Line 26"/>
          <p:cNvSpPr>
            <a:spLocks noChangeShapeType="1"/>
          </p:cNvSpPr>
          <p:nvPr/>
        </p:nvSpPr>
        <p:spPr bwMode="auto">
          <a:xfrm>
            <a:off x="7529513" y="2925763"/>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5860" name="Rectangle 27"/>
          <p:cNvSpPr>
            <a:spLocks noChangeArrowheads="1"/>
          </p:cNvSpPr>
          <p:nvPr/>
        </p:nvSpPr>
        <p:spPr bwMode="auto">
          <a:xfrm>
            <a:off x="7085013" y="2205038"/>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68313" y="115888"/>
            <a:ext cx="8229600" cy="576262"/>
          </a:xfrm>
        </p:spPr>
        <p:txBody>
          <a:bodyPr/>
          <a:lstStyle/>
          <a:p>
            <a:pPr eaLnBrk="1" hangingPunct="1"/>
            <a:r>
              <a:rPr lang="tr-TR" altLang="tr-TR" sz="4000" smtClean="0"/>
              <a:t>Example</a:t>
            </a:r>
          </a:p>
        </p:txBody>
      </p:sp>
      <p:sp>
        <p:nvSpPr>
          <p:cNvPr id="36867" name="Rectangle 3"/>
          <p:cNvSpPr>
            <a:spLocks noGrp="1" noChangeArrowheads="1"/>
          </p:cNvSpPr>
          <p:nvPr>
            <p:ph type="body" idx="1"/>
          </p:nvPr>
        </p:nvSpPr>
        <p:spPr>
          <a:xfrm>
            <a:off x="179388" y="1341438"/>
            <a:ext cx="2520950" cy="5256212"/>
          </a:xfrm>
        </p:spPr>
        <p:txBody>
          <a:bodyPr/>
          <a:lstStyle/>
          <a:p>
            <a:pPr eaLnBrk="1" hangingPunct="1">
              <a:lnSpc>
                <a:spcPct val="80000"/>
              </a:lnSpc>
              <a:spcBef>
                <a:spcPct val="0"/>
              </a:spcBef>
            </a:pPr>
            <a:endParaRPr lang="tr-TR" altLang="tr-TR" sz="2000" smtClean="0"/>
          </a:p>
          <a:p>
            <a:pPr eaLnBrk="1" hangingPunct="1">
              <a:buFontTx/>
              <a:buAutoNum type="arabicPeriod"/>
            </a:pPr>
            <a:r>
              <a:rPr lang="tr-TR" altLang="tr-TR" sz="2000" smtClean="0">
                <a:solidFill>
                  <a:schemeClr val="bg2"/>
                </a:solidFill>
              </a:rPr>
              <a:t>enqueue(q, 9);</a:t>
            </a:r>
          </a:p>
          <a:p>
            <a:pPr eaLnBrk="1" hangingPunct="1">
              <a:buFontTx/>
              <a:buAutoNum type="arabicPeriod"/>
            </a:pPr>
            <a:r>
              <a:rPr lang="tr-TR" altLang="tr-TR" sz="2000" smtClean="0">
                <a:solidFill>
                  <a:schemeClr val="bg2"/>
                </a:solidFill>
              </a:rPr>
              <a:t>enqueue(q, 10);</a:t>
            </a:r>
          </a:p>
          <a:p>
            <a:pPr eaLnBrk="1" hangingPunct="1">
              <a:buFontTx/>
              <a:buAutoNum type="arabicPeriod"/>
            </a:pPr>
            <a:r>
              <a:rPr lang="tr-TR" altLang="tr-TR" sz="2000" smtClean="0">
                <a:solidFill>
                  <a:srgbClr val="CC3300"/>
                </a:solidFill>
              </a:rPr>
              <a:t>enqueue(q, 50);</a:t>
            </a:r>
          </a:p>
          <a:p>
            <a:pPr eaLnBrk="1" hangingPunct="1">
              <a:buFontTx/>
              <a:buAutoNum type="arabicPeriod"/>
            </a:pPr>
            <a:r>
              <a:rPr lang="tr-TR" altLang="tr-TR" sz="2000" smtClean="0"/>
              <a:t>x = dequeue(q);</a:t>
            </a:r>
          </a:p>
          <a:p>
            <a:pPr eaLnBrk="1" hangingPunct="1">
              <a:buFontTx/>
              <a:buAutoNum type="arabicPeriod"/>
            </a:pPr>
            <a:r>
              <a:rPr lang="tr-TR" altLang="tr-TR" sz="2000" smtClean="0"/>
              <a:t>Print(x)</a:t>
            </a:r>
          </a:p>
          <a:p>
            <a:pPr eaLnBrk="1" hangingPunct="1">
              <a:buFontTx/>
              <a:buAutoNum type="arabicPeriod"/>
            </a:pPr>
            <a:r>
              <a:rPr lang="tr-TR" altLang="tr-TR" sz="2000" smtClean="0"/>
              <a:t>enqueue(q, 20);</a:t>
            </a:r>
          </a:p>
          <a:p>
            <a:pPr eaLnBrk="1" hangingPunct="1">
              <a:buFontTx/>
              <a:buAutoNum type="arabicPeriod"/>
            </a:pPr>
            <a:r>
              <a:rPr lang="tr-TR" altLang="tr-TR" sz="2000" smtClean="0"/>
              <a:t>enqueue(q, -40);</a:t>
            </a:r>
          </a:p>
          <a:p>
            <a:pPr eaLnBrk="1" hangingPunct="1">
              <a:buFontTx/>
              <a:buAutoNum type="arabicPeriod"/>
            </a:pPr>
            <a:r>
              <a:rPr lang="tr-TR" altLang="tr-TR" sz="2000" smtClean="0"/>
              <a:t>x = dequeue(q);</a:t>
            </a:r>
          </a:p>
          <a:p>
            <a:pPr eaLnBrk="1" hangingPunct="1">
              <a:buFontTx/>
              <a:buAutoNum type="arabicPeriod"/>
            </a:pPr>
            <a:r>
              <a:rPr lang="tr-TR" altLang="tr-TR" sz="2000" smtClean="0"/>
              <a:t>Print(x)</a:t>
            </a:r>
          </a:p>
          <a:p>
            <a:pPr eaLnBrk="1" hangingPunct="1">
              <a:buFontTx/>
              <a:buAutoNum type="arabicPeriod"/>
            </a:pPr>
            <a:r>
              <a:rPr lang="tr-TR" altLang="tr-TR" sz="2000" smtClean="0"/>
              <a:t>enqueue(q, 40);</a:t>
            </a:r>
          </a:p>
          <a:p>
            <a:pPr eaLnBrk="1" hangingPunct="1">
              <a:buFontTx/>
              <a:buAutoNum type="arabicPeriod"/>
            </a:pPr>
            <a:r>
              <a:rPr lang="tr-TR" altLang="tr-TR" sz="2000" smtClean="0"/>
              <a:t>x = dequeue(q);</a:t>
            </a:r>
          </a:p>
          <a:p>
            <a:pPr eaLnBrk="1" hangingPunct="1">
              <a:buFontTx/>
              <a:buAutoNum type="arabicPeriod"/>
            </a:pPr>
            <a:r>
              <a:rPr lang="tr-TR" altLang="tr-TR" sz="2000" smtClean="0"/>
              <a:t>Print(x)</a:t>
            </a:r>
          </a:p>
          <a:p>
            <a:pPr eaLnBrk="1" hangingPunct="1">
              <a:buFontTx/>
              <a:buAutoNum type="arabicPeriod"/>
            </a:pPr>
            <a:r>
              <a:rPr lang="tr-TR" altLang="tr-TR" sz="2000" smtClean="0"/>
              <a:t>enqueue(q, 30);</a:t>
            </a:r>
          </a:p>
          <a:p>
            <a:pPr eaLnBrk="1" hangingPunct="1">
              <a:lnSpc>
                <a:spcPct val="80000"/>
              </a:lnSpc>
            </a:pPr>
            <a:endParaRPr lang="tr-TR" altLang="tr-TR" sz="2000" smtClean="0"/>
          </a:p>
        </p:txBody>
      </p:sp>
      <p:sp>
        <p:nvSpPr>
          <p:cNvPr id="36868" name="Text Box 4"/>
          <p:cNvSpPr txBox="1">
            <a:spLocks noChangeArrowheads="1"/>
          </p:cNvSpPr>
          <p:nvPr/>
        </p:nvSpPr>
        <p:spPr bwMode="auto">
          <a:xfrm>
            <a:off x="179388" y="692150"/>
            <a:ext cx="8424862"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pPr>
            <a:r>
              <a:rPr lang="tr-TR" altLang="tr-TR"/>
              <a:t>Consider the following sequence of operations being performed ona queue “q”which stores integers:</a:t>
            </a:r>
          </a:p>
          <a:p>
            <a:pPr eaLnBrk="1" hangingPunct="1"/>
            <a:endParaRPr lang="tr-TR" altLang="tr-TR"/>
          </a:p>
        </p:txBody>
      </p:sp>
      <p:sp>
        <p:nvSpPr>
          <p:cNvPr id="36869" name="Rectangle 5"/>
          <p:cNvSpPr>
            <a:spLocks noChangeArrowheads="1"/>
          </p:cNvSpPr>
          <p:nvPr/>
        </p:nvSpPr>
        <p:spPr bwMode="auto">
          <a:xfrm>
            <a:off x="45005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9</a:t>
            </a:r>
          </a:p>
        </p:txBody>
      </p:sp>
      <p:sp>
        <p:nvSpPr>
          <p:cNvPr id="36870" name="Rectangle 6"/>
          <p:cNvSpPr>
            <a:spLocks noChangeArrowheads="1"/>
          </p:cNvSpPr>
          <p:nvPr/>
        </p:nvSpPr>
        <p:spPr bwMode="auto">
          <a:xfrm>
            <a:off x="49323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10</a:t>
            </a:r>
          </a:p>
        </p:txBody>
      </p:sp>
      <p:sp>
        <p:nvSpPr>
          <p:cNvPr id="36871" name="Rectangle 7"/>
          <p:cNvSpPr>
            <a:spLocks noChangeArrowheads="1"/>
          </p:cNvSpPr>
          <p:nvPr/>
        </p:nvSpPr>
        <p:spPr bwMode="auto">
          <a:xfrm>
            <a:off x="53641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50</a:t>
            </a:r>
          </a:p>
        </p:txBody>
      </p:sp>
      <p:sp>
        <p:nvSpPr>
          <p:cNvPr id="36872" name="Rectangle 8"/>
          <p:cNvSpPr>
            <a:spLocks noChangeArrowheads="1"/>
          </p:cNvSpPr>
          <p:nvPr/>
        </p:nvSpPr>
        <p:spPr bwMode="auto">
          <a:xfrm>
            <a:off x="57959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36873" name="Rectangle 9"/>
          <p:cNvSpPr>
            <a:spLocks noChangeArrowheads="1"/>
          </p:cNvSpPr>
          <p:nvPr/>
        </p:nvSpPr>
        <p:spPr bwMode="auto">
          <a:xfrm>
            <a:off x="6223000"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36874" name="Line 11"/>
          <p:cNvSpPr>
            <a:spLocks noChangeShapeType="1"/>
          </p:cNvSpPr>
          <p:nvPr/>
        </p:nvSpPr>
        <p:spPr bwMode="auto">
          <a:xfrm>
            <a:off x="6661150" y="2924175"/>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875" name="Line 12"/>
          <p:cNvSpPr>
            <a:spLocks noChangeShapeType="1"/>
          </p:cNvSpPr>
          <p:nvPr/>
        </p:nvSpPr>
        <p:spPr bwMode="auto">
          <a:xfrm>
            <a:off x="4284663" y="2203450"/>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876" name="Line 13"/>
          <p:cNvSpPr>
            <a:spLocks noChangeShapeType="1"/>
          </p:cNvSpPr>
          <p:nvPr/>
        </p:nvSpPr>
        <p:spPr bwMode="auto">
          <a:xfrm>
            <a:off x="4284663" y="2924175"/>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877" name="Freeform 15"/>
          <p:cNvSpPr>
            <a:spLocks/>
          </p:cNvSpPr>
          <p:nvPr/>
        </p:nvSpPr>
        <p:spPr bwMode="auto">
          <a:xfrm>
            <a:off x="3419475" y="2133600"/>
            <a:ext cx="865188" cy="587375"/>
          </a:xfrm>
          <a:custGeom>
            <a:avLst/>
            <a:gdLst>
              <a:gd name="T0" fmla="*/ 545 w 545"/>
              <a:gd name="T1" fmla="*/ 317 h 370"/>
              <a:gd name="T2" fmla="*/ 272 w 545"/>
              <a:gd name="T3" fmla="*/ 317 h 370"/>
              <a:gd name="T4" fmla="*/ 0 w 545"/>
              <a:gd name="T5" fmla="*/ 0 h 370"/>
              <a:gd name="T6" fmla="*/ 0 60000 65536"/>
              <a:gd name="T7" fmla="*/ 0 60000 65536"/>
              <a:gd name="T8" fmla="*/ 0 60000 65536"/>
              <a:gd name="T9" fmla="*/ 0 w 545"/>
              <a:gd name="T10" fmla="*/ 0 h 370"/>
              <a:gd name="T11" fmla="*/ 545 w 545"/>
              <a:gd name="T12" fmla="*/ 370 h 370"/>
            </a:gdLst>
            <a:ahLst/>
            <a:cxnLst>
              <a:cxn ang="T6">
                <a:pos x="T0" y="T1"/>
              </a:cxn>
              <a:cxn ang="T7">
                <a:pos x="T2" y="T3"/>
              </a:cxn>
              <a:cxn ang="T8">
                <a:pos x="T4" y="T5"/>
              </a:cxn>
            </a:cxnLst>
            <a:rect l="T9" t="T10" r="T11" b="T12"/>
            <a:pathLst>
              <a:path w="545" h="370">
                <a:moveTo>
                  <a:pt x="545" y="317"/>
                </a:moveTo>
                <a:cubicBezTo>
                  <a:pt x="454" y="343"/>
                  <a:pt x="363" y="370"/>
                  <a:pt x="272" y="317"/>
                </a:cubicBezTo>
                <a:cubicBezTo>
                  <a:pt x="181" y="264"/>
                  <a:pt x="90" y="132"/>
                  <a:pt x="0" y="0"/>
                </a:cubicBezTo>
              </a:path>
            </a:pathLst>
          </a:custGeom>
          <a:noFill/>
          <a:ln w="9525">
            <a:solidFill>
              <a:schemeClr val="tx1"/>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36878" name="Line 16"/>
          <p:cNvSpPr>
            <a:spLocks noChangeShapeType="1"/>
          </p:cNvSpPr>
          <p:nvPr/>
        </p:nvSpPr>
        <p:spPr bwMode="auto">
          <a:xfrm flipV="1">
            <a:off x="4643438" y="3068638"/>
            <a:ext cx="0" cy="50323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6879" name="Text Box 17"/>
          <p:cNvSpPr txBox="1">
            <a:spLocks noChangeArrowheads="1"/>
          </p:cNvSpPr>
          <p:nvPr/>
        </p:nvSpPr>
        <p:spPr bwMode="auto">
          <a:xfrm>
            <a:off x="4500563" y="3573463"/>
            <a:ext cx="236537"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grpSp>
        <p:nvGrpSpPr>
          <p:cNvPr id="36880" name="Group 18"/>
          <p:cNvGrpSpPr>
            <a:grpSpLocks/>
          </p:cNvGrpSpPr>
          <p:nvPr/>
        </p:nvGrpSpPr>
        <p:grpSpPr bwMode="auto">
          <a:xfrm>
            <a:off x="5848350" y="3068638"/>
            <a:ext cx="236538" cy="1695450"/>
            <a:chOff x="2881" y="2976"/>
            <a:chExt cx="149" cy="1068"/>
          </a:xfrm>
        </p:grpSpPr>
        <p:sp>
          <p:nvSpPr>
            <p:cNvPr id="36886" name="Line 19"/>
            <p:cNvSpPr>
              <a:spLocks noChangeShapeType="1"/>
            </p:cNvSpPr>
            <p:nvPr/>
          </p:nvSpPr>
          <p:spPr bwMode="auto">
            <a:xfrm flipV="1">
              <a:off x="2971" y="2976"/>
              <a:ext cx="0" cy="31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6887" name="Text Box 20"/>
            <p:cNvSpPr txBox="1">
              <a:spLocks noChangeArrowheads="1"/>
            </p:cNvSpPr>
            <p:nvPr/>
          </p:nvSpPr>
          <p:spPr bwMode="auto">
            <a:xfrm>
              <a:off x="2881" y="3294"/>
              <a:ext cx="149" cy="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grpSp>
      <p:sp>
        <p:nvSpPr>
          <p:cNvPr id="36881" name="Rectangle 23"/>
          <p:cNvSpPr>
            <a:spLocks noChangeArrowheads="1"/>
          </p:cNvSpPr>
          <p:nvPr/>
        </p:nvSpPr>
        <p:spPr bwMode="auto">
          <a:xfrm>
            <a:off x="6648450"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36882" name="Freeform 24"/>
          <p:cNvSpPr>
            <a:spLocks/>
          </p:cNvSpPr>
          <p:nvPr/>
        </p:nvSpPr>
        <p:spPr bwMode="auto">
          <a:xfrm>
            <a:off x="7740650" y="2636838"/>
            <a:ext cx="792163" cy="863600"/>
          </a:xfrm>
          <a:custGeom>
            <a:avLst/>
            <a:gdLst>
              <a:gd name="T0" fmla="*/ 499 w 499"/>
              <a:gd name="T1" fmla="*/ 544 h 544"/>
              <a:gd name="T2" fmla="*/ 317 w 499"/>
              <a:gd name="T3" fmla="*/ 136 h 544"/>
              <a:gd name="T4" fmla="*/ 0 w 499"/>
              <a:gd name="T5" fmla="*/ 0 h 544"/>
              <a:gd name="T6" fmla="*/ 0 60000 65536"/>
              <a:gd name="T7" fmla="*/ 0 60000 65536"/>
              <a:gd name="T8" fmla="*/ 0 60000 65536"/>
              <a:gd name="T9" fmla="*/ 0 w 499"/>
              <a:gd name="T10" fmla="*/ 0 h 544"/>
              <a:gd name="T11" fmla="*/ 499 w 499"/>
              <a:gd name="T12" fmla="*/ 544 h 544"/>
            </a:gdLst>
            <a:ahLst/>
            <a:cxnLst>
              <a:cxn ang="T6">
                <a:pos x="T0" y="T1"/>
              </a:cxn>
              <a:cxn ang="T7">
                <a:pos x="T2" y="T3"/>
              </a:cxn>
              <a:cxn ang="T8">
                <a:pos x="T4" y="T5"/>
              </a:cxn>
            </a:cxnLst>
            <a:rect l="T9" t="T10" r="T11" b="T12"/>
            <a:pathLst>
              <a:path w="499" h="544">
                <a:moveTo>
                  <a:pt x="499" y="544"/>
                </a:moveTo>
                <a:cubicBezTo>
                  <a:pt x="449" y="385"/>
                  <a:pt x="400" y="227"/>
                  <a:pt x="317" y="136"/>
                </a:cubicBezTo>
                <a:cubicBezTo>
                  <a:pt x="234" y="45"/>
                  <a:pt x="117" y="22"/>
                  <a:pt x="0" y="0"/>
                </a:cubicBezTo>
              </a:path>
            </a:pathLst>
          </a:custGeom>
          <a:noFill/>
          <a:ln w="9525">
            <a:solidFill>
              <a:schemeClr val="tx1"/>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36883" name="Line 25"/>
          <p:cNvSpPr>
            <a:spLocks noChangeShapeType="1"/>
          </p:cNvSpPr>
          <p:nvPr/>
        </p:nvSpPr>
        <p:spPr bwMode="auto">
          <a:xfrm>
            <a:off x="7529513" y="2205038"/>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884" name="Line 26"/>
          <p:cNvSpPr>
            <a:spLocks noChangeShapeType="1"/>
          </p:cNvSpPr>
          <p:nvPr/>
        </p:nvSpPr>
        <p:spPr bwMode="auto">
          <a:xfrm>
            <a:off x="7529513" y="2925763"/>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6885" name="Rectangle 27"/>
          <p:cNvSpPr>
            <a:spLocks noChangeArrowheads="1"/>
          </p:cNvSpPr>
          <p:nvPr/>
        </p:nvSpPr>
        <p:spPr bwMode="auto">
          <a:xfrm>
            <a:off x="7085013" y="2205038"/>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68313" y="115888"/>
            <a:ext cx="8229600" cy="576262"/>
          </a:xfrm>
        </p:spPr>
        <p:txBody>
          <a:bodyPr/>
          <a:lstStyle/>
          <a:p>
            <a:pPr eaLnBrk="1" hangingPunct="1"/>
            <a:r>
              <a:rPr lang="tr-TR" altLang="tr-TR" sz="4000" smtClean="0"/>
              <a:t>Example</a:t>
            </a:r>
          </a:p>
        </p:txBody>
      </p:sp>
      <p:sp>
        <p:nvSpPr>
          <p:cNvPr id="37891" name="Rectangle 3"/>
          <p:cNvSpPr>
            <a:spLocks noGrp="1" noChangeArrowheads="1"/>
          </p:cNvSpPr>
          <p:nvPr>
            <p:ph type="body" idx="1"/>
          </p:nvPr>
        </p:nvSpPr>
        <p:spPr>
          <a:xfrm>
            <a:off x="179388" y="1341438"/>
            <a:ext cx="2520950" cy="5256212"/>
          </a:xfrm>
        </p:spPr>
        <p:txBody>
          <a:bodyPr/>
          <a:lstStyle/>
          <a:p>
            <a:pPr eaLnBrk="1" hangingPunct="1">
              <a:lnSpc>
                <a:spcPct val="80000"/>
              </a:lnSpc>
              <a:spcBef>
                <a:spcPct val="0"/>
              </a:spcBef>
            </a:pPr>
            <a:endParaRPr lang="tr-TR" altLang="tr-TR" sz="2000" smtClean="0"/>
          </a:p>
          <a:p>
            <a:pPr eaLnBrk="1" hangingPunct="1">
              <a:buFontTx/>
              <a:buAutoNum type="arabicPeriod"/>
            </a:pPr>
            <a:r>
              <a:rPr lang="tr-TR" altLang="tr-TR" sz="2000" smtClean="0">
                <a:solidFill>
                  <a:schemeClr val="bg2"/>
                </a:solidFill>
              </a:rPr>
              <a:t>enqueue(q, 9);</a:t>
            </a:r>
          </a:p>
          <a:p>
            <a:pPr eaLnBrk="1" hangingPunct="1">
              <a:buFontTx/>
              <a:buAutoNum type="arabicPeriod"/>
            </a:pPr>
            <a:r>
              <a:rPr lang="tr-TR" altLang="tr-TR" sz="2000" smtClean="0">
                <a:solidFill>
                  <a:schemeClr val="bg2"/>
                </a:solidFill>
              </a:rPr>
              <a:t>enqueue(q, 10);</a:t>
            </a:r>
          </a:p>
          <a:p>
            <a:pPr eaLnBrk="1" hangingPunct="1">
              <a:buFontTx/>
              <a:buAutoNum type="arabicPeriod"/>
            </a:pPr>
            <a:r>
              <a:rPr lang="tr-TR" altLang="tr-TR" sz="2000" smtClean="0">
                <a:solidFill>
                  <a:schemeClr val="bg2"/>
                </a:solidFill>
              </a:rPr>
              <a:t>enqueue(q, 50);</a:t>
            </a:r>
          </a:p>
          <a:p>
            <a:pPr eaLnBrk="1" hangingPunct="1">
              <a:buFontTx/>
              <a:buAutoNum type="arabicPeriod"/>
            </a:pPr>
            <a:r>
              <a:rPr lang="tr-TR" altLang="tr-TR" sz="2000" smtClean="0">
                <a:solidFill>
                  <a:srgbClr val="CC3300"/>
                </a:solidFill>
              </a:rPr>
              <a:t>x = dequeue(q);</a:t>
            </a:r>
          </a:p>
          <a:p>
            <a:pPr eaLnBrk="1" hangingPunct="1">
              <a:buFontTx/>
              <a:buAutoNum type="arabicPeriod"/>
            </a:pPr>
            <a:r>
              <a:rPr lang="tr-TR" altLang="tr-TR" sz="2000" smtClean="0">
                <a:solidFill>
                  <a:srgbClr val="CC3300"/>
                </a:solidFill>
              </a:rPr>
              <a:t>Print(x)</a:t>
            </a:r>
          </a:p>
          <a:p>
            <a:pPr eaLnBrk="1" hangingPunct="1">
              <a:buFontTx/>
              <a:buAutoNum type="arabicPeriod"/>
            </a:pPr>
            <a:r>
              <a:rPr lang="tr-TR" altLang="tr-TR" sz="2000" smtClean="0"/>
              <a:t>enqueue(q, 20);</a:t>
            </a:r>
          </a:p>
          <a:p>
            <a:pPr eaLnBrk="1" hangingPunct="1">
              <a:buFontTx/>
              <a:buAutoNum type="arabicPeriod"/>
            </a:pPr>
            <a:r>
              <a:rPr lang="tr-TR" altLang="tr-TR" sz="2000" smtClean="0"/>
              <a:t>enqueue(q, -40);</a:t>
            </a:r>
          </a:p>
          <a:p>
            <a:pPr eaLnBrk="1" hangingPunct="1">
              <a:buFontTx/>
              <a:buAutoNum type="arabicPeriod"/>
            </a:pPr>
            <a:r>
              <a:rPr lang="tr-TR" altLang="tr-TR" sz="2000" smtClean="0"/>
              <a:t>x = dequeue(q);</a:t>
            </a:r>
          </a:p>
          <a:p>
            <a:pPr eaLnBrk="1" hangingPunct="1">
              <a:buFontTx/>
              <a:buAutoNum type="arabicPeriod"/>
            </a:pPr>
            <a:r>
              <a:rPr lang="tr-TR" altLang="tr-TR" sz="2000" smtClean="0"/>
              <a:t>Print(x)</a:t>
            </a:r>
          </a:p>
          <a:p>
            <a:pPr eaLnBrk="1" hangingPunct="1">
              <a:buFontTx/>
              <a:buAutoNum type="arabicPeriod"/>
            </a:pPr>
            <a:r>
              <a:rPr lang="tr-TR" altLang="tr-TR" sz="2000" smtClean="0"/>
              <a:t>enqueue(q, 40);</a:t>
            </a:r>
          </a:p>
          <a:p>
            <a:pPr eaLnBrk="1" hangingPunct="1">
              <a:buFontTx/>
              <a:buAutoNum type="arabicPeriod"/>
            </a:pPr>
            <a:r>
              <a:rPr lang="tr-TR" altLang="tr-TR" sz="2000" smtClean="0"/>
              <a:t>x = dequeue(q);</a:t>
            </a:r>
          </a:p>
          <a:p>
            <a:pPr eaLnBrk="1" hangingPunct="1">
              <a:buFontTx/>
              <a:buAutoNum type="arabicPeriod"/>
            </a:pPr>
            <a:r>
              <a:rPr lang="tr-TR" altLang="tr-TR" sz="2000" smtClean="0"/>
              <a:t>Print(x)</a:t>
            </a:r>
          </a:p>
          <a:p>
            <a:pPr eaLnBrk="1" hangingPunct="1">
              <a:buFontTx/>
              <a:buAutoNum type="arabicPeriod"/>
            </a:pPr>
            <a:r>
              <a:rPr lang="tr-TR" altLang="tr-TR" sz="2000" smtClean="0"/>
              <a:t>enqueue(q, 30);</a:t>
            </a:r>
          </a:p>
          <a:p>
            <a:pPr eaLnBrk="1" hangingPunct="1">
              <a:lnSpc>
                <a:spcPct val="80000"/>
              </a:lnSpc>
            </a:pPr>
            <a:endParaRPr lang="tr-TR" altLang="tr-TR" sz="2000" smtClean="0"/>
          </a:p>
        </p:txBody>
      </p:sp>
      <p:sp>
        <p:nvSpPr>
          <p:cNvPr id="37892" name="Text Box 4"/>
          <p:cNvSpPr txBox="1">
            <a:spLocks noChangeArrowheads="1"/>
          </p:cNvSpPr>
          <p:nvPr/>
        </p:nvSpPr>
        <p:spPr bwMode="auto">
          <a:xfrm>
            <a:off x="179388" y="692150"/>
            <a:ext cx="8424862"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pPr>
            <a:r>
              <a:rPr lang="tr-TR" altLang="tr-TR"/>
              <a:t>Consider the following sequence of operations being performed ona queue “q”which stores integers:</a:t>
            </a:r>
          </a:p>
          <a:p>
            <a:pPr eaLnBrk="1" hangingPunct="1"/>
            <a:endParaRPr lang="tr-TR" altLang="tr-TR"/>
          </a:p>
        </p:txBody>
      </p:sp>
      <p:sp>
        <p:nvSpPr>
          <p:cNvPr id="37893" name="Rectangle 5"/>
          <p:cNvSpPr>
            <a:spLocks noChangeArrowheads="1"/>
          </p:cNvSpPr>
          <p:nvPr/>
        </p:nvSpPr>
        <p:spPr bwMode="auto">
          <a:xfrm>
            <a:off x="45005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tr-TR" altLang="tr-TR"/>
          </a:p>
        </p:txBody>
      </p:sp>
      <p:sp>
        <p:nvSpPr>
          <p:cNvPr id="37894" name="Rectangle 6"/>
          <p:cNvSpPr>
            <a:spLocks noChangeArrowheads="1"/>
          </p:cNvSpPr>
          <p:nvPr/>
        </p:nvSpPr>
        <p:spPr bwMode="auto">
          <a:xfrm>
            <a:off x="49323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10</a:t>
            </a:r>
          </a:p>
        </p:txBody>
      </p:sp>
      <p:sp>
        <p:nvSpPr>
          <p:cNvPr id="37895" name="Rectangle 7"/>
          <p:cNvSpPr>
            <a:spLocks noChangeArrowheads="1"/>
          </p:cNvSpPr>
          <p:nvPr/>
        </p:nvSpPr>
        <p:spPr bwMode="auto">
          <a:xfrm>
            <a:off x="53641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50</a:t>
            </a:r>
          </a:p>
        </p:txBody>
      </p:sp>
      <p:sp>
        <p:nvSpPr>
          <p:cNvPr id="37896" name="Rectangle 8"/>
          <p:cNvSpPr>
            <a:spLocks noChangeArrowheads="1"/>
          </p:cNvSpPr>
          <p:nvPr/>
        </p:nvSpPr>
        <p:spPr bwMode="auto">
          <a:xfrm>
            <a:off x="57959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37897" name="Rectangle 9"/>
          <p:cNvSpPr>
            <a:spLocks noChangeArrowheads="1"/>
          </p:cNvSpPr>
          <p:nvPr/>
        </p:nvSpPr>
        <p:spPr bwMode="auto">
          <a:xfrm>
            <a:off x="6223000"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37898" name="Line 10"/>
          <p:cNvSpPr>
            <a:spLocks noChangeShapeType="1"/>
          </p:cNvSpPr>
          <p:nvPr/>
        </p:nvSpPr>
        <p:spPr bwMode="auto">
          <a:xfrm>
            <a:off x="6661150" y="2203450"/>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7899" name="Line 11"/>
          <p:cNvSpPr>
            <a:spLocks noChangeShapeType="1"/>
          </p:cNvSpPr>
          <p:nvPr/>
        </p:nvSpPr>
        <p:spPr bwMode="auto">
          <a:xfrm>
            <a:off x="6661150" y="2924175"/>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7900" name="Line 12"/>
          <p:cNvSpPr>
            <a:spLocks noChangeShapeType="1"/>
          </p:cNvSpPr>
          <p:nvPr/>
        </p:nvSpPr>
        <p:spPr bwMode="auto">
          <a:xfrm>
            <a:off x="4284663" y="2203450"/>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7901" name="Line 13"/>
          <p:cNvSpPr>
            <a:spLocks noChangeShapeType="1"/>
          </p:cNvSpPr>
          <p:nvPr/>
        </p:nvSpPr>
        <p:spPr bwMode="auto">
          <a:xfrm>
            <a:off x="4284663" y="2924175"/>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7902" name="Freeform 15"/>
          <p:cNvSpPr>
            <a:spLocks/>
          </p:cNvSpPr>
          <p:nvPr/>
        </p:nvSpPr>
        <p:spPr bwMode="auto">
          <a:xfrm>
            <a:off x="3419475" y="2133600"/>
            <a:ext cx="865188" cy="587375"/>
          </a:xfrm>
          <a:custGeom>
            <a:avLst/>
            <a:gdLst>
              <a:gd name="T0" fmla="*/ 545 w 545"/>
              <a:gd name="T1" fmla="*/ 317 h 370"/>
              <a:gd name="T2" fmla="*/ 272 w 545"/>
              <a:gd name="T3" fmla="*/ 317 h 370"/>
              <a:gd name="T4" fmla="*/ 0 w 545"/>
              <a:gd name="T5" fmla="*/ 0 h 370"/>
              <a:gd name="T6" fmla="*/ 0 60000 65536"/>
              <a:gd name="T7" fmla="*/ 0 60000 65536"/>
              <a:gd name="T8" fmla="*/ 0 60000 65536"/>
              <a:gd name="T9" fmla="*/ 0 w 545"/>
              <a:gd name="T10" fmla="*/ 0 h 370"/>
              <a:gd name="T11" fmla="*/ 545 w 545"/>
              <a:gd name="T12" fmla="*/ 370 h 370"/>
            </a:gdLst>
            <a:ahLst/>
            <a:cxnLst>
              <a:cxn ang="T6">
                <a:pos x="T0" y="T1"/>
              </a:cxn>
              <a:cxn ang="T7">
                <a:pos x="T2" y="T3"/>
              </a:cxn>
              <a:cxn ang="T8">
                <a:pos x="T4" y="T5"/>
              </a:cxn>
            </a:cxnLst>
            <a:rect l="T9" t="T10" r="T11" b="T12"/>
            <a:pathLst>
              <a:path w="545" h="370">
                <a:moveTo>
                  <a:pt x="545" y="317"/>
                </a:moveTo>
                <a:cubicBezTo>
                  <a:pt x="454" y="343"/>
                  <a:pt x="363" y="370"/>
                  <a:pt x="272" y="317"/>
                </a:cubicBezTo>
                <a:cubicBezTo>
                  <a:pt x="181" y="264"/>
                  <a:pt x="90" y="132"/>
                  <a:pt x="0" y="0"/>
                </a:cubicBezTo>
              </a:path>
            </a:pathLst>
          </a:custGeom>
          <a:noFill/>
          <a:ln w="9525">
            <a:solidFill>
              <a:schemeClr val="tx1"/>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tr-TR"/>
          </a:p>
        </p:txBody>
      </p:sp>
      <p:grpSp>
        <p:nvGrpSpPr>
          <p:cNvPr id="2" name="Group 23"/>
          <p:cNvGrpSpPr>
            <a:grpSpLocks/>
          </p:cNvGrpSpPr>
          <p:nvPr/>
        </p:nvGrpSpPr>
        <p:grpSpPr bwMode="auto">
          <a:xfrm>
            <a:off x="4500563" y="3068638"/>
            <a:ext cx="236537" cy="1970087"/>
            <a:chOff x="2835" y="1933"/>
            <a:chExt cx="149" cy="1241"/>
          </a:xfrm>
        </p:grpSpPr>
        <p:sp>
          <p:nvSpPr>
            <p:cNvPr id="37914" name="Line 16"/>
            <p:cNvSpPr>
              <a:spLocks noChangeShapeType="1"/>
            </p:cNvSpPr>
            <p:nvPr/>
          </p:nvSpPr>
          <p:spPr bwMode="auto">
            <a:xfrm flipV="1">
              <a:off x="2925" y="1933"/>
              <a:ext cx="0" cy="31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7915" name="Text Box 17"/>
            <p:cNvSpPr txBox="1">
              <a:spLocks noChangeArrowheads="1"/>
            </p:cNvSpPr>
            <p:nvPr/>
          </p:nvSpPr>
          <p:spPr bwMode="auto">
            <a:xfrm>
              <a:off x="2835" y="2251"/>
              <a:ext cx="149" cy="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grpSp>
      <p:grpSp>
        <p:nvGrpSpPr>
          <p:cNvPr id="37904" name="Group 18"/>
          <p:cNvGrpSpPr>
            <a:grpSpLocks/>
          </p:cNvGrpSpPr>
          <p:nvPr/>
        </p:nvGrpSpPr>
        <p:grpSpPr bwMode="auto">
          <a:xfrm>
            <a:off x="5848350" y="3068638"/>
            <a:ext cx="236538" cy="1695450"/>
            <a:chOff x="2881" y="2976"/>
            <a:chExt cx="149" cy="1068"/>
          </a:xfrm>
        </p:grpSpPr>
        <p:sp>
          <p:nvSpPr>
            <p:cNvPr id="37912" name="Line 19"/>
            <p:cNvSpPr>
              <a:spLocks noChangeShapeType="1"/>
            </p:cNvSpPr>
            <p:nvPr/>
          </p:nvSpPr>
          <p:spPr bwMode="auto">
            <a:xfrm flipV="1">
              <a:off x="2971" y="2976"/>
              <a:ext cx="0" cy="31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7913" name="Text Box 20"/>
            <p:cNvSpPr txBox="1">
              <a:spLocks noChangeArrowheads="1"/>
            </p:cNvSpPr>
            <p:nvPr/>
          </p:nvSpPr>
          <p:spPr bwMode="auto">
            <a:xfrm>
              <a:off x="2881" y="3294"/>
              <a:ext cx="149" cy="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grpSp>
      <p:sp>
        <p:nvSpPr>
          <p:cNvPr id="37905" name="Text Box 21"/>
          <p:cNvSpPr txBox="1">
            <a:spLocks noChangeArrowheads="1"/>
          </p:cNvSpPr>
          <p:nvPr/>
        </p:nvSpPr>
        <p:spPr bwMode="auto">
          <a:xfrm>
            <a:off x="4500563" y="5661025"/>
            <a:ext cx="4319587"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tr-TR" altLang="tr-TR"/>
              <a:t>Output</a:t>
            </a:r>
          </a:p>
          <a:p>
            <a:pPr eaLnBrk="1" hangingPunct="1">
              <a:spcBef>
                <a:spcPct val="50000"/>
              </a:spcBef>
            </a:pPr>
            <a:endParaRPr lang="tr-TR" altLang="tr-TR"/>
          </a:p>
        </p:txBody>
      </p:sp>
      <p:sp>
        <p:nvSpPr>
          <p:cNvPr id="73750" name="Text Box 22"/>
          <p:cNvSpPr txBox="1">
            <a:spLocks noChangeArrowheads="1"/>
          </p:cNvSpPr>
          <p:nvPr/>
        </p:nvSpPr>
        <p:spPr bwMode="auto">
          <a:xfrm>
            <a:off x="4572000" y="2382838"/>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9</a:t>
            </a:r>
          </a:p>
        </p:txBody>
      </p:sp>
      <p:sp>
        <p:nvSpPr>
          <p:cNvPr id="37907" name="Rectangle 26"/>
          <p:cNvSpPr>
            <a:spLocks noChangeArrowheads="1"/>
          </p:cNvSpPr>
          <p:nvPr/>
        </p:nvSpPr>
        <p:spPr bwMode="auto">
          <a:xfrm>
            <a:off x="6648450"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37908" name="Freeform 27"/>
          <p:cNvSpPr>
            <a:spLocks/>
          </p:cNvSpPr>
          <p:nvPr/>
        </p:nvSpPr>
        <p:spPr bwMode="auto">
          <a:xfrm>
            <a:off x="7740650" y="2636838"/>
            <a:ext cx="792163" cy="863600"/>
          </a:xfrm>
          <a:custGeom>
            <a:avLst/>
            <a:gdLst>
              <a:gd name="T0" fmla="*/ 499 w 499"/>
              <a:gd name="T1" fmla="*/ 544 h 544"/>
              <a:gd name="T2" fmla="*/ 317 w 499"/>
              <a:gd name="T3" fmla="*/ 136 h 544"/>
              <a:gd name="T4" fmla="*/ 0 w 499"/>
              <a:gd name="T5" fmla="*/ 0 h 544"/>
              <a:gd name="T6" fmla="*/ 0 60000 65536"/>
              <a:gd name="T7" fmla="*/ 0 60000 65536"/>
              <a:gd name="T8" fmla="*/ 0 60000 65536"/>
              <a:gd name="T9" fmla="*/ 0 w 499"/>
              <a:gd name="T10" fmla="*/ 0 h 544"/>
              <a:gd name="T11" fmla="*/ 499 w 499"/>
              <a:gd name="T12" fmla="*/ 544 h 544"/>
            </a:gdLst>
            <a:ahLst/>
            <a:cxnLst>
              <a:cxn ang="T6">
                <a:pos x="T0" y="T1"/>
              </a:cxn>
              <a:cxn ang="T7">
                <a:pos x="T2" y="T3"/>
              </a:cxn>
              <a:cxn ang="T8">
                <a:pos x="T4" y="T5"/>
              </a:cxn>
            </a:cxnLst>
            <a:rect l="T9" t="T10" r="T11" b="T12"/>
            <a:pathLst>
              <a:path w="499" h="544">
                <a:moveTo>
                  <a:pt x="499" y="544"/>
                </a:moveTo>
                <a:cubicBezTo>
                  <a:pt x="449" y="385"/>
                  <a:pt x="400" y="227"/>
                  <a:pt x="317" y="136"/>
                </a:cubicBezTo>
                <a:cubicBezTo>
                  <a:pt x="234" y="45"/>
                  <a:pt x="117" y="22"/>
                  <a:pt x="0" y="0"/>
                </a:cubicBezTo>
              </a:path>
            </a:pathLst>
          </a:custGeom>
          <a:noFill/>
          <a:ln w="9525">
            <a:solidFill>
              <a:schemeClr val="tx1"/>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37909" name="Line 28"/>
          <p:cNvSpPr>
            <a:spLocks noChangeShapeType="1"/>
          </p:cNvSpPr>
          <p:nvPr/>
        </p:nvSpPr>
        <p:spPr bwMode="auto">
          <a:xfrm>
            <a:off x="7529513" y="2205038"/>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7910" name="Line 29"/>
          <p:cNvSpPr>
            <a:spLocks noChangeShapeType="1"/>
          </p:cNvSpPr>
          <p:nvPr/>
        </p:nvSpPr>
        <p:spPr bwMode="auto">
          <a:xfrm>
            <a:off x="7529513" y="2925763"/>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7911" name="Rectangle 30"/>
          <p:cNvSpPr>
            <a:spLocks noChangeArrowheads="1"/>
          </p:cNvSpPr>
          <p:nvPr/>
        </p:nvSpPr>
        <p:spPr bwMode="auto">
          <a:xfrm>
            <a:off x="7085013" y="2205038"/>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grpId="0" nodeType="clickEffect">
                                  <p:stCondLst>
                                    <p:cond delay="0"/>
                                  </p:stCondLst>
                                  <p:childTnLst>
                                    <p:animMotion origin="layout" path="M 3.05556E-6 3.20842E-6 C -0.06024 0.02105 -0.12049 0.04233 -0.12014 0.13486 C -0.11979 0.22739 -0.05885 0.39116 0.00226 0.55494 " pathEditMode="relative" ptsTypes="aaA">
                                      <p:cBhvr>
                                        <p:cTn id="6" dur="2000" fill="hold"/>
                                        <p:tgtEl>
                                          <p:spTgt spid="73750"/>
                                        </p:tgtEl>
                                        <p:attrNameLst>
                                          <p:attrName>ppt_x</p:attrName>
                                          <p:attrName>ppt_y</p:attrName>
                                        </p:attrNameLst>
                                      </p:cBhvr>
                                    </p:animMotion>
                                  </p:childTnLst>
                                </p:cTn>
                              </p:par>
                              <p:par>
                                <p:cTn id="7" presetID="63" presetClass="path" presetSubtype="0" accel="50000" decel="50000" fill="hold" nodeType="withEffect">
                                  <p:stCondLst>
                                    <p:cond delay="0"/>
                                  </p:stCondLst>
                                  <p:childTnLst>
                                    <p:animMotion origin="layout" path="M -4.72222E-6 -2.10965E-6 L 0.05799 -2.10965E-6 " pathEditMode="relative" rAng="0" ptsTypes="AA">
                                      <p:cBhvr>
                                        <p:cTn id="8" dur="2000" fill="hold"/>
                                        <p:tgtEl>
                                          <p:spTgt spid="2"/>
                                        </p:tgtEl>
                                        <p:attrNameLst>
                                          <p:attrName>ppt_x</p:attrName>
                                          <p:attrName>ppt_y</p:attrName>
                                        </p:attrNameLst>
                                      </p:cBhvr>
                                      <p:rCtr x="2899"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50"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68313" y="115888"/>
            <a:ext cx="8229600" cy="576262"/>
          </a:xfrm>
        </p:spPr>
        <p:txBody>
          <a:bodyPr/>
          <a:lstStyle/>
          <a:p>
            <a:pPr eaLnBrk="1" hangingPunct="1"/>
            <a:r>
              <a:rPr lang="tr-TR" altLang="tr-TR" sz="4000" smtClean="0"/>
              <a:t>Example</a:t>
            </a:r>
          </a:p>
        </p:txBody>
      </p:sp>
      <p:sp>
        <p:nvSpPr>
          <p:cNvPr id="38915" name="Rectangle 3"/>
          <p:cNvSpPr>
            <a:spLocks noGrp="1" noChangeArrowheads="1"/>
          </p:cNvSpPr>
          <p:nvPr>
            <p:ph type="body" idx="1"/>
          </p:nvPr>
        </p:nvSpPr>
        <p:spPr>
          <a:xfrm>
            <a:off x="179388" y="1341438"/>
            <a:ext cx="2520950" cy="5256212"/>
          </a:xfrm>
        </p:spPr>
        <p:txBody>
          <a:bodyPr/>
          <a:lstStyle/>
          <a:p>
            <a:pPr eaLnBrk="1" hangingPunct="1">
              <a:lnSpc>
                <a:spcPct val="80000"/>
              </a:lnSpc>
              <a:spcBef>
                <a:spcPct val="0"/>
              </a:spcBef>
            </a:pPr>
            <a:endParaRPr lang="tr-TR" altLang="tr-TR" sz="2000" smtClean="0"/>
          </a:p>
          <a:p>
            <a:pPr eaLnBrk="1" hangingPunct="1">
              <a:buFontTx/>
              <a:buAutoNum type="arabicPeriod"/>
            </a:pPr>
            <a:r>
              <a:rPr lang="tr-TR" altLang="tr-TR" sz="2000" smtClean="0">
                <a:solidFill>
                  <a:schemeClr val="bg2"/>
                </a:solidFill>
              </a:rPr>
              <a:t>enqueue(q, 9);</a:t>
            </a:r>
          </a:p>
          <a:p>
            <a:pPr eaLnBrk="1" hangingPunct="1">
              <a:buFontTx/>
              <a:buAutoNum type="arabicPeriod"/>
            </a:pPr>
            <a:r>
              <a:rPr lang="tr-TR" altLang="tr-TR" sz="2000" smtClean="0">
                <a:solidFill>
                  <a:schemeClr val="bg2"/>
                </a:solidFill>
              </a:rPr>
              <a:t>enqueue(q, 10);</a:t>
            </a:r>
          </a:p>
          <a:p>
            <a:pPr eaLnBrk="1" hangingPunct="1">
              <a:buFontTx/>
              <a:buAutoNum type="arabicPeriod"/>
            </a:pPr>
            <a:r>
              <a:rPr lang="tr-TR" altLang="tr-TR" sz="2000" smtClean="0">
                <a:solidFill>
                  <a:schemeClr val="bg2"/>
                </a:solidFill>
              </a:rPr>
              <a:t>enqueue(q, 50);</a:t>
            </a:r>
          </a:p>
          <a:p>
            <a:pPr eaLnBrk="1" hangingPunct="1">
              <a:buFontTx/>
              <a:buAutoNum type="arabicPeriod"/>
            </a:pPr>
            <a:r>
              <a:rPr lang="tr-TR" altLang="tr-TR" sz="2000" smtClean="0">
                <a:solidFill>
                  <a:schemeClr val="bg2"/>
                </a:solidFill>
              </a:rPr>
              <a:t>x = dequeue(q);</a:t>
            </a:r>
          </a:p>
          <a:p>
            <a:pPr eaLnBrk="1" hangingPunct="1">
              <a:buFontTx/>
              <a:buAutoNum type="arabicPeriod"/>
            </a:pPr>
            <a:r>
              <a:rPr lang="tr-TR" altLang="tr-TR" sz="2000" smtClean="0">
                <a:solidFill>
                  <a:schemeClr val="bg2"/>
                </a:solidFill>
              </a:rPr>
              <a:t>Print(x)</a:t>
            </a:r>
          </a:p>
          <a:p>
            <a:pPr eaLnBrk="1" hangingPunct="1">
              <a:buFontTx/>
              <a:buAutoNum type="arabicPeriod"/>
            </a:pPr>
            <a:r>
              <a:rPr lang="tr-TR" altLang="tr-TR" sz="2000" smtClean="0">
                <a:solidFill>
                  <a:srgbClr val="CC3300"/>
                </a:solidFill>
              </a:rPr>
              <a:t>enqueue(q, 20);</a:t>
            </a:r>
          </a:p>
          <a:p>
            <a:pPr eaLnBrk="1" hangingPunct="1">
              <a:buFontTx/>
              <a:buAutoNum type="arabicPeriod"/>
            </a:pPr>
            <a:r>
              <a:rPr lang="tr-TR" altLang="tr-TR" sz="2000" smtClean="0"/>
              <a:t>enqueue(q, -40);</a:t>
            </a:r>
          </a:p>
          <a:p>
            <a:pPr eaLnBrk="1" hangingPunct="1">
              <a:buFontTx/>
              <a:buAutoNum type="arabicPeriod"/>
            </a:pPr>
            <a:r>
              <a:rPr lang="tr-TR" altLang="tr-TR" sz="2000" smtClean="0"/>
              <a:t>x = dequeue(q);</a:t>
            </a:r>
          </a:p>
          <a:p>
            <a:pPr eaLnBrk="1" hangingPunct="1">
              <a:buFontTx/>
              <a:buAutoNum type="arabicPeriod"/>
            </a:pPr>
            <a:r>
              <a:rPr lang="tr-TR" altLang="tr-TR" sz="2000" smtClean="0"/>
              <a:t>Print(x)</a:t>
            </a:r>
          </a:p>
          <a:p>
            <a:pPr eaLnBrk="1" hangingPunct="1">
              <a:buFontTx/>
              <a:buAutoNum type="arabicPeriod"/>
            </a:pPr>
            <a:r>
              <a:rPr lang="tr-TR" altLang="tr-TR" sz="2000" smtClean="0"/>
              <a:t>enqueue(q, 40);</a:t>
            </a:r>
          </a:p>
          <a:p>
            <a:pPr eaLnBrk="1" hangingPunct="1">
              <a:buFontTx/>
              <a:buAutoNum type="arabicPeriod"/>
            </a:pPr>
            <a:r>
              <a:rPr lang="tr-TR" altLang="tr-TR" sz="2000" smtClean="0"/>
              <a:t>x = dequeue(q);</a:t>
            </a:r>
          </a:p>
          <a:p>
            <a:pPr eaLnBrk="1" hangingPunct="1">
              <a:buFontTx/>
              <a:buAutoNum type="arabicPeriod"/>
            </a:pPr>
            <a:r>
              <a:rPr lang="tr-TR" altLang="tr-TR" sz="2000" smtClean="0"/>
              <a:t>Print(x)</a:t>
            </a:r>
          </a:p>
          <a:p>
            <a:pPr eaLnBrk="1" hangingPunct="1">
              <a:buFontTx/>
              <a:buAutoNum type="arabicPeriod"/>
            </a:pPr>
            <a:r>
              <a:rPr lang="tr-TR" altLang="tr-TR" sz="2000" smtClean="0"/>
              <a:t>enqueue(q, 30);</a:t>
            </a:r>
          </a:p>
          <a:p>
            <a:pPr eaLnBrk="1" hangingPunct="1">
              <a:lnSpc>
                <a:spcPct val="80000"/>
              </a:lnSpc>
            </a:pPr>
            <a:endParaRPr lang="tr-TR" altLang="tr-TR" sz="2000" smtClean="0"/>
          </a:p>
        </p:txBody>
      </p:sp>
      <p:sp>
        <p:nvSpPr>
          <p:cNvPr id="38916" name="Text Box 4"/>
          <p:cNvSpPr txBox="1">
            <a:spLocks noChangeArrowheads="1"/>
          </p:cNvSpPr>
          <p:nvPr/>
        </p:nvSpPr>
        <p:spPr bwMode="auto">
          <a:xfrm>
            <a:off x="179388" y="692150"/>
            <a:ext cx="8424862"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pPr>
            <a:r>
              <a:rPr lang="tr-TR" altLang="tr-TR"/>
              <a:t>Consider the following sequence of operations being performed ona queue “q”which stores integers:</a:t>
            </a:r>
          </a:p>
          <a:p>
            <a:pPr eaLnBrk="1" hangingPunct="1"/>
            <a:endParaRPr lang="tr-TR" altLang="tr-TR"/>
          </a:p>
        </p:txBody>
      </p:sp>
      <p:sp>
        <p:nvSpPr>
          <p:cNvPr id="38917" name="Rectangle 5"/>
          <p:cNvSpPr>
            <a:spLocks noChangeArrowheads="1"/>
          </p:cNvSpPr>
          <p:nvPr/>
        </p:nvSpPr>
        <p:spPr bwMode="auto">
          <a:xfrm>
            <a:off x="45005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tr-TR" altLang="tr-TR"/>
          </a:p>
        </p:txBody>
      </p:sp>
      <p:sp>
        <p:nvSpPr>
          <p:cNvPr id="38918" name="Rectangle 6"/>
          <p:cNvSpPr>
            <a:spLocks noChangeArrowheads="1"/>
          </p:cNvSpPr>
          <p:nvPr/>
        </p:nvSpPr>
        <p:spPr bwMode="auto">
          <a:xfrm>
            <a:off x="49323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10</a:t>
            </a:r>
          </a:p>
        </p:txBody>
      </p:sp>
      <p:sp>
        <p:nvSpPr>
          <p:cNvPr id="38919" name="Rectangle 7"/>
          <p:cNvSpPr>
            <a:spLocks noChangeArrowheads="1"/>
          </p:cNvSpPr>
          <p:nvPr/>
        </p:nvSpPr>
        <p:spPr bwMode="auto">
          <a:xfrm>
            <a:off x="53641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50</a:t>
            </a:r>
          </a:p>
        </p:txBody>
      </p:sp>
      <p:sp>
        <p:nvSpPr>
          <p:cNvPr id="38920" name="Rectangle 8"/>
          <p:cNvSpPr>
            <a:spLocks noChangeArrowheads="1"/>
          </p:cNvSpPr>
          <p:nvPr/>
        </p:nvSpPr>
        <p:spPr bwMode="auto">
          <a:xfrm>
            <a:off x="57959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20</a:t>
            </a:r>
          </a:p>
        </p:txBody>
      </p:sp>
      <p:sp>
        <p:nvSpPr>
          <p:cNvPr id="38921" name="Rectangle 9"/>
          <p:cNvSpPr>
            <a:spLocks noChangeArrowheads="1"/>
          </p:cNvSpPr>
          <p:nvPr/>
        </p:nvSpPr>
        <p:spPr bwMode="auto">
          <a:xfrm>
            <a:off x="6223000"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38922" name="Line 10"/>
          <p:cNvSpPr>
            <a:spLocks noChangeShapeType="1"/>
          </p:cNvSpPr>
          <p:nvPr/>
        </p:nvSpPr>
        <p:spPr bwMode="auto">
          <a:xfrm>
            <a:off x="6661150" y="2203450"/>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8923" name="Line 11"/>
          <p:cNvSpPr>
            <a:spLocks noChangeShapeType="1"/>
          </p:cNvSpPr>
          <p:nvPr/>
        </p:nvSpPr>
        <p:spPr bwMode="auto">
          <a:xfrm>
            <a:off x="6661150" y="2924175"/>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8924" name="Line 12"/>
          <p:cNvSpPr>
            <a:spLocks noChangeShapeType="1"/>
          </p:cNvSpPr>
          <p:nvPr/>
        </p:nvSpPr>
        <p:spPr bwMode="auto">
          <a:xfrm>
            <a:off x="4284663" y="2203450"/>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8925" name="Line 13"/>
          <p:cNvSpPr>
            <a:spLocks noChangeShapeType="1"/>
          </p:cNvSpPr>
          <p:nvPr/>
        </p:nvSpPr>
        <p:spPr bwMode="auto">
          <a:xfrm>
            <a:off x="4284663" y="2924175"/>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8926" name="Freeform 15"/>
          <p:cNvSpPr>
            <a:spLocks/>
          </p:cNvSpPr>
          <p:nvPr/>
        </p:nvSpPr>
        <p:spPr bwMode="auto">
          <a:xfrm>
            <a:off x="3419475" y="2133600"/>
            <a:ext cx="865188" cy="587375"/>
          </a:xfrm>
          <a:custGeom>
            <a:avLst/>
            <a:gdLst>
              <a:gd name="T0" fmla="*/ 545 w 545"/>
              <a:gd name="T1" fmla="*/ 317 h 370"/>
              <a:gd name="T2" fmla="*/ 272 w 545"/>
              <a:gd name="T3" fmla="*/ 317 h 370"/>
              <a:gd name="T4" fmla="*/ 0 w 545"/>
              <a:gd name="T5" fmla="*/ 0 h 370"/>
              <a:gd name="T6" fmla="*/ 0 60000 65536"/>
              <a:gd name="T7" fmla="*/ 0 60000 65536"/>
              <a:gd name="T8" fmla="*/ 0 60000 65536"/>
              <a:gd name="T9" fmla="*/ 0 w 545"/>
              <a:gd name="T10" fmla="*/ 0 h 370"/>
              <a:gd name="T11" fmla="*/ 545 w 545"/>
              <a:gd name="T12" fmla="*/ 370 h 370"/>
            </a:gdLst>
            <a:ahLst/>
            <a:cxnLst>
              <a:cxn ang="T6">
                <a:pos x="T0" y="T1"/>
              </a:cxn>
              <a:cxn ang="T7">
                <a:pos x="T2" y="T3"/>
              </a:cxn>
              <a:cxn ang="T8">
                <a:pos x="T4" y="T5"/>
              </a:cxn>
            </a:cxnLst>
            <a:rect l="T9" t="T10" r="T11" b="T12"/>
            <a:pathLst>
              <a:path w="545" h="370">
                <a:moveTo>
                  <a:pt x="545" y="317"/>
                </a:moveTo>
                <a:cubicBezTo>
                  <a:pt x="454" y="343"/>
                  <a:pt x="363" y="370"/>
                  <a:pt x="272" y="317"/>
                </a:cubicBezTo>
                <a:cubicBezTo>
                  <a:pt x="181" y="264"/>
                  <a:pt x="90" y="132"/>
                  <a:pt x="0" y="0"/>
                </a:cubicBezTo>
              </a:path>
            </a:pathLst>
          </a:custGeom>
          <a:noFill/>
          <a:ln w="9525">
            <a:solidFill>
              <a:schemeClr val="tx1"/>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tr-TR"/>
          </a:p>
        </p:txBody>
      </p:sp>
      <p:grpSp>
        <p:nvGrpSpPr>
          <p:cNvPr id="38927" name="Group 23"/>
          <p:cNvGrpSpPr>
            <a:grpSpLocks/>
          </p:cNvGrpSpPr>
          <p:nvPr/>
        </p:nvGrpSpPr>
        <p:grpSpPr bwMode="auto">
          <a:xfrm>
            <a:off x="4983163" y="3068638"/>
            <a:ext cx="236537" cy="1970087"/>
            <a:chOff x="2835" y="1933"/>
            <a:chExt cx="149" cy="1241"/>
          </a:xfrm>
        </p:grpSpPr>
        <p:sp>
          <p:nvSpPr>
            <p:cNvPr id="38938" name="Line 16"/>
            <p:cNvSpPr>
              <a:spLocks noChangeShapeType="1"/>
            </p:cNvSpPr>
            <p:nvPr/>
          </p:nvSpPr>
          <p:spPr bwMode="auto">
            <a:xfrm flipV="1">
              <a:off x="2925" y="1933"/>
              <a:ext cx="0" cy="31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8939" name="Text Box 17"/>
            <p:cNvSpPr txBox="1">
              <a:spLocks noChangeArrowheads="1"/>
            </p:cNvSpPr>
            <p:nvPr/>
          </p:nvSpPr>
          <p:spPr bwMode="auto">
            <a:xfrm>
              <a:off x="2835" y="2251"/>
              <a:ext cx="149" cy="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grpSp>
      <p:grpSp>
        <p:nvGrpSpPr>
          <p:cNvPr id="38928" name="Group 18"/>
          <p:cNvGrpSpPr>
            <a:grpSpLocks/>
          </p:cNvGrpSpPr>
          <p:nvPr/>
        </p:nvGrpSpPr>
        <p:grpSpPr bwMode="auto">
          <a:xfrm>
            <a:off x="6280150" y="3068638"/>
            <a:ext cx="236538" cy="1695450"/>
            <a:chOff x="2881" y="2976"/>
            <a:chExt cx="149" cy="1068"/>
          </a:xfrm>
        </p:grpSpPr>
        <p:sp>
          <p:nvSpPr>
            <p:cNvPr id="38936" name="Line 19"/>
            <p:cNvSpPr>
              <a:spLocks noChangeShapeType="1"/>
            </p:cNvSpPr>
            <p:nvPr/>
          </p:nvSpPr>
          <p:spPr bwMode="auto">
            <a:xfrm flipV="1">
              <a:off x="2971" y="2976"/>
              <a:ext cx="0" cy="31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8937" name="Text Box 20"/>
            <p:cNvSpPr txBox="1">
              <a:spLocks noChangeArrowheads="1"/>
            </p:cNvSpPr>
            <p:nvPr/>
          </p:nvSpPr>
          <p:spPr bwMode="auto">
            <a:xfrm>
              <a:off x="2881" y="3294"/>
              <a:ext cx="149" cy="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grpSp>
      <p:sp>
        <p:nvSpPr>
          <p:cNvPr id="38929" name="Text Box 21"/>
          <p:cNvSpPr txBox="1">
            <a:spLocks noChangeArrowheads="1"/>
          </p:cNvSpPr>
          <p:nvPr/>
        </p:nvSpPr>
        <p:spPr bwMode="auto">
          <a:xfrm>
            <a:off x="4500563" y="5661025"/>
            <a:ext cx="4319587"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tr-TR" altLang="tr-TR"/>
              <a:t>Output</a:t>
            </a:r>
          </a:p>
          <a:p>
            <a:pPr eaLnBrk="1" hangingPunct="1">
              <a:spcBef>
                <a:spcPct val="50000"/>
              </a:spcBef>
            </a:pPr>
            <a:endParaRPr lang="tr-TR" altLang="tr-TR"/>
          </a:p>
        </p:txBody>
      </p:sp>
      <p:sp>
        <p:nvSpPr>
          <p:cNvPr id="38930" name="Text Box 22"/>
          <p:cNvSpPr txBox="1">
            <a:spLocks noChangeArrowheads="1"/>
          </p:cNvSpPr>
          <p:nvPr/>
        </p:nvSpPr>
        <p:spPr bwMode="auto">
          <a:xfrm>
            <a:off x="4572000" y="6165850"/>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9</a:t>
            </a:r>
          </a:p>
        </p:txBody>
      </p:sp>
      <p:sp>
        <p:nvSpPr>
          <p:cNvPr id="38931" name="Rectangle 26"/>
          <p:cNvSpPr>
            <a:spLocks noChangeArrowheads="1"/>
          </p:cNvSpPr>
          <p:nvPr/>
        </p:nvSpPr>
        <p:spPr bwMode="auto">
          <a:xfrm>
            <a:off x="6648450"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38932" name="Freeform 27"/>
          <p:cNvSpPr>
            <a:spLocks/>
          </p:cNvSpPr>
          <p:nvPr/>
        </p:nvSpPr>
        <p:spPr bwMode="auto">
          <a:xfrm>
            <a:off x="7740650" y="2636838"/>
            <a:ext cx="792163" cy="863600"/>
          </a:xfrm>
          <a:custGeom>
            <a:avLst/>
            <a:gdLst>
              <a:gd name="T0" fmla="*/ 499 w 499"/>
              <a:gd name="T1" fmla="*/ 544 h 544"/>
              <a:gd name="T2" fmla="*/ 317 w 499"/>
              <a:gd name="T3" fmla="*/ 136 h 544"/>
              <a:gd name="T4" fmla="*/ 0 w 499"/>
              <a:gd name="T5" fmla="*/ 0 h 544"/>
              <a:gd name="T6" fmla="*/ 0 60000 65536"/>
              <a:gd name="T7" fmla="*/ 0 60000 65536"/>
              <a:gd name="T8" fmla="*/ 0 60000 65536"/>
              <a:gd name="T9" fmla="*/ 0 w 499"/>
              <a:gd name="T10" fmla="*/ 0 h 544"/>
              <a:gd name="T11" fmla="*/ 499 w 499"/>
              <a:gd name="T12" fmla="*/ 544 h 544"/>
            </a:gdLst>
            <a:ahLst/>
            <a:cxnLst>
              <a:cxn ang="T6">
                <a:pos x="T0" y="T1"/>
              </a:cxn>
              <a:cxn ang="T7">
                <a:pos x="T2" y="T3"/>
              </a:cxn>
              <a:cxn ang="T8">
                <a:pos x="T4" y="T5"/>
              </a:cxn>
            </a:cxnLst>
            <a:rect l="T9" t="T10" r="T11" b="T12"/>
            <a:pathLst>
              <a:path w="499" h="544">
                <a:moveTo>
                  <a:pt x="499" y="544"/>
                </a:moveTo>
                <a:cubicBezTo>
                  <a:pt x="449" y="385"/>
                  <a:pt x="400" y="227"/>
                  <a:pt x="317" y="136"/>
                </a:cubicBezTo>
                <a:cubicBezTo>
                  <a:pt x="234" y="45"/>
                  <a:pt x="117" y="22"/>
                  <a:pt x="0" y="0"/>
                </a:cubicBezTo>
              </a:path>
            </a:pathLst>
          </a:custGeom>
          <a:noFill/>
          <a:ln w="9525">
            <a:solidFill>
              <a:schemeClr val="tx1"/>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38933" name="Line 28"/>
          <p:cNvSpPr>
            <a:spLocks noChangeShapeType="1"/>
          </p:cNvSpPr>
          <p:nvPr/>
        </p:nvSpPr>
        <p:spPr bwMode="auto">
          <a:xfrm>
            <a:off x="7529513" y="2205038"/>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8934" name="Line 29"/>
          <p:cNvSpPr>
            <a:spLocks noChangeShapeType="1"/>
          </p:cNvSpPr>
          <p:nvPr/>
        </p:nvSpPr>
        <p:spPr bwMode="auto">
          <a:xfrm>
            <a:off x="7529513" y="2925763"/>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8935" name="Rectangle 30"/>
          <p:cNvSpPr>
            <a:spLocks noChangeArrowheads="1"/>
          </p:cNvSpPr>
          <p:nvPr/>
        </p:nvSpPr>
        <p:spPr bwMode="auto">
          <a:xfrm>
            <a:off x="7085013" y="2205038"/>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68313" y="115888"/>
            <a:ext cx="8229600" cy="576262"/>
          </a:xfrm>
        </p:spPr>
        <p:txBody>
          <a:bodyPr/>
          <a:lstStyle/>
          <a:p>
            <a:pPr eaLnBrk="1" hangingPunct="1"/>
            <a:r>
              <a:rPr lang="tr-TR" altLang="tr-TR" sz="4000" smtClean="0"/>
              <a:t>Example</a:t>
            </a:r>
          </a:p>
        </p:txBody>
      </p:sp>
      <p:sp>
        <p:nvSpPr>
          <p:cNvPr id="39939" name="Rectangle 3"/>
          <p:cNvSpPr>
            <a:spLocks noGrp="1" noChangeArrowheads="1"/>
          </p:cNvSpPr>
          <p:nvPr>
            <p:ph type="body" idx="1"/>
          </p:nvPr>
        </p:nvSpPr>
        <p:spPr>
          <a:xfrm>
            <a:off x="179388" y="1341438"/>
            <a:ext cx="2520950" cy="5256212"/>
          </a:xfrm>
        </p:spPr>
        <p:txBody>
          <a:bodyPr/>
          <a:lstStyle/>
          <a:p>
            <a:pPr eaLnBrk="1" hangingPunct="1">
              <a:lnSpc>
                <a:spcPct val="80000"/>
              </a:lnSpc>
              <a:spcBef>
                <a:spcPct val="0"/>
              </a:spcBef>
            </a:pPr>
            <a:endParaRPr lang="tr-TR" altLang="tr-TR" sz="2000" smtClean="0"/>
          </a:p>
          <a:p>
            <a:pPr eaLnBrk="1" hangingPunct="1">
              <a:buFontTx/>
              <a:buAutoNum type="arabicPeriod"/>
            </a:pPr>
            <a:r>
              <a:rPr lang="tr-TR" altLang="tr-TR" sz="2000" smtClean="0">
                <a:solidFill>
                  <a:schemeClr val="bg2"/>
                </a:solidFill>
              </a:rPr>
              <a:t>enqueue(q, 9);</a:t>
            </a:r>
          </a:p>
          <a:p>
            <a:pPr eaLnBrk="1" hangingPunct="1">
              <a:buFontTx/>
              <a:buAutoNum type="arabicPeriod"/>
            </a:pPr>
            <a:r>
              <a:rPr lang="tr-TR" altLang="tr-TR" sz="2000" smtClean="0">
                <a:solidFill>
                  <a:schemeClr val="bg2"/>
                </a:solidFill>
              </a:rPr>
              <a:t>enqueue(q, 10);</a:t>
            </a:r>
          </a:p>
          <a:p>
            <a:pPr eaLnBrk="1" hangingPunct="1">
              <a:buFontTx/>
              <a:buAutoNum type="arabicPeriod"/>
            </a:pPr>
            <a:r>
              <a:rPr lang="tr-TR" altLang="tr-TR" sz="2000" smtClean="0">
                <a:solidFill>
                  <a:schemeClr val="bg2"/>
                </a:solidFill>
              </a:rPr>
              <a:t>enqueue(q, 50);</a:t>
            </a:r>
          </a:p>
          <a:p>
            <a:pPr eaLnBrk="1" hangingPunct="1">
              <a:buFontTx/>
              <a:buAutoNum type="arabicPeriod"/>
            </a:pPr>
            <a:r>
              <a:rPr lang="tr-TR" altLang="tr-TR" sz="2000" smtClean="0">
                <a:solidFill>
                  <a:schemeClr val="bg2"/>
                </a:solidFill>
              </a:rPr>
              <a:t>x = dequeue(q);</a:t>
            </a:r>
          </a:p>
          <a:p>
            <a:pPr eaLnBrk="1" hangingPunct="1">
              <a:buFontTx/>
              <a:buAutoNum type="arabicPeriod"/>
            </a:pPr>
            <a:r>
              <a:rPr lang="tr-TR" altLang="tr-TR" sz="2000" smtClean="0">
                <a:solidFill>
                  <a:schemeClr val="bg2"/>
                </a:solidFill>
              </a:rPr>
              <a:t>Print(x)</a:t>
            </a:r>
          </a:p>
          <a:p>
            <a:pPr eaLnBrk="1" hangingPunct="1">
              <a:buFontTx/>
              <a:buAutoNum type="arabicPeriod"/>
            </a:pPr>
            <a:r>
              <a:rPr lang="tr-TR" altLang="tr-TR" sz="2000" smtClean="0">
                <a:solidFill>
                  <a:schemeClr val="bg2"/>
                </a:solidFill>
              </a:rPr>
              <a:t>enqueue(q, 20);</a:t>
            </a:r>
          </a:p>
          <a:p>
            <a:pPr eaLnBrk="1" hangingPunct="1">
              <a:buFontTx/>
              <a:buAutoNum type="arabicPeriod"/>
            </a:pPr>
            <a:r>
              <a:rPr lang="tr-TR" altLang="tr-TR" sz="2000" smtClean="0">
                <a:solidFill>
                  <a:srgbClr val="CC3300"/>
                </a:solidFill>
              </a:rPr>
              <a:t>enqueue(q, -40);</a:t>
            </a:r>
          </a:p>
          <a:p>
            <a:pPr eaLnBrk="1" hangingPunct="1">
              <a:buFontTx/>
              <a:buAutoNum type="arabicPeriod"/>
            </a:pPr>
            <a:r>
              <a:rPr lang="tr-TR" altLang="tr-TR" sz="2000" smtClean="0"/>
              <a:t>x = dequeue(q);</a:t>
            </a:r>
          </a:p>
          <a:p>
            <a:pPr eaLnBrk="1" hangingPunct="1">
              <a:buFontTx/>
              <a:buAutoNum type="arabicPeriod"/>
            </a:pPr>
            <a:r>
              <a:rPr lang="tr-TR" altLang="tr-TR" sz="2000" smtClean="0"/>
              <a:t>Print(x)</a:t>
            </a:r>
          </a:p>
          <a:p>
            <a:pPr eaLnBrk="1" hangingPunct="1">
              <a:buFontTx/>
              <a:buAutoNum type="arabicPeriod"/>
            </a:pPr>
            <a:r>
              <a:rPr lang="tr-TR" altLang="tr-TR" sz="2000" smtClean="0"/>
              <a:t>enqueue(q, 40);</a:t>
            </a:r>
          </a:p>
          <a:p>
            <a:pPr eaLnBrk="1" hangingPunct="1">
              <a:buFontTx/>
              <a:buAutoNum type="arabicPeriod"/>
            </a:pPr>
            <a:r>
              <a:rPr lang="tr-TR" altLang="tr-TR" sz="2000" smtClean="0"/>
              <a:t>x = dequeue(q);</a:t>
            </a:r>
          </a:p>
          <a:p>
            <a:pPr eaLnBrk="1" hangingPunct="1">
              <a:buFontTx/>
              <a:buAutoNum type="arabicPeriod"/>
            </a:pPr>
            <a:r>
              <a:rPr lang="tr-TR" altLang="tr-TR" sz="2000" smtClean="0"/>
              <a:t>Print(x)</a:t>
            </a:r>
          </a:p>
          <a:p>
            <a:pPr eaLnBrk="1" hangingPunct="1">
              <a:buFontTx/>
              <a:buAutoNum type="arabicPeriod"/>
            </a:pPr>
            <a:r>
              <a:rPr lang="tr-TR" altLang="tr-TR" sz="2000" smtClean="0"/>
              <a:t>enqueue(q, 30);</a:t>
            </a:r>
          </a:p>
          <a:p>
            <a:pPr eaLnBrk="1" hangingPunct="1">
              <a:lnSpc>
                <a:spcPct val="80000"/>
              </a:lnSpc>
            </a:pPr>
            <a:endParaRPr lang="tr-TR" altLang="tr-TR" sz="2000" smtClean="0"/>
          </a:p>
        </p:txBody>
      </p:sp>
      <p:sp>
        <p:nvSpPr>
          <p:cNvPr id="39940" name="Text Box 4"/>
          <p:cNvSpPr txBox="1">
            <a:spLocks noChangeArrowheads="1"/>
          </p:cNvSpPr>
          <p:nvPr/>
        </p:nvSpPr>
        <p:spPr bwMode="auto">
          <a:xfrm>
            <a:off x="179388" y="692150"/>
            <a:ext cx="8424862"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pPr>
            <a:r>
              <a:rPr lang="tr-TR" altLang="tr-TR"/>
              <a:t>Consider the following sequence of operations being performed ona queue “q”which stores integers:</a:t>
            </a:r>
          </a:p>
          <a:p>
            <a:pPr eaLnBrk="1" hangingPunct="1"/>
            <a:endParaRPr lang="tr-TR" altLang="tr-TR"/>
          </a:p>
        </p:txBody>
      </p:sp>
      <p:sp>
        <p:nvSpPr>
          <p:cNvPr id="39941" name="Rectangle 5"/>
          <p:cNvSpPr>
            <a:spLocks noChangeArrowheads="1"/>
          </p:cNvSpPr>
          <p:nvPr/>
        </p:nvSpPr>
        <p:spPr bwMode="auto">
          <a:xfrm>
            <a:off x="45005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tr-TR" altLang="tr-TR"/>
          </a:p>
        </p:txBody>
      </p:sp>
      <p:sp>
        <p:nvSpPr>
          <p:cNvPr id="39942" name="Rectangle 6"/>
          <p:cNvSpPr>
            <a:spLocks noChangeArrowheads="1"/>
          </p:cNvSpPr>
          <p:nvPr/>
        </p:nvSpPr>
        <p:spPr bwMode="auto">
          <a:xfrm>
            <a:off x="49323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10</a:t>
            </a:r>
          </a:p>
        </p:txBody>
      </p:sp>
      <p:sp>
        <p:nvSpPr>
          <p:cNvPr id="39943" name="Rectangle 7"/>
          <p:cNvSpPr>
            <a:spLocks noChangeArrowheads="1"/>
          </p:cNvSpPr>
          <p:nvPr/>
        </p:nvSpPr>
        <p:spPr bwMode="auto">
          <a:xfrm>
            <a:off x="53641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50</a:t>
            </a:r>
          </a:p>
        </p:txBody>
      </p:sp>
      <p:sp>
        <p:nvSpPr>
          <p:cNvPr id="39944" name="Rectangle 8"/>
          <p:cNvSpPr>
            <a:spLocks noChangeArrowheads="1"/>
          </p:cNvSpPr>
          <p:nvPr/>
        </p:nvSpPr>
        <p:spPr bwMode="auto">
          <a:xfrm>
            <a:off x="57959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20</a:t>
            </a:r>
          </a:p>
        </p:txBody>
      </p:sp>
      <p:sp>
        <p:nvSpPr>
          <p:cNvPr id="39945" name="Rectangle 9"/>
          <p:cNvSpPr>
            <a:spLocks noChangeArrowheads="1"/>
          </p:cNvSpPr>
          <p:nvPr/>
        </p:nvSpPr>
        <p:spPr bwMode="auto">
          <a:xfrm>
            <a:off x="6223000"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-40</a:t>
            </a:r>
          </a:p>
        </p:txBody>
      </p:sp>
      <p:sp>
        <p:nvSpPr>
          <p:cNvPr id="39946" name="Line 10"/>
          <p:cNvSpPr>
            <a:spLocks noChangeShapeType="1"/>
          </p:cNvSpPr>
          <p:nvPr/>
        </p:nvSpPr>
        <p:spPr bwMode="auto">
          <a:xfrm>
            <a:off x="6661150" y="2203450"/>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9947" name="Line 11"/>
          <p:cNvSpPr>
            <a:spLocks noChangeShapeType="1"/>
          </p:cNvSpPr>
          <p:nvPr/>
        </p:nvSpPr>
        <p:spPr bwMode="auto">
          <a:xfrm>
            <a:off x="6661150" y="2924175"/>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9948" name="Line 12"/>
          <p:cNvSpPr>
            <a:spLocks noChangeShapeType="1"/>
          </p:cNvSpPr>
          <p:nvPr/>
        </p:nvSpPr>
        <p:spPr bwMode="auto">
          <a:xfrm>
            <a:off x="4284663" y="2203450"/>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9949" name="Line 13"/>
          <p:cNvSpPr>
            <a:spLocks noChangeShapeType="1"/>
          </p:cNvSpPr>
          <p:nvPr/>
        </p:nvSpPr>
        <p:spPr bwMode="auto">
          <a:xfrm>
            <a:off x="4284663" y="2924175"/>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9950" name="Freeform 15"/>
          <p:cNvSpPr>
            <a:spLocks/>
          </p:cNvSpPr>
          <p:nvPr/>
        </p:nvSpPr>
        <p:spPr bwMode="auto">
          <a:xfrm>
            <a:off x="3419475" y="2133600"/>
            <a:ext cx="865188" cy="587375"/>
          </a:xfrm>
          <a:custGeom>
            <a:avLst/>
            <a:gdLst>
              <a:gd name="T0" fmla="*/ 545 w 545"/>
              <a:gd name="T1" fmla="*/ 317 h 370"/>
              <a:gd name="T2" fmla="*/ 272 w 545"/>
              <a:gd name="T3" fmla="*/ 317 h 370"/>
              <a:gd name="T4" fmla="*/ 0 w 545"/>
              <a:gd name="T5" fmla="*/ 0 h 370"/>
              <a:gd name="T6" fmla="*/ 0 60000 65536"/>
              <a:gd name="T7" fmla="*/ 0 60000 65536"/>
              <a:gd name="T8" fmla="*/ 0 60000 65536"/>
              <a:gd name="T9" fmla="*/ 0 w 545"/>
              <a:gd name="T10" fmla="*/ 0 h 370"/>
              <a:gd name="T11" fmla="*/ 545 w 545"/>
              <a:gd name="T12" fmla="*/ 370 h 370"/>
            </a:gdLst>
            <a:ahLst/>
            <a:cxnLst>
              <a:cxn ang="T6">
                <a:pos x="T0" y="T1"/>
              </a:cxn>
              <a:cxn ang="T7">
                <a:pos x="T2" y="T3"/>
              </a:cxn>
              <a:cxn ang="T8">
                <a:pos x="T4" y="T5"/>
              </a:cxn>
            </a:cxnLst>
            <a:rect l="T9" t="T10" r="T11" b="T12"/>
            <a:pathLst>
              <a:path w="545" h="370">
                <a:moveTo>
                  <a:pt x="545" y="317"/>
                </a:moveTo>
                <a:cubicBezTo>
                  <a:pt x="454" y="343"/>
                  <a:pt x="363" y="370"/>
                  <a:pt x="272" y="317"/>
                </a:cubicBezTo>
                <a:cubicBezTo>
                  <a:pt x="181" y="264"/>
                  <a:pt x="90" y="132"/>
                  <a:pt x="0" y="0"/>
                </a:cubicBezTo>
              </a:path>
            </a:pathLst>
          </a:custGeom>
          <a:noFill/>
          <a:ln w="9525">
            <a:solidFill>
              <a:schemeClr val="tx1"/>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tr-TR"/>
          </a:p>
        </p:txBody>
      </p:sp>
      <p:grpSp>
        <p:nvGrpSpPr>
          <p:cNvPr id="39951" name="Group 16"/>
          <p:cNvGrpSpPr>
            <a:grpSpLocks/>
          </p:cNvGrpSpPr>
          <p:nvPr/>
        </p:nvGrpSpPr>
        <p:grpSpPr bwMode="auto">
          <a:xfrm>
            <a:off x="4983163" y="3068638"/>
            <a:ext cx="236537" cy="1970087"/>
            <a:chOff x="2835" y="1933"/>
            <a:chExt cx="149" cy="1241"/>
          </a:xfrm>
        </p:grpSpPr>
        <p:sp>
          <p:nvSpPr>
            <p:cNvPr id="39962" name="Line 17"/>
            <p:cNvSpPr>
              <a:spLocks noChangeShapeType="1"/>
            </p:cNvSpPr>
            <p:nvPr/>
          </p:nvSpPr>
          <p:spPr bwMode="auto">
            <a:xfrm flipV="1">
              <a:off x="2925" y="1933"/>
              <a:ext cx="0" cy="31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9963" name="Text Box 18"/>
            <p:cNvSpPr txBox="1">
              <a:spLocks noChangeArrowheads="1"/>
            </p:cNvSpPr>
            <p:nvPr/>
          </p:nvSpPr>
          <p:spPr bwMode="auto">
            <a:xfrm>
              <a:off x="2835" y="2251"/>
              <a:ext cx="149" cy="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grpSp>
      <p:grpSp>
        <p:nvGrpSpPr>
          <p:cNvPr id="39952" name="Group 19"/>
          <p:cNvGrpSpPr>
            <a:grpSpLocks/>
          </p:cNvGrpSpPr>
          <p:nvPr/>
        </p:nvGrpSpPr>
        <p:grpSpPr bwMode="auto">
          <a:xfrm>
            <a:off x="6711950" y="3068638"/>
            <a:ext cx="236538" cy="1695450"/>
            <a:chOff x="2881" y="2976"/>
            <a:chExt cx="149" cy="1068"/>
          </a:xfrm>
        </p:grpSpPr>
        <p:sp>
          <p:nvSpPr>
            <p:cNvPr id="39960" name="Line 20"/>
            <p:cNvSpPr>
              <a:spLocks noChangeShapeType="1"/>
            </p:cNvSpPr>
            <p:nvPr/>
          </p:nvSpPr>
          <p:spPr bwMode="auto">
            <a:xfrm flipV="1">
              <a:off x="2971" y="2976"/>
              <a:ext cx="0" cy="31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9961" name="Text Box 21"/>
            <p:cNvSpPr txBox="1">
              <a:spLocks noChangeArrowheads="1"/>
            </p:cNvSpPr>
            <p:nvPr/>
          </p:nvSpPr>
          <p:spPr bwMode="auto">
            <a:xfrm>
              <a:off x="2881" y="3294"/>
              <a:ext cx="149" cy="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grpSp>
      <p:sp>
        <p:nvSpPr>
          <p:cNvPr id="39953" name="Text Box 22"/>
          <p:cNvSpPr txBox="1">
            <a:spLocks noChangeArrowheads="1"/>
          </p:cNvSpPr>
          <p:nvPr/>
        </p:nvSpPr>
        <p:spPr bwMode="auto">
          <a:xfrm>
            <a:off x="4500563" y="5661025"/>
            <a:ext cx="4319587"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tr-TR" altLang="tr-TR"/>
              <a:t>Output</a:t>
            </a:r>
          </a:p>
          <a:p>
            <a:pPr eaLnBrk="1" hangingPunct="1">
              <a:spcBef>
                <a:spcPct val="50000"/>
              </a:spcBef>
            </a:pPr>
            <a:endParaRPr lang="tr-TR" altLang="tr-TR"/>
          </a:p>
        </p:txBody>
      </p:sp>
      <p:sp>
        <p:nvSpPr>
          <p:cNvPr id="39954" name="Text Box 23"/>
          <p:cNvSpPr txBox="1">
            <a:spLocks noChangeArrowheads="1"/>
          </p:cNvSpPr>
          <p:nvPr/>
        </p:nvSpPr>
        <p:spPr bwMode="auto">
          <a:xfrm>
            <a:off x="4572000" y="6165850"/>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9</a:t>
            </a:r>
          </a:p>
        </p:txBody>
      </p:sp>
      <p:sp>
        <p:nvSpPr>
          <p:cNvPr id="39955" name="Rectangle 26"/>
          <p:cNvSpPr>
            <a:spLocks noChangeArrowheads="1"/>
          </p:cNvSpPr>
          <p:nvPr/>
        </p:nvSpPr>
        <p:spPr bwMode="auto">
          <a:xfrm>
            <a:off x="6648450"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39956" name="Freeform 27"/>
          <p:cNvSpPr>
            <a:spLocks/>
          </p:cNvSpPr>
          <p:nvPr/>
        </p:nvSpPr>
        <p:spPr bwMode="auto">
          <a:xfrm>
            <a:off x="7740650" y="2636838"/>
            <a:ext cx="792163" cy="863600"/>
          </a:xfrm>
          <a:custGeom>
            <a:avLst/>
            <a:gdLst>
              <a:gd name="T0" fmla="*/ 499 w 499"/>
              <a:gd name="T1" fmla="*/ 544 h 544"/>
              <a:gd name="T2" fmla="*/ 317 w 499"/>
              <a:gd name="T3" fmla="*/ 136 h 544"/>
              <a:gd name="T4" fmla="*/ 0 w 499"/>
              <a:gd name="T5" fmla="*/ 0 h 544"/>
              <a:gd name="T6" fmla="*/ 0 60000 65536"/>
              <a:gd name="T7" fmla="*/ 0 60000 65536"/>
              <a:gd name="T8" fmla="*/ 0 60000 65536"/>
              <a:gd name="T9" fmla="*/ 0 w 499"/>
              <a:gd name="T10" fmla="*/ 0 h 544"/>
              <a:gd name="T11" fmla="*/ 499 w 499"/>
              <a:gd name="T12" fmla="*/ 544 h 544"/>
            </a:gdLst>
            <a:ahLst/>
            <a:cxnLst>
              <a:cxn ang="T6">
                <a:pos x="T0" y="T1"/>
              </a:cxn>
              <a:cxn ang="T7">
                <a:pos x="T2" y="T3"/>
              </a:cxn>
              <a:cxn ang="T8">
                <a:pos x="T4" y="T5"/>
              </a:cxn>
            </a:cxnLst>
            <a:rect l="T9" t="T10" r="T11" b="T12"/>
            <a:pathLst>
              <a:path w="499" h="544">
                <a:moveTo>
                  <a:pt x="499" y="544"/>
                </a:moveTo>
                <a:cubicBezTo>
                  <a:pt x="449" y="385"/>
                  <a:pt x="400" y="227"/>
                  <a:pt x="317" y="136"/>
                </a:cubicBezTo>
                <a:cubicBezTo>
                  <a:pt x="234" y="45"/>
                  <a:pt x="117" y="22"/>
                  <a:pt x="0" y="0"/>
                </a:cubicBezTo>
              </a:path>
            </a:pathLst>
          </a:custGeom>
          <a:noFill/>
          <a:ln w="9525">
            <a:solidFill>
              <a:schemeClr val="tx1"/>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39957" name="Line 28"/>
          <p:cNvSpPr>
            <a:spLocks noChangeShapeType="1"/>
          </p:cNvSpPr>
          <p:nvPr/>
        </p:nvSpPr>
        <p:spPr bwMode="auto">
          <a:xfrm>
            <a:off x="7529513" y="2205038"/>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9958" name="Line 29"/>
          <p:cNvSpPr>
            <a:spLocks noChangeShapeType="1"/>
          </p:cNvSpPr>
          <p:nvPr/>
        </p:nvSpPr>
        <p:spPr bwMode="auto">
          <a:xfrm>
            <a:off x="7529513" y="2925763"/>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39959" name="Rectangle 30"/>
          <p:cNvSpPr>
            <a:spLocks noChangeArrowheads="1"/>
          </p:cNvSpPr>
          <p:nvPr/>
        </p:nvSpPr>
        <p:spPr bwMode="auto">
          <a:xfrm>
            <a:off x="7085013" y="2205038"/>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68313" y="115888"/>
            <a:ext cx="8229600" cy="576262"/>
          </a:xfrm>
        </p:spPr>
        <p:txBody>
          <a:bodyPr/>
          <a:lstStyle/>
          <a:p>
            <a:pPr eaLnBrk="1" hangingPunct="1"/>
            <a:r>
              <a:rPr lang="tr-TR" altLang="tr-TR" sz="4000" smtClean="0"/>
              <a:t>Example</a:t>
            </a:r>
          </a:p>
        </p:txBody>
      </p:sp>
      <p:sp>
        <p:nvSpPr>
          <p:cNvPr id="40963" name="Rectangle 3"/>
          <p:cNvSpPr>
            <a:spLocks noGrp="1" noChangeArrowheads="1"/>
          </p:cNvSpPr>
          <p:nvPr>
            <p:ph type="body" idx="1"/>
          </p:nvPr>
        </p:nvSpPr>
        <p:spPr>
          <a:xfrm>
            <a:off x="179388" y="1341438"/>
            <a:ext cx="2520950" cy="5256212"/>
          </a:xfrm>
        </p:spPr>
        <p:txBody>
          <a:bodyPr/>
          <a:lstStyle/>
          <a:p>
            <a:pPr eaLnBrk="1" hangingPunct="1">
              <a:lnSpc>
                <a:spcPct val="80000"/>
              </a:lnSpc>
              <a:spcBef>
                <a:spcPct val="0"/>
              </a:spcBef>
            </a:pPr>
            <a:endParaRPr lang="tr-TR" altLang="tr-TR" sz="2000" smtClean="0"/>
          </a:p>
          <a:p>
            <a:pPr eaLnBrk="1" hangingPunct="1">
              <a:buFontTx/>
              <a:buAutoNum type="arabicPeriod"/>
            </a:pPr>
            <a:r>
              <a:rPr lang="tr-TR" altLang="tr-TR" sz="2000" smtClean="0">
                <a:solidFill>
                  <a:schemeClr val="bg2"/>
                </a:solidFill>
              </a:rPr>
              <a:t>enqueue(q, 9);</a:t>
            </a:r>
          </a:p>
          <a:p>
            <a:pPr eaLnBrk="1" hangingPunct="1">
              <a:buFontTx/>
              <a:buAutoNum type="arabicPeriod"/>
            </a:pPr>
            <a:r>
              <a:rPr lang="tr-TR" altLang="tr-TR" sz="2000" smtClean="0">
                <a:solidFill>
                  <a:schemeClr val="bg2"/>
                </a:solidFill>
              </a:rPr>
              <a:t>enqueue(q, 10);</a:t>
            </a:r>
          </a:p>
          <a:p>
            <a:pPr eaLnBrk="1" hangingPunct="1">
              <a:buFontTx/>
              <a:buAutoNum type="arabicPeriod"/>
            </a:pPr>
            <a:r>
              <a:rPr lang="tr-TR" altLang="tr-TR" sz="2000" smtClean="0">
                <a:solidFill>
                  <a:schemeClr val="bg2"/>
                </a:solidFill>
              </a:rPr>
              <a:t>enqueue(q, 50);</a:t>
            </a:r>
          </a:p>
          <a:p>
            <a:pPr eaLnBrk="1" hangingPunct="1">
              <a:buFontTx/>
              <a:buAutoNum type="arabicPeriod"/>
            </a:pPr>
            <a:r>
              <a:rPr lang="tr-TR" altLang="tr-TR" sz="2000" smtClean="0">
                <a:solidFill>
                  <a:schemeClr val="bg2"/>
                </a:solidFill>
              </a:rPr>
              <a:t>x = dequeue(q);</a:t>
            </a:r>
          </a:p>
          <a:p>
            <a:pPr eaLnBrk="1" hangingPunct="1">
              <a:buFontTx/>
              <a:buAutoNum type="arabicPeriod"/>
            </a:pPr>
            <a:r>
              <a:rPr lang="tr-TR" altLang="tr-TR" sz="2000" smtClean="0">
                <a:solidFill>
                  <a:schemeClr val="bg2"/>
                </a:solidFill>
              </a:rPr>
              <a:t>Print(x)</a:t>
            </a:r>
          </a:p>
          <a:p>
            <a:pPr eaLnBrk="1" hangingPunct="1">
              <a:buFontTx/>
              <a:buAutoNum type="arabicPeriod"/>
            </a:pPr>
            <a:r>
              <a:rPr lang="tr-TR" altLang="tr-TR" sz="2000" smtClean="0">
                <a:solidFill>
                  <a:schemeClr val="bg2"/>
                </a:solidFill>
              </a:rPr>
              <a:t>enqueue(q, 20);</a:t>
            </a:r>
          </a:p>
          <a:p>
            <a:pPr eaLnBrk="1" hangingPunct="1">
              <a:buFontTx/>
              <a:buAutoNum type="arabicPeriod"/>
            </a:pPr>
            <a:r>
              <a:rPr lang="tr-TR" altLang="tr-TR" sz="2000" smtClean="0">
                <a:solidFill>
                  <a:schemeClr val="bg2"/>
                </a:solidFill>
              </a:rPr>
              <a:t>enqueue(q, -40);</a:t>
            </a:r>
          </a:p>
          <a:p>
            <a:pPr eaLnBrk="1" hangingPunct="1">
              <a:buFontTx/>
              <a:buAutoNum type="arabicPeriod"/>
            </a:pPr>
            <a:r>
              <a:rPr lang="tr-TR" altLang="tr-TR" sz="2000" smtClean="0">
                <a:solidFill>
                  <a:srgbClr val="CC3300"/>
                </a:solidFill>
              </a:rPr>
              <a:t>x = dequeue(q);</a:t>
            </a:r>
          </a:p>
          <a:p>
            <a:pPr eaLnBrk="1" hangingPunct="1">
              <a:buFontTx/>
              <a:buAutoNum type="arabicPeriod"/>
            </a:pPr>
            <a:r>
              <a:rPr lang="tr-TR" altLang="tr-TR" sz="2000" smtClean="0">
                <a:solidFill>
                  <a:srgbClr val="CC3300"/>
                </a:solidFill>
              </a:rPr>
              <a:t>Print(x)</a:t>
            </a:r>
          </a:p>
          <a:p>
            <a:pPr eaLnBrk="1" hangingPunct="1">
              <a:buFontTx/>
              <a:buAutoNum type="arabicPeriod"/>
            </a:pPr>
            <a:r>
              <a:rPr lang="tr-TR" altLang="tr-TR" sz="2000" smtClean="0"/>
              <a:t>enqueue(q, 40);</a:t>
            </a:r>
          </a:p>
          <a:p>
            <a:pPr eaLnBrk="1" hangingPunct="1">
              <a:buFontTx/>
              <a:buAutoNum type="arabicPeriod"/>
            </a:pPr>
            <a:r>
              <a:rPr lang="tr-TR" altLang="tr-TR" sz="2000" smtClean="0"/>
              <a:t>x = dequeue(q);</a:t>
            </a:r>
          </a:p>
          <a:p>
            <a:pPr eaLnBrk="1" hangingPunct="1">
              <a:buFontTx/>
              <a:buAutoNum type="arabicPeriod"/>
            </a:pPr>
            <a:r>
              <a:rPr lang="tr-TR" altLang="tr-TR" sz="2000" smtClean="0"/>
              <a:t>Print(x)</a:t>
            </a:r>
          </a:p>
          <a:p>
            <a:pPr eaLnBrk="1" hangingPunct="1">
              <a:buFontTx/>
              <a:buAutoNum type="arabicPeriod"/>
            </a:pPr>
            <a:r>
              <a:rPr lang="tr-TR" altLang="tr-TR" sz="2000" smtClean="0"/>
              <a:t>enqueue(q, 30);</a:t>
            </a:r>
          </a:p>
          <a:p>
            <a:pPr eaLnBrk="1" hangingPunct="1">
              <a:lnSpc>
                <a:spcPct val="80000"/>
              </a:lnSpc>
            </a:pPr>
            <a:endParaRPr lang="tr-TR" altLang="tr-TR" sz="2000" smtClean="0"/>
          </a:p>
        </p:txBody>
      </p:sp>
      <p:sp>
        <p:nvSpPr>
          <p:cNvPr id="40964" name="Text Box 4"/>
          <p:cNvSpPr txBox="1">
            <a:spLocks noChangeArrowheads="1"/>
          </p:cNvSpPr>
          <p:nvPr/>
        </p:nvSpPr>
        <p:spPr bwMode="auto">
          <a:xfrm>
            <a:off x="179388" y="692150"/>
            <a:ext cx="8424862"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pPr>
            <a:r>
              <a:rPr lang="tr-TR" altLang="tr-TR"/>
              <a:t>Consider the following sequence of operations being performed ona queue “q”which stores integers:</a:t>
            </a:r>
          </a:p>
          <a:p>
            <a:pPr eaLnBrk="1" hangingPunct="1"/>
            <a:endParaRPr lang="tr-TR" altLang="tr-TR"/>
          </a:p>
        </p:txBody>
      </p:sp>
      <p:sp>
        <p:nvSpPr>
          <p:cNvPr id="40965" name="Rectangle 5"/>
          <p:cNvSpPr>
            <a:spLocks noChangeArrowheads="1"/>
          </p:cNvSpPr>
          <p:nvPr/>
        </p:nvSpPr>
        <p:spPr bwMode="auto">
          <a:xfrm>
            <a:off x="45005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tr-TR" altLang="tr-TR"/>
          </a:p>
        </p:txBody>
      </p:sp>
      <p:sp>
        <p:nvSpPr>
          <p:cNvPr id="40966" name="Rectangle 6"/>
          <p:cNvSpPr>
            <a:spLocks noChangeArrowheads="1"/>
          </p:cNvSpPr>
          <p:nvPr/>
        </p:nvSpPr>
        <p:spPr bwMode="auto">
          <a:xfrm>
            <a:off x="49323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tr-TR" altLang="tr-TR"/>
          </a:p>
        </p:txBody>
      </p:sp>
      <p:sp>
        <p:nvSpPr>
          <p:cNvPr id="40967" name="Rectangle 7"/>
          <p:cNvSpPr>
            <a:spLocks noChangeArrowheads="1"/>
          </p:cNvSpPr>
          <p:nvPr/>
        </p:nvSpPr>
        <p:spPr bwMode="auto">
          <a:xfrm>
            <a:off x="53641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50</a:t>
            </a:r>
          </a:p>
        </p:txBody>
      </p:sp>
      <p:sp>
        <p:nvSpPr>
          <p:cNvPr id="40968" name="Rectangle 8"/>
          <p:cNvSpPr>
            <a:spLocks noChangeArrowheads="1"/>
          </p:cNvSpPr>
          <p:nvPr/>
        </p:nvSpPr>
        <p:spPr bwMode="auto">
          <a:xfrm>
            <a:off x="57959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20</a:t>
            </a:r>
          </a:p>
        </p:txBody>
      </p:sp>
      <p:sp>
        <p:nvSpPr>
          <p:cNvPr id="40969" name="Rectangle 9"/>
          <p:cNvSpPr>
            <a:spLocks noChangeArrowheads="1"/>
          </p:cNvSpPr>
          <p:nvPr/>
        </p:nvSpPr>
        <p:spPr bwMode="auto">
          <a:xfrm>
            <a:off x="6223000"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-40</a:t>
            </a:r>
          </a:p>
        </p:txBody>
      </p:sp>
      <p:sp>
        <p:nvSpPr>
          <p:cNvPr id="40970" name="Line 10"/>
          <p:cNvSpPr>
            <a:spLocks noChangeShapeType="1"/>
          </p:cNvSpPr>
          <p:nvPr/>
        </p:nvSpPr>
        <p:spPr bwMode="auto">
          <a:xfrm>
            <a:off x="6661150" y="2203450"/>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0971" name="Line 11"/>
          <p:cNvSpPr>
            <a:spLocks noChangeShapeType="1"/>
          </p:cNvSpPr>
          <p:nvPr/>
        </p:nvSpPr>
        <p:spPr bwMode="auto">
          <a:xfrm>
            <a:off x="6661150" y="2924175"/>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0972" name="Line 12"/>
          <p:cNvSpPr>
            <a:spLocks noChangeShapeType="1"/>
          </p:cNvSpPr>
          <p:nvPr/>
        </p:nvSpPr>
        <p:spPr bwMode="auto">
          <a:xfrm>
            <a:off x="4284663" y="2203450"/>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0973" name="Line 13"/>
          <p:cNvSpPr>
            <a:spLocks noChangeShapeType="1"/>
          </p:cNvSpPr>
          <p:nvPr/>
        </p:nvSpPr>
        <p:spPr bwMode="auto">
          <a:xfrm>
            <a:off x="4284663" y="2924175"/>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0974" name="Freeform 15"/>
          <p:cNvSpPr>
            <a:spLocks/>
          </p:cNvSpPr>
          <p:nvPr/>
        </p:nvSpPr>
        <p:spPr bwMode="auto">
          <a:xfrm>
            <a:off x="3419475" y="2133600"/>
            <a:ext cx="865188" cy="587375"/>
          </a:xfrm>
          <a:custGeom>
            <a:avLst/>
            <a:gdLst>
              <a:gd name="T0" fmla="*/ 545 w 545"/>
              <a:gd name="T1" fmla="*/ 317 h 370"/>
              <a:gd name="T2" fmla="*/ 272 w 545"/>
              <a:gd name="T3" fmla="*/ 317 h 370"/>
              <a:gd name="T4" fmla="*/ 0 w 545"/>
              <a:gd name="T5" fmla="*/ 0 h 370"/>
              <a:gd name="T6" fmla="*/ 0 60000 65536"/>
              <a:gd name="T7" fmla="*/ 0 60000 65536"/>
              <a:gd name="T8" fmla="*/ 0 60000 65536"/>
              <a:gd name="T9" fmla="*/ 0 w 545"/>
              <a:gd name="T10" fmla="*/ 0 h 370"/>
              <a:gd name="T11" fmla="*/ 545 w 545"/>
              <a:gd name="T12" fmla="*/ 370 h 370"/>
            </a:gdLst>
            <a:ahLst/>
            <a:cxnLst>
              <a:cxn ang="T6">
                <a:pos x="T0" y="T1"/>
              </a:cxn>
              <a:cxn ang="T7">
                <a:pos x="T2" y="T3"/>
              </a:cxn>
              <a:cxn ang="T8">
                <a:pos x="T4" y="T5"/>
              </a:cxn>
            </a:cxnLst>
            <a:rect l="T9" t="T10" r="T11" b="T12"/>
            <a:pathLst>
              <a:path w="545" h="370">
                <a:moveTo>
                  <a:pt x="545" y="317"/>
                </a:moveTo>
                <a:cubicBezTo>
                  <a:pt x="454" y="343"/>
                  <a:pt x="363" y="370"/>
                  <a:pt x="272" y="317"/>
                </a:cubicBezTo>
                <a:cubicBezTo>
                  <a:pt x="181" y="264"/>
                  <a:pt x="90" y="132"/>
                  <a:pt x="0" y="0"/>
                </a:cubicBezTo>
              </a:path>
            </a:pathLst>
          </a:custGeom>
          <a:noFill/>
          <a:ln w="9525">
            <a:solidFill>
              <a:schemeClr val="tx1"/>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tr-TR"/>
          </a:p>
        </p:txBody>
      </p:sp>
      <p:grpSp>
        <p:nvGrpSpPr>
          <p:cNvPr id="2" name="Group 16"/>
          <p:cNvGrpSpPr>
            <a:grpSpLocks/>
          </p:cNvGrpSpPr>
          <p:nvPr/>
        </p:nvGrpSpPr>
        <p:grpSpPr bwMode="auto">
          <a:xfrm>
            <a:off x="4983163" y="3068638"/>
            <a:ext cx="236537" cy="1970087"/>
            <a:chOff x="2835" y="1933"/>
            <a:chExt cx="149" cy="1241"/>
          </a:xfrm>
        </p:grpSpPr>
        <p:sp>
          <p:nvSpPr>
            <p:cNvPr id="40987" name="Line 17"/>
            <p:cNvSpPr>
              <a:spLocks noChangeShapeType="1"/>
            </p:cNvSpPr>
            <p:nvPr/>
          </p:nvSpPr>
          <p:spPr bwMode="auto">
            <a:xfrm flipV="1">
              <a:off x="2925" y="1933"/>
              <a:ext cx="0" cy="31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40988" name="Text Box 18"/>
            <p:cNvSpPr txBox="1">
              <a:spLocks noChangeArrowheads="1"/>
            </p:cNvSpPr>
            <p:nvPr/>
          </p:nvSpPr>
          <p:spPr bwMode="auto">
            <a:xfrm>
              <a:off x="2835" y="2251"/>
              <a:ext cx="149" cy="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grpSp>
      <p:grpSp>
        <p:nvGrpSpPr>
          <p:cNvPr id="40976" name="Group 19"/>
          <p:cNvGrpSpPr>
            <a:grpSpLocks/>
          </p:cNvGrpSpPr>
          <p:nvPr/>
        </p:nvGrpSpPr>
        <p:grpSpPr bwMode="auto">
          <a:xfrm>
            <a:off x="6711950" y="3068638"/>
            <a:ext cx="236538" cy="1695450"/>
            <a:chOff x="2881" y="2976"/>
            <a:chExt cx="149" cy="1068"/>
          </a:xfrm>
        </p:grpSpPr>
        <p:sp>
          <p:nvSpPr>
            <p:cNvPr id="40985" name="Line 20"/>
            <p:cNvSpPr>
              <a:spLocks noChangeShapeType="1"/>
            </p:cNvSpPr>
            <p:nvPr/>
          </p:nvSpPr>
          <p:spPr bwMode="auto">
            <a:xfrm flipV="1">
              <a:off x="2971" y="2976"/>
              <a:ext cx="0" cy="31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40986" name="Text Box 21"/>
            <p:cNvSpPr txBox="1">
              <a:spLocks noChangeArrowheads="1"/>
            </p:cNvSpPr>
            <p:nvPr/>
          </p:nvSpPr>
          <p:spPr bwMode="auto">
            <a:xfrm>
              <a:off x="2881" y="3294"/>
              <a:ext cx="149" cy="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grpSp>
      <p:sp>
        <p:nvSpPr>
          <p:cNvPr id="40977" name="Text Box 22"/>
          <p:cNvSpPr txBox="1">
            <a:spLocks noChangeArrowheads="1"/>
          </p:cNvSpPr>
          <p:nvPr/>
        </p:nvSpPr>
        <p:spPr bwMode="auto">
          <a:xfrm>
            <a:off x="4500563" y="5661025"/>
            <a:ext cx="4319587"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tr-TR" altLang="tr-TR"/>
              <a:t>Output</a:t>
            </a:r>
          </a:p>
          <a:p>
            <a:pPr eaLnBrk="1" hangingPunct="1">
              <a:spcBef>
                <a:spcPct val="50000"/>
              </a:spcBef>
            </a:pPr>
            <a:endParaRPr lang="tr-TR" altLang="tr-TR"/>
          </a:p>
        </p:txBody>
      </p:sp>
      <p:sp>
        <p:nvSpPr>
          <p:cNvPr id="40978" name="Text Box 23"/>
          <p:cNvSpPr txBox="1">
            <a:spLocks noChangeArrowheads="1"/>
          </p:cNvSpPr>
          <p:nvPr/>
        </p:nvSpPr>
        <p:spPr bwMode="auto">
          <a:xfrm>
            <a:off x="4572000" y="6165850"/>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9</a:t>
            </a:r>
          </a:p>
        </p:txBody>
      </p:sp>
      <p:sp>
        <p:nvSpPr>
          <p:cNvPr id="40979" name="Rectangle 26"/>
          <p:cNvSpPr>
            <a:spLocks noChangeArrowheads="1"/>
          </p:cNvSpPr>
          <p:nvPr/>
        </p:nvSpPr>
        <p:spPr bwMode="auto">
          <a:xfrm>
            <a:off x="6648450"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76827" name="Text Box 27"/>
          <p:cNvSpPr txBox="1">
            <a:spLocks noChangeArrowheads="1"/>
          </p:cNvSpPr>
          <p:nvPr/>
        </p:nvSpPr>
        <p:spPr bwMode="auto">
          <a:xfrm>
            <a:off x="4932363" y="2381250"/>
            <a:ext cx="438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10</a:t>
            </a:r>
          </a:p>
        </p:txBody>
      </p:sp>
      <p:sp>
        <p:nvSpPr>
          <p:cNvPr id="40981" name="Freeform 28"/>
          <p:cNvSpPr>
            <a:spLocks/>
          </p:cNvSpPr>
          <p:nvPr/>
        </p:nvSpPr>
        <p:spPr bwMode="auto">
          <a:xfrm>
            <a:off x="7740650" y="2636838"/>
            <a:ext cx="792163" cy="863600"/>
          </a:xfrm>
          <a:custGeom>
            <a:avLst/>
            <a:gdLst>
              <a:gd name="T0" fmla="*/ 499 w 499"/>
              <a:gd name="T1" fmla="*/ 544 h 544"/>
              <a:gd name="T2" fmla="*/ 317 w 499"/>
              <a:gd name="T3" fmla="*/ 136 h 544"/>
              <a:gd name="T4" fmla="*/ 0 w 499"/>
              <a:gd name="T5" fmla="*/ 0 h 544"/>
              <a:gd name="T6" fmla="*/ 0 60000 65536"/>
              <a:gd name="T7" fmla="*/ 0 60000 65536"/>
              <a:gd name="T8" fmla="*/ 0 60000 65536"/>
              <a:gd name="T9" fmla="*/ 0 w 499"/>
              <a:gd name="T10" fmla="*/ 0 h 544"/>
              <a:gd name="T11" fmla="*/ 499 w 499"/>
              <a:gd name="T12" fmla="*/ 544 h 544"/>
            </a:gdLst>
            <a:ahLst/>
            <a:cxnLst>
              <a:cxn ang="T6">
                <a:pos x="T0" y="T1"/>
              </a:cxn>
              <a:cxn ang="T7">
                <a:pos x="T2" y="T3"/>
              </a:cxn>
              <a:cxn ang="T8">
                <a:pos x="T4" y="T5"/>
              </a:cxn>
            </a:cxnLst>
            <a:rect l="T9" t="T10" r="T11" b="T12"/>
            <a:pathLst>
              <a:path w="499" h="544">
                <a:moveTo>
                  <a:pt x="499" y="544"/>
                </a:moveTo>
                <a:cubicBezTo>
                  <a:pt x="449" y="385"/>
                  <a:pt x="400" y="227"/>
                  <a:pt x="317" y="136"/>
                </a:cubicBezTo>
                <a:cubicBezTo>
                  <a:pt x="234" y="45"/>
                  <a:pt x="117" y="22"/>
                  <a:pt x="0" y="0"/>
                </a:cubicBezTo>
              </a:path>
            </a:pathLst>
          </a:custGeom>
          <a:noFill/>
          <a:ln w="9525">
            <a:solidFill>
              <a:schemeClr val="tx1"/>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40982" name="Line 29"/>
          <p:cNvSpPr>
            <a:spLocks noChangeShapeType="1"/>
          </p:cNvSpPr>
          <p:nvPr/>
        </p:nvSpPr>
        <p:spPr bwMode="auto">
          <a:xfrm>
            <a:off x="7529513" y="2205038"/>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0983" name="Line 30"/>
          <p:cNvSpPr>
            <a:spLocks noChangeShapeType="1"/>
          </p:cNvSpPr>
          <p:nvPr/>
        </p:nvSpPr>
        <p:spPr bwMode="auto">
          <a:xfrm>
            <a:off x="7529513" y="2925763"/>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0984" name="Rectangle 31"/>
          <p:cNvSpPr>
            <a:spLocks noChangeArrowheads="1"/>
          </p:cNvSpPr>
          <p:nvPr/>
        </p:nvSpPr>
        <p:spPr bwMode="auto">
          <a:xfrm>
            <a:off x="7085013" y="2205038"/>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grpId="0" nodeType="clickEffect">
                                  <p:stCondLst>
                                    <p:cond delay="0"/>
                                  </p:stCondLst>
                                  <p:childTnLst>
                                    <p:animMotion origin="layout" path="M 1.66667E-6 3.79366E-7 C -0.06945 0.1499 -0.13872 0.29979 -0.13872 0.39209 C -0.13872 0.48439 -0.06945 0.51886 1.66667E-6 0.55355 " pathEditMode="relative" ptsTypes="aaA">
                                      <p:cBhvr>
                                        <p:cTn id="6" dur="2000" fill="hold"/>
                                        <p:tgtEl>
                                          <p:spTgt spid="76827"/>
                                        </p:tgtEl>
                                        <p:attrNameLst>
                                          <p:attrName>ppt_x</p:attrName>
                                          <p:attrName>ppt_y</p:attrName>
                                        </p:attrNameLst>
                                      </p:cBhvr>
                                    </p:animMotion>
                                  </p:childTnLst>
                                </p:cTn>
                              </p:par>
                              <p:par>
                                <p:cTn id="7" presetID="63" presetClass="path" presetSubtype="0" accel="50000" decel="50000" fill="hold" nodeType="withEffect">
                                  <p:stCondLst>
                                    <p:cond delay="0"/>
                                  </p:stCondLst>
                                  <p:childTnLst>
                                    <p:animMotion origin="layout" path="M -2.5E-6 -2.10965E-6 L 0.05243 -2.10965E-6 " pathEditMode="relative" rAng="0" ptsTypes="AA">
                                      <p:cBhvr>
                                        <p:cTn id="8" dur="2000" fill="hold"/>
                                        <p:tgtEl>
                                          <p:spTgt spid="2"/>
                                        </p:tgtEl>
                                        <p:attrNameLst>
                                          <p:attrName>ppt_x</p:attrName>
                                          <p:attrName>ppt_y</p:attrName>
                                        </p:attrNameLst>
                                      </p:cBhvr>
                                      <p:rCtr x="2622"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2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457200" y="1371600"/>
            <a:ext cx="4953000" cy="328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60000"/>
              </a:lnSpc>
              <a:spcBef>
                <a:spcPct val="50000"/>
              </a:spcBef>
            </a:pPr>
            <a:endParaRPr lang="en-US" altLang="tr-TR" sz="2000" b="1">
              <a:latin typeface="Courier New" panose="02070309020205020404" pitchFamily="49" charset="0"/>
            </a:endParaRPr>
          </a:p>
          <a:p>
            <a:pPr>
              <a:lnSpc>
                <a:spcPct val="60000"/>
              </a:lnSpc>
              <a:spcBef>
                <a:spcPct val="50000"/>
              </a:spcBef>
            </a:pPr>
            <a:r>
              <a:rPr lang="en-US" altLang="tr-TR" sz="2000" b="1">
                <a:latin typeface="Courier New" panose="02070309020205020404" pitchFamily="49" charset="0"/>
              </a:rPr>
              <a:t>#define MAXSTACK  20</a:t>
            </a:r>
          </a:p>
          <a:p>
            <a:pPr>
              <a:lnSpc>
                <a:spcPct val="60000"/>
              </a:lnSpc>
              <a:spcBef>
                <a:spcPct val="50000"/>
              </a:spcBef>
            </a:pPr>
            <a:endParaRPr lang="en-US" altLang="tr-TR" sz="2000" b="1">
              <a:latin typeface="Courier New" panose="02070309020205020404" pitchFamily="49" charset="0"/>
            </a:endParaRPr>
          </a:p>
          <a:p>
            <a:pPr>
              <a:lnSpc>
                <a:spcPct val="60000"/>
              </a:lnSpc>
              <a:spcBef>
                <a:spcPct val="50000"/>
              </a:spcBef>
            </a:pPr>
            <a:r>
              <a:rPr lang="en-US" altLang="tr-TR" sz="2000" b="1">
                <a:latin typeface="Courier New" panose="02070309020205020404" pitchFamily="49" charset="0"/>
              </a:rPr>
              <a:t>struct StackRec</a:t>
            </a:r>
          </a:p>
          <a:p>
            <a:pPr>
              <a:lnSpc>
                <a:spcPct val="60000"/>
              </a:lnSpc>
              <a:spcBef>
                <a:spcPct val="50000"/>
              </a:spcBef>
            </a:pPr>
            <a:r>
              <a:rPr lang="en-US" altLang="tr-TR" sz="2000" b="1">
                <a:latin typeface="Courier New" panose="02070309020205020404" pitchFamily="49" charset="0"/>
              </a:rPr>
              <a:t>{</a:t>
            </a:r>
          </a:p>
          <a:p>
            <a:pPr>
              <a:lnSpc>
                <a:spcPct val="60000"/>
              </a:lnSpc>
              <a:spcBef>
                <a:spcPct val="50000"/>
              </a:spcBef>
            </a:pPr>
            <a:r>
              <a:rPr lang="en-US" altLang="tr-TR" sz="2000" b="1">
                <a:latin typeface="Courier New" panose="02070309020205020404" pitchFamily="49" charset="0"/>
              </a:rPr>
              <a:t>   int   top;</a:t>
            </a:r>
          </a:p>
          <a:p>
            <a:pPr>
              <a:lnSpc>
                <a:spcPct val="60000"/>
              </a:lnSpc>
              <a:spcBef>
                <a:spcPct val="50000"/>
              </a:spcBef>
            </a:pPr>
            <a:r>
              <a:rPr lang="en-US" altLang="tr-TR" sz="2000" b="1">
                <a:latin typeface="Courier New" panose="02070309020205020404" pitchFamily="49" charset="0"/>
              </a:rPr>
              <a:t>   float  entry[MAXSTACK];</a:t>
            </a:r>
          </a:p>
          <a:p>
            <a:pPr>
              <a:lnSpc>
                <a:spcPct val="60000"/>
              </a:lnSpc>
              <a:spcBef>
                <a:spcPct val="50000"/>
              </a:spcBef>
            </a:pPr>
            <a:r>
              <a:rPr lang="en-US" altLang="tr-TR" sz="2000" b="1">
                <a:latin typeface="Courier New" panose="02070309020205020404" pitchFamily="49" charset="0"/>
              </a:rPr>
              <a:t>};</a:t>
            </a:r>
          </a:p>
          <a:p>
            <a:pPr>
              <a:lnSpc>
                <a:spcPct val="60000"/>
              </a:lnSpc>
              <a:spcBef>
                <a:spcPct val="50000"/>
              </a:spcBef>
            </a:pPr>
            <a:endParaRPr lang="en-US" altLang="tr-TR" sz="2000" b="1">
              <a:latin typeface="Courier New" panose="02070309020205020404" pitchFamily="49" charset="0"/>
            </a:endParaRPr>
          </a:p>
          <a:p>
            <a:pPr>
              <a:lnSpc>
                <a:spcPct val="60000"/>
              </a:lnSpc>
              <a:spcBef>
                <a:spcPct val="50000"/>
              </a:spcBef>
            </a:pPr>
            <a:r>
              <a:rPr lang="en-US" altLang="tr-TR" sz="2000" b="1">
                <a:latin typeface="Courier New" panose="02070309020205020404" pitchFamily="49" charset="0"/>
              </a:rPr>
              <a:t>typedef struct StackRec Stack;</a:t>
            </a:r>
          </a:p>
        </p:txBody>
      </p:sp>
      <p:sp>
        <p:nvSpPr>
          <p:cNvPr id="5123" name="Text Box 5"/>
          <p:cNvSpPr txBox="1">
            <a:spLocks noChangeArrowheads="1"/>
          </p:cNvSpPr>
          <p:nvPr/>
        </p:nvSpPr>
        <p:spPr bwMode="auto">
          <a:xfrm>
            <a:off x="4800600" y="914400"/>
            <a:ext cx="129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tr-TR" sz="2400" b="1">
                <a:latin typeface="Courier New" panose="02070309020205020404" pitchFamily="49" charset="0"/>
              </a:rPr>
              <a:t>Stack:</a:t>
            </a:r>
            <a:endParaRPr lang="en-US" altLang="tr-TR" sz="2400"/>
          </a:p>
        </p:txBody>
      </p:sp>
      <p:sp>
        <p:nvSpPr>
          <p:cNvPr id="5124" name="Rectangle 6"/>
          <p:cNvSpPr>
            <a:spLocks noChangeArrowheads="1"/>
          </p:cNvSpPr>
          <p:nvPr/>
        </p:nvSpPr>
        <p:spPr bwMode="auto">
          <a:xfrm>
            <a:off x="5105400" y="1371600"/>
            <a:ext cx="3429000" cy="2667000"/>
          </a:xfrm>
          <a:prstGeom prst="rect">
            <a:avLst/>
          </a:prstGeom>
          <a:solidFill>
            <a:schemeClr val="accent1"/>
          </a:solidFill>
          <a:ln w="25400">
            <a:solidFill>
              <a:schemeClr val="bg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125" name="Rectangle 7"/>
          <p:cNvSpPr>
            <a:spLocks noChangeArrowheads="1"/>
          </p:cNvSpPr>
          <p:nvPr/>
        </p:nvSpPr>
        <p:spPr bwMode="auto">
          <a:xfrm>
            <a:off x="6477000" y="1600200"/>
            <a:ext cx="1828800" cy="304800"/>
          </a:xfrm>
          <a:prstGeom prst="rect">
            <a:avLst/>
          </a:prstGeom>
          <a:solidFill>
            <a:schemeClr val="bg1"/>
          </a:solidFill>
          <a:ln w="25400">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126" name="Rectangle 8"/>
          <p:cNvSpPr>
            <a:spLocks noChangeArrowheads="1"/>
          </p:cNvSpPr>
          <p:nvPr/>
        </p:nvSpPr>
        <p:spPr bwMode="auto">
          <a:xfrm>
            <a:off x="6477000" y="2286000"/>
            <a:ext cx="1828800" cy="1524000"/>
          </a:xfrm>
          <a:prstGeom prst="rect">
            <a:avLst/>
          </a:prstGeom>
          <a:solidFill>
            <a:schemeClr val="bg1"/>
          </a:solidFill>
          <a:ln w="25400">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127" name="Line 9"/>
          <p:cNvSpPr>
            <a:spLocks noChangeShapeType="1"/>
          </p:cNvSpPr>
          <p:nvPr/>
        </p:nvSpPr>
        <p:spPr bwMode="auto">
          <a:xfrm>
            <a:off x="6477000" y="2590800"/>
            <a:ext cx="1828800" cy="0"/>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tr-TR"/>
          </a:p>
        </p:txBody>
      </p:sp>
      <p:sp>
        <p:nvSpPr>
          <p:cNvPr id="5128" name="Line 10"/>
          <p:cNvSpPr>
            <a:spLocks noChangeShapeType="1"/>
          </p:cNvSpPr>
          <p:nvPr/>
        </p:nvSpPr>
        <p:spPr bwMode="auto">
          <a:xfrm>
            <a:off x="6477000" y="2895600"/>
            <a:ext cx="1828800" cy="0"/>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tr-TR"/>
          </a:p>
        </p:txBody>
      </p:sp>
      <p:sp>
        <p:nvSpPr>
          <p:cNvPr id="5129" name="Line 11"/>
          <p:cNvSpPr>
            <a:spLocks noChangeShapeType="1"/>
          </p:cNvSpPr>
          <p:nvPr/>
        </p:nvSpPr>
        <p:spPr bwMode="auto">
          <a:xfrm>
            <a:off x="6477000" y="3505200"/>
            <a:ext cx="1828800" cy="0"/>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tr-TR"/>
          </a:p>
        </p:txBody>
      </p:sp>
      <p:sp>
        <p:nvSpPr>
          <p:cNvPr id="5130" name="Text Box 12"/>
          <p:cNvSpPr txBox="1">
            <a:spLocks noChangeArrowheads="1"/>
          </p:cNvSpPr>
          <p:nvPr/>
        </p:nvSpPr>
        <p:spPr bwMode="auto">
          <a:xfrm>
            <a:off x="7086600" y="2819400"/>
            <a:ext cx="381000"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40000"/>
              </a:lnSpc>
              <a:spcBef>
                <a:spcPct val="50000"/>
              </a:spcBef>
            </a:pPr>
            <a:r>
              <a:rPr lang="en-US" altLang="tr-TR">
                <a:latin typeface="Times New Roman" panose="02020603050405020304" pitchFamily="18" charset="0"/>
              </a:rPr>
              <a:t>.</a:t>
            </a:r>
          </a:p>
          <a:p>
            <a:pPr>
              <a:lnSpc>
                <a:spcPct val="40000"/>
              </a:lnSpc>
              <a:spcBef>
                <a:spcPct val="50000"/>
              </a:spcBef>
            </a:pPr>
            <a:r>
              <a:rPr lang="en-US" altLang="tr-TR">
                <a:latin typeface="Times New Roman" panose="02020603050405020304" pitchFamily="18" charset="0"/>
              </a:rPr>
              <a:t>.</a:t>
            </a:r>
          </a:p>
          <a:p>
            <a:pPr>
              <a:lnSpc>
                <a:spcPct val="40000"/>
              </a:lnSpc>
              <a:spcBef>
                <a:spcPct val="50000"/>
              </a:spcBef>
            </a:pPr>
            <a:r>
              <a:rPr lang="en-US" altLang="tr-TR">
                <a:latin typeface="Times New Roman" panose="02020603050405020304" pitchFamily="18" charset="0"/>
              </a:rPr>
              <a:t>.</a:t>
            </a:r>
            <a:endParaRPr lang="en-US" altLang="tr-TR" sz="2800" b="1"/>
          </a:p>
        </p:txBody>
      </p:sp>
      <p:sp>
        <p:nvSpPr>
          <p:cNvPr id="5131" name="Text Box 13"/>
          <p:cNvSpPr txBox="1">
            <a:spLocks noChangeArrowheads="1"/>
          </p:cNvSpPr>
          <p:nvPr/>
        </p:nvSpPr>
        <p:spPr bwMode="auto">
          <a:xfrm>
            <a:off x="5410200" y="2209800"/>
            <a:ext cx="1143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000" b="1">
                <a:latin typeface="Courier New" panose="02070309020205020404" pitchFamily="49" charset="0"/>
              </a:rPr>
              <a:t>entry:</a:t>
            </a:r>
            <a:endParaRPr lang="en-US" altLang="tr-TR" sz="2800" b="1"/>
          </a:p>
        </p:txBody>
      </p:sp>
      <p:sp>
        <p:nvSpPr>
          <p:cNvPr id="5132" name="Text Box 14"/>
          <p:cNvSpPr txBox="1">
            <a:spLocks noChangeArrowheads="1"/>
          </p:cNvSpPr>
          <p:nvPr/>
        </p:nvSpPr>
        <p:spPr bwMode="auto">
          <a:xfrm>
            <a:off x="5715000" y="1524000"/>
            <a:ext cx="838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000" b="1">
                <a:latin typeface="Courier New" panose="02070309020205020404" pitchFamily="49" charset="0"/>
              </a:rPr>
              <a:t>top:</a:t>
            </a:r>
            <a:endParaRPr lang="en-US" altLang="tr-TR" sz="2800" b="1"/>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68313" y="115888"/>
            <a:ext cx="8229600" cy="576262"/>
          </a:xfrm>
        </p:spPr>
        <p:txBody>
          <a:bodyPr/>
          <a:lstStyle/>
          <a:p>
            <a:pPr eaLnBrk="1" hangingPunct="1"/>
            <a:r>
              <a:rPr lang="tr-TR" altLang="tr-TR" sz="4000" smtClean="0"/>
              <a:t>Example</a:t>
            </a:r>
          </a:p>
        </p:txBody>
      </p:sp>
      <p:sp>
        <p:nvSpPr>
          <p:cNvPr id="41987" name="Rectangle 3"/>
          <p:cNvSpPr>
            <a:spLocks noGrp="1" noChangeArrowheads="1"/>
          </p:cNvSpPr>
          <p:nvPr>
            <p:ph type="body" idx="1"/>
          </p:nvPr>
        </p:nvSpPr>
        <p:spPr>
          <a:xfrm>
            <a:off x="179388" y="1341438"/>
            <a:ext cx="2520950" cy="5256212"/>
          </a:xfrm>
        </p:spPr>
        <p:txBody>
          <a:bodyPr/>
          <a:lstStyle/>
          <a:p>
            <a:pPr eaLnBrk="1" hangingPunct="1">
              <a:lnSpc>
                <a:spcPct val="80000"/>
              </a:lnSpc>
              <a:spcBef>
                <a:spcPct val="0"/>
              </a:spcBef>
            </a:pPr>
            <a:endParaRPr lang="tr-TR" altLang="tr-TR" sz="2000" smtClean="0"/>
          </a:p>
          <a:p>
            <a:pPr eaLnBrk="1" hangingPunct="1">
              <a:buFontTx/>
              <a:buAutoNum type="arabicPeriod"/>
            </a:pPr>
            <a:r>
              <a:rPr lang="tr-TR" altLang="tr-TR" sz="2000" smtClean="0">
                <a:solidFill>
                  <a:schemeClr val="bg2"/>
                </a:solidFill>
              </a:rPr>
              <a:t>enqueue(q, 9);</a:t>
            </a:r>
          </a:p>
          <a:p>
            <a:pPr eaLnBrk="1" hangingPunct="1">
              <a:buFontTx/>
              <a:buAutoNum type="arabicPeriod"/>
            </a:pPr>
            <a:r>
              <a:rPr lang="tr-TR" altLang="tr-TR" sz="2000" smtClean="0">
                <a:solidFill>
                  <a:schemeClr val="bg2"/>
                </a:solidFill>
              </a:rPr>
              <a:t>enqueue(q, 10);</a:t>
            </a:r>
          </a:p>
          <a:p>
            <a:pPr eaLnBrk="1" hangingPunct="1">
              <a:buFontTx/>
              <a:buAutoNum type="arabicPeriod"/>
            </a:pPr>
            <a:r>
              <a:rPr lang="tr-TR" altLang="tr-TR" sz="2000" smtClean="0">
                <a:solidFill>
                  <a:schemeClr val="bg2"/>
                </a:solidFill>
              </a:rPr>
              <a:t>enqueue(q, 50);</a:t>
            </a:r>
          </a:p>
          <a:p>
            <a:pPr eaLnBrk="1" hangingPunct="1">
              <a:buFontTx/>
              <a:buAutoNum type="arabicPeriod"/>
            </a:pPr>
            <a:r>
              <a:rPr lang="tr-TR" altLang="tr-TR" sz="2000" smtClean="0">
                <a:solidFill>
                  <a:schemeClr val="bg2"/>
                </a:solidFill>
              </a:rPr>
              <a:t>x = dequeue(q);</a:t>
            </a:r>
          </a:p>
          <a:p>
            <a:pPr eaLnBrk="1" hangingPunct="1">
              <a:buFontTx/>
              <a:buAutoNum type="arabicPeriod"/>
            </a:pPr>
            <a:r>
              <a:rPr lang="tr-TR" altLang="tr-TR" sz="2000" smtClean="0">
                <a:solidFill>
                  <a:schemeClr val="bg2"/>
                </a:solidFill>
              </a:rPr>
              <a:t>Print(x)</a:t>
            </a:r>
          </a:p>
          <a:p>
            <a:pPr eaLnBrk="1" hangingPunct="1">
              <a:buFontTx/>
              <a:buAutoNum type="arabicPeriod"/>
            </a:pPr>
            <a:r>
              <a:rPr lang="tr-TR" altLang="tr-TR" sz="2000" smtClean="0">
                <a:solidFill>
                  <a:schemeClr val="bg2"/>
                </a:solidFill>
              </a:rPr>
              <a:t>enqueue(q, 20);</a:t>
            </a:r>
          </a:p>
          <a:p>
            <a:pPr eaLnBrk="1" hangingPunct="1">
              <a:buFontTx/>
              <a:buAutoNum type="arabicPeriod"/>
            </a:pPr>
            <a:r>
              <a:rPr lang="tr-TR" altLang="tr-TR" sz="2000" smtClean="0">
                <a:solidFill>
                  <a:schemeClr val="bg2"/>
                </a:solidFill>
              </a:rPr>
              <a:t>enqueue(q, -40);</a:t>
            </a:r>
          </a:p>
          <a:p>
            <a:pPr eaLnBrk="1" hangingPunct="1">
              <a:buFontTx/>
              <a:buAutoNum type="arabicPeriod"/>
            </a:pPr>
            <a:r>
              <a:rPr lang="tr-TR" altLang="tr-TR" sz="2000" smtClean="0">
                <a:solidFill>
                  <a:schemeClr val="bg2"/>
                </a:solidFill>
              </a:rPr>
              <a:t>x = dequeue(q);</a:t>
            </a:r>
          </a:p>
          <a:p>
            <a:pPr eaLnBrk="1" hangingPunct="1">
              <a:buFontTx/>
              <a:buAutoNum type="arabicPeriod"/>
            </a:pPr>
            <a:r>
              <a:rPr lang="tr-TR" altLang="tr-TR" sz="2000" smtClean="0">
                <a:solidFill>
                  <a:schemeClr val="bg2"/>
                </a:solidFill>
              </a:rPr>
              <a:t>Print(x)</a:t>
            </a:r>
          </a:p>
          <a:p>
            <a:pPr eaLnBrk="1" hangingPunct="1">
              <a:buFontTx/>
              <a:buAutoNum type="arabicPeriod"/>
            </a:pPr>
            <a:r>
              <a:rPr lang="tr-TR" altLang="tr-TR" sz="2000" smtClean="0">
                <a:solidFill>
                  <a:srgbClr val="CC3300"/>
                </a:solidFill>
              </a:rPr>
              <a:t>enqueue(q, 40);</a:t>
            </a:r>
          </a:p>
          <a:p>
            <a:pPr eaLnBrk="1" hangingPunct="1">
              <a:buFontTx/>
              <a:buAutoNum type="arabicPeriod"/>
            </a:pPr>
            <a:r>
              <a:rPr lang="tr-TR" altLang="tr-TR" sz="2000" smtClean="0"/>
              <a:t>x = dequeue(q);</a:t>
            </a:r>
          </a:p>
          <a:p>
            <a:pPr eaLnBrk="1" hangingPunct="1">
              <a:buFontTx/>
              <a:buAutoNum type="arabicPeriod"/>
            </a:pPr>
            <a:r>
              <a:rPr lang="tr-TR" altLang="tr-TR" sz="2000" smtClean="0"/>
              <a:t>Print(x)</a:t>
            </a:r>
          </a:p>
          <a:p>
            <a:pPr eaLnBrk="1" hangingPunct="1">
              <a:buFontTx/>
              <a:buAutoNum type="arabicPeriod"/>
            </a:pPr>
            <a:r>
              <a:rPr lang="tr-TR" altLang="tr-TR" sz="2000" smtClean="0"/>
              <a:t>enqueue(q, 30);</a:t>
            </a:r>
          </a:p>
          <a:p>
            <a:pPr eaLnBrk="1" hangingPunct="1">
              <a:lnSpc>
                <a:spcPct val="80000"/>
              </a:lnSpc>
            </a:pPr>
            <a:endParaRPr lang="tr-TR" altLang="tr-TR" sz="2000" smtClean="0"/>
          </a:p>
        </p:txBody>
      </p:sp>
      <p:sp>
        <p:nvSpPr>
          <p:cNvPr id="41988" name="Text Box 4"/>
          <p:cNvSpPr txBox="1">
            <a:spLocks noChangeArrowheads="1"/>
          </p:cNvSpPr>
          <p:nvPr/>
        </p:nvSpPr>
        <p:spPr bwMode="auto">
          <a:xfrm>
            <a:off x="179388" y="692150"/>
            <a:ext cx="8424862"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pPr>
            <a:r>
              <a:rPr lang="tr-TR" altLang="tr-TR"/>
              <a:t>Consider the following sequence of operations being performed ona queue “q”which stores integers:</a:t>
            </a:r>
          </a:p>
          <a:p>
            <a:pPr eaLnBrk="1" hangingPunct="1"/>
            <a:endParaRPr lang="tr-TR" altLang="tr-TR"/>
          </a:p>
        </p:txBody>
      </p:sp>
      <p:sp>
        <p:nvSpPr>
          <p:cNvPr id="41989" name="Rectangle 5"/>
          <p:cNvSpPr>
            <a:spLocks noChangeArrowheads="1"/>
          </p:cNvSpPr>
          <p:nvPr/>
        </p:nvSpPr>
        <p:spPr bwMode="auto">
          <a:xfrm>
            <a:off x="45005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tr-TR" altLang="tr-TR"/>
          </a:p>
        </p:txBody>
      </p:sp>
      <p:sp>
        <p:nvSpPr>
          <p:cNvPr id="41990" name="Rectangle 6"/>
          <p:cNvSpPr>
            <a:spLocks noChangeArrowheads="1"/>
          </p:cNvSpPr>
          <p:nvPr/>
        </p:nvSpPr>
        <p:spPr bwMode="auto">
          <a:xfrm>
            <a:off x="49323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tr-TR" altLang="tr-TR"/>
          </a:p>
        </p:txBody>
      </p:sp>
      <p:sp>
        <p:nvSpPr>
          <p:cNvPr id="41991" name="Rectangle 7"/>
          <p:cNvSpPr>
            <a:spLocks noChangeArrowheads="1"/>
          </p:cNvSpPr>
          <p:nvPr/>
        </p:nvSpPr>
        <p:spPr bwMode="auto">
          <a:xfrm>
            <a:off x="53641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50</a:t>
            </a:r>
          </a:p>
        </p:txBody>
      </p:sp>
      <p:sp>
        <p:nvSpPr>
          <p:cNvPr id="41992" name="Rectangle 8"/>
          <p:cNvSpPr>
            <a:spLocks noChangeArrowheads="1"/>
          </p:cNvSpPr>
          <p:nvPr/>
        </p:nvSpPr>
        <p:spPr bwMode="auto">
          <a:xfrm>
            <a:off x="57959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20</a:t>
            </a:r>
          </a:p>
        </p:txBody>
      </p:sp>
      <p:sp>
        <p:nvSpPr>
          <p:cNvPr id="41993" name="Rectangle 9"/>
          <p:cNvSpPr>
            <a:spLocks noChangeArrowheads="1"/>
          </p:cNvSpPr>
          <p:nvPr/>
        </p:nvSpPr>
        <p:spPr bwMode="auto">
          <a:xfrm>
            <a:off x="6223000"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-40</a:t>
            </a:r>
          </a:p>
        </p:txBody>
      </p:sp>
      <p:sp>
        <p:nvSpPr>
          <p:cNvPr id="41994" name="Line 10"/>
          <p:cNvSpPr>
            <a:spLocks noChangeShapeType="1"/>
          </p:cNvSpPr>
          <p:nvPr/>
        </p:nvSpPr>
        <p:spPr bwMode="auto">
          <a:xfrm>
            <a:off x="6661150" y="2203450"/>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1995" name="Line 11"/>
          <p:cNvSpPr>
            <a:spLocks noChangeShapeType="1"/>
          </p:cNvSpPr>
          <p:nvPr/>
        </p:nvSpPr>
        <p:spPr bwMode="auto">
          <a:xfrm>
            <a:off x="6661150" y="2924175"/>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1996" name="Line 12"/>
          <p:cNvSpPr>
            <a:spLocks noChangeShapeType="1"/>
          </p:cNvSpPr>
          <p:nvPr/>
        </p:nvSpPr>
        <p:spPr bwMode="auto">
          <a:xfrm>
            <a:off x="4284663" y="2203450"/>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1997" name="Line 13"/>
          <p:cNvSpPr>
            <a:spLocks noChangeShapeType="1"/>
          </p:cNvSpPr>
          <p:nvPr/>
        </p:nvSpPr>
        <p:spPr bwMode="auto">
          <a:xfrm>
            <a:off x="4284663" y="2924175"/>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1998" name="Freeform 15"/>
          <p:cNvSpPr>
            <a:spLocks/>
          </p:cNvSpPr>
          <p:nvPr/>
        </p:nvSpPr>
        <p:spPr bwMode="auto">
          <a:xfrm>
            <a:off x="3419475" y="2133600"/>
            <a:ext cx="865188" cy="587375"/>
          </a:xfrm>
          <a:custGeom>
            <a:avLst/>
            <a:gdLst>
              <a:gd name="T0" fmla="*/ 545 w 545"/>
              <a:gd name="T1" fmla="*/ 317 h 370"/>
              <a:gd name="T2" fmla="*/ 272 w 545"/>
              <a:gd name="T3" fmla="*/ 317 h 370"/>
              <a:gd name="T4" fmla="*/ 0 w 545"/>
              <a:gd name="T5" fmla="*/ 0 h 370"/>
              <a:gd name="T6" fmla="*/ 0 60000 65536"/>
              <a:gd name="T7" fmla="*/ 0 60000 65536"/>
              <a:gd name="T8" fmla="*/ 0 60000 65536"/>
              <a:gd name="T9" fmla="*/ 0 w 545"/>
              <a:gd name="T10" fmla="*/ 0 h 370"/>
              <a:gd name="T11" fmla="*/ 545 w 545"/>
              <a:gd name="T12" fmla="*/ 370 h 370"/>
            </a:gdLst>
            <a:ahLst/>
            <a:cxnLst>
              <a:cxn ang="T6">
                <a:pos x="T0" y="T1"/>
              </a:cxn>
              <a:cxn ang="T7">
                <a:pos x="T2" y="T3"/>
              </a:cxn>
              <a:cxn ang="T8">
                <a:pos x="T4" y="T5"/>
              </a:cxn>
            </a:cxnLst>
            <a:rect l="T9" t="T10" r="T11" b="T12"/>
            <a:pathLst>
              <a:path w="545" h="370">
                <a:moveTo>
                  <a:pt x="545" y="317"/>
                </a:moveTo>
                <a:cubicBezTo>
                  <a:pt x="454" y="343"/>
                  <a:pt x="363" y="370"/>
                  <a:pt x="272" y="317"/>
                </a:cubicBezTo>
                <a:cubicBezTo>
                  <a:pt x="181" y="264"/>
                  <a:pt x="90" y="132"/>
                  <a:pt x="0" y="0"/>
                </a:cubicBezTo>
              </a:path>
            </a:pathLst>
          </a:custGeom>
          <a:noFill/>
          <a:ln w="9525">
            <a:solidFill>
              <a:schemeClr val="tx1"/>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tr-TR"/>
          </a:p>
        </p:txBody>
      </p:sp>
      <p:grpSp>
        <p:nvGrpSpPr>
          <p:cNvPr id="41999" name="Group 16"/>
          <p:cNvGrpSpPr>
            <a:grpSpLocks/>
          </p:cNvGrpSpPr>
          <p:nvPr/>
        </p:nvGrpSpPr>
        <p:grpSpPr bwMode="auto">
          <a:xfrm>
            <a:off x="5414963" y="3068638"/>
            <a:ext cx="236537" cy="1970087"/>
            <a:chOff x="2835" y="1933"/>
            <a:chExt cx="149" cy="1241"/>
          </a:xfrm>
        </p:grpSpPr>
        <p:sp>
          <p:nvSpPr>
            <p:cNvPr id="42011" name="Line 17"/>
            <p:cNvSpPr>
              <a:spLocks noChangeShapeType="1"/>
            </p:cNvSpPr>
            <p:nvPr/>
          </p:nvSpPr>
          <p:spPr bwMode="auto">
            <a:xfrm flipV="1">
              <a:off x="2925" y="1933"/>
              <a:ext cx="0" cy="31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42012" name="Text Box 18"/>
            <p:cNvSpPr txBox="1">
              <a:spLocks noChangeArrowheads="1"/>
            </p:cNvSpPr>
            <p:nvPr/>
          </p:nvSpPr>
          <p:spPr bwMode="auto">
            <a:xfrm>
              <a:off x="2835" y="2251"/>
              <a:ext cx="149" cy="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grpSp>
      <p:grpSp>
        <p:nvGrpSpPr>
          <p:cNvPr id="42000" name="Group 19"/>
          <p:cNvGrpSpPr>
            <a:grpSpLocks/>
          </p:cNvGrpSpPr>
          <p:nvPr/>
        </p:nvGrpSpPr>
        <p:grpSpPr bwMode="auto">
          <a:xfrm>
            <a:off x="7164388" y="3068638"/>
            <a:ext cx="236537" cy="1695450"/>
            <a:chOff x="2881" y="2976"/>
            <a:chExt cx="149" cy="1068"/>
          </a:xfrm>
        </p:grpSpPr>
        <p:sp>
          <p:nvSpPr>
            <p:cNvPr id="42009" name="Line 20"/>
            <p:cNvSpPr>
              <a:spLocks noChangeShapeType="1"/>
            </p:cNvSpPr>
            <p:nvPr/>
          </p:nvSpPr>
          <p:spPr bwMode="auto">
            <a:xfrm flipV="1">
              <a:off x="2971" y="2976"/>
              <a:ext cx="0" cy="31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42010" name="Text Box 21"/>
            <p:cNvSpPr txBox="1">
              <a:spLocks noChangeArrowheads="1"/>
            </p:cNvSpPr>
            <p:nvPr/>
          </p:nvSpPr>
          <p:spPr bwMode="auto">
            <a:xfrm>
              <a:off x="2881" y="3294"/>
              <a:ext cx="149" cy="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grpSp>
      <p:sp>
        <p:nvSpPr>
          <p:cNvPr id="42001" name="Text Box 22"/>
          <p:cNvSpPr txBox="1">
            <a:spLocks noChangeArrowheads="1"/>
          </p:cNvSpPr>
          <p:nvPr/>
        </p:nvSpPr>
        <p:spPr bwMode="auto">
          <a:xfrm>
            <a:off x="4500563" y="5661025"/>
            <a:ext cx="4319587"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tr-TR" altLang="tr-TR"/>
              <a:t>Output</a:t>
            </a:r>
          </a:p>
          <a:p>
            <a:pPr eaLnBrk="1" hangingPunct="1">
              <a:spcBef>
                <a:spcPct val="50000"/>
              </a:spcBef>
            </a:pPr>
            <a:endParaRPr lang="tr-TR" altLang="tr-TR"/>
          </a:p>
        </p:txBody>
      </p:sp>
      <p:sp>
        <p:nvSpPr>
          <p:cNvPr id="42002" name="Text Box 23"/>
          <p:cNvSpPr txBox="1">
            <a:spLocks noChangeArrowheads="1"/>
          </p:cNvSpPr>
          <p:nvPr/>
        </p:nvSpPr>
        <p:spPr bwMode="auto">
          <a:xfrm>
            <a:off x="4572000" y="6165850"/>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9</a:t>
            </a:r>
          </a:p>
        </p:txBody>
      </p:sp>
      <p:sp>
        <p:nvSpPr>
          <p:cNvPr id="42003" name="Rectangle 26"/>
          <p:cNvSpPr>
            <a:spLocks noChangeArrowheads="1"/>
          </p:cNvSpPr>
          <p:nvPr/>
        </p:nvSpPr>
        <p:spPr bwMode="auto">
          <a:xfrm>
            <a:off x="6648450"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40</a:t>
            </a:r>
          </a:p>
        </p:txBody>
      </p:sp>
      <p:sp>
        <p:nvSpPr>
          <p:cNvPr id="42004" name="Text Box 27"/>
          <p:cNvSpPr txBox="1">
            <a:spLocks noChangeArrowheads="1"/>
          </p:cNvSpPr>
          <p:nvPr/>
        </p:nvSpPr>
        <p:spPr bwMode="auto">
          <a:xfrm>
            <a:off x="4932363" y="6165850"/>
            <a:ext cx="438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10</a:t>
            </a:r>
          </a:p>
        </p:txBody>
      </p:sp>
      <p:sp>
        <p:nvSpPr>
          <p:cNvPr id="42005" name="Freeform 28"/>
          <p:cNvSpPr>
            <a:spLocks/>
          </p:cNvSpPr>
          <p:nvPr/>
        </p:nvSpPr>
        <p:spPr bwMode="auto">
          <a:xfrm>
            <a:off x="7740650" y="2636838"/>
            <a:ext cx="792163" cy="863600"/>
          </a:xfrm>
          <a:custGeom>
            <a:avLst/>
            <a:gdLst>
              <a:gd name="T0" fmla="*/ 499 w 499"/>
              <a:gd name="T1" fmla="*/ 544 h 544"/>
              <a:gd name="T2" fmla="*/ 317 w 499"/>
              <a:gd name="T3" fmla="*/ 136 h 544"/>
              <a:gd name="T4" fmla="*/ 0 w 499"/>
              <a:gd name="T5" fmla="*/ 0 h 544"/>
              <a:gd name="T6" fmla="*/ 0 60000 65536"/>
              <a:gd name="T7" fmla="*/ 0 60000 65536"/>
              <a:gd name="T8" fmla="*/ 0 60000 65536"/>
              <a:gd name="T9" fmla="*/ 0 w 499"/>
              <a:gd name="T10" fmla="*/ 0 h 544"/>
              <a:gd name="T11" fmla="*/ 499 w 499"/>
              <a:gd name="T12" fmla="*/ 544 h 544"/>
            </a:gdLst>
            <a:ahLst/>
            <a:cxnLst>
              <a:cxn ang="T6">
                <a:pos x="T0" y="T1"/>
              </a:cxn>
              <a:cxn ang="T7">
                <a:pos x="T2" y="T3"/>
              </a:cxn>
              <a:cxn ang="T8">
                <a:pos x="T4" y="T5"/>
              </a:cxn>
            </a:cxnLst>
            <a:rect l="T9" t="T10" r="T11" b="T12"/>
            <a:pathLst>
              <a:path w="499" h="544">
                <a:moveTo>
                  <a:pt x="499" y="544"/>
                </a:moveTo>
                <a:cubicBezTo>
                  <a:pt x="449" y="385"/>
                  <a:pt x="400" y="227"/>
                  <a:pt x="317" y="136"/>
                </a:cubicBezTo>
                <a:cubicBezTo>
                  <a:pt x="234" y="45"/>
                  <a:pt x="117" y="22"/>
                  <a:pt x="0" y="0"/>
                </a:cubicBezTo>
              </a:path>
            </a:pathLst>
          </a:custGeom>
          <a:noFill/>
          <a:ln w="9525">
            <a:solidFill>
              <a:schemeClr val="tx1"/>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42006" name="Line 29"/>
          <p:cNvSpPr>
            <a:spLocks noChangeShapeType="1"/>
          </p:cNvSpPr>
          <p:nvPr/>
        </p:nvSpPr>
        <p:spPr bwMode="auto">
          <a:xfrm>
            <a:off x="7529513" y="2205038"/>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2007" name="Line 30"/>
          <p:cNvSpPr>
            <a:spLocks noChangeShapeType="1"/>
          </p:cNvSpPr>
          <p:nvPr/>
        </p:nvSpPr>
        <p:spPr bwMode="auto">
          <a:xfrm>
            <a:off x="7529513" y="2925763"/>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2008" name="Rectangle 31"/>
          <p:cNvSpPr>
            <a:spLocks noChangeArrowheads="1"/>
          </p:cNvSpPr>
          <p:nvPr/>
        </p:nvSpPr>
        <p:spPr bwMode="auto">
          <a:xfrm>
            <a:off x="7085013" y="2205038"/>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68313" y="115888"/>
            <a:ext cx="8229600" cy="576262"/>
          </a:xfrm>
        </p:spPr>
        <p:txBody>
          <a:bodyPr/>
          <a:lstStyle/>
          <a:p>
            <a:pPr eaLnBrk="1" hangingPunct="1"/>
            <a:r>
              <a:rPr lang="tr-TR" altLang="tr-TR" sz="4000" smtClean="0"/>
              <a:t>Example</a:t>
            </a:r>
          </a:p>
        </p:txBody>
      </p:sp>
      <p:sp>
        <p:nvSpPr>
          <p:cNvPr id="43011" name="Rectangle 3"/>
          <p:cNvSpPr>
            <a:spLocks noGrp="1" noChangeArrowheads="1"/>
          </p:cNvSpPr>
          <p:nvPr>
            <p:ph type="body" idx="1"/>
          </p:nvPr>
        </p:nvSpPr>
        <p:spPr>
          <a:xfrm>
            <a:off x="179388" y="1341438"/>
            <a:ext cx="2520950" cy="5256212"/>
          </a:xfrm>
        </p:spPr>
        <p:txBody>
          <a:bodyPr/>
          <a:lstStyle/>
          <a:p>
            <a:pPr eaLnBrk="1" hangingPunct="1">
              <a:lnSpc>
                <a:spcPct val="80000"/>
              </a:lnSpc>
              <a:spcBef>
                <a:spcPct val="0"/>
              </a:spcBef>
            </a:pPr>
            <a:endParaRPr lang="tr-TR" altLang="tr-TR" sz="2000" smtClean="0"/>
          </a:p>
          <a:p>
            <a:pPr eaLnBrk="1" hangingPunct="1">
              <a:buFontTx/>
              <a:buAutoNum type="arabicPeriod"/>
            </a:pPr>
            <a:r>
              <a:rPr lang="tr-TR" altLang="tr-TR" sz="2000" smtClean="0">
                <a:solidFill>
                  <a:schemeClr val="bg2"/>
                </a:solidFill>
              </a:rPr>
              <a:t>enqueue(q, 9);</a:t>
            </a:r>
          </a:p>
          <a:p>
            <a:pPr eaLnBrk="1" hangingPunct="1">
              <a:buFontTx/>
              <a:buAutoNum type="arabicPeriod"/>
            </a:pPr>
            <a:r>
              <a:rPr lang="tr-TR" altLang="tr-TR" sz="2000" smtClean="0">
                <a:solidFill>
                  <a:schemeClr val="bg2"/>
                </a:solidFill>
              </a:rPr>
              <a:t>enqueue(q, 10);</a:t>
            </a:r>
          </a:p>
          <a:p>
            <a:pPr eaLnBrk="1" hangingPunct="1">
              <a:buFontTx/>
              <a:buAutoNum type="arabicPeriod"/>
            </a:pPr>
            <a:r>
              <a:rPr lang="tr-TR" altLang="tr-TR" sz="2000" smtClean="0">
                <a:solidFill>
                  <a:schemeClr val="bg2"/>
                </a:solidFill>
              </a:rPr>
              <a:t>enqueue(q, 50);</a:t>
            </a:r>
          </a:p>
          <a:p>
            <a:pPr eaLnBrk="1" hangingPunct="1">
              <a:buFontTx/>
              <a:buAutoNum type="arabicPeriod"/>
            </a:pPr>
            <a:r>
              <a:rPr lang="tr-TR" altLang="tr-TR" sz="2000" smtClean="0">
                <a:solidFill>
                  <a:schemeClr val="bg2"/>
                </a:solidFill>
              </a:rPr>
              <a:t>x = dequeue(q);</a:t>
            </a:r>
          </a:p>
          <a:p>
            <a:pPr eaLnBrk="1" hangingPunct="1">
              <a:buFontTx/>
              <a:buAutoNum type="arabicPeriod"/>
            </a:pPr>
            <a:r>
              <a:rPr lang="tr-TR" altLang="tr-TR" sz="2000" smtClean="0">
                <a:solidFill>
                  <a:schemeClr val="bg2"/>
                </a:solidFill>
              </a:rPr>
              <a:t>Print(x)</a:t>
            </a:r>
          </a:p>
          <a:p>
            <a:pPr eaLnBrk="1" hangingPunct="1">
              <a:buFontTx/>
              <a:buAutoNum type="arabicPeriod"/>
            </a:pPr>
            <a:r>
              <a:rPr lang="tr-TR" altLang="tr-TR" sz="2000" smtClean="0">
                <a:solidFill>
                  <a:schemeClr val="bg2"/>
                </a:solidFill>
              </a:rPr>
              <a:t>enqueue(q, 20);</a:t>
            </a:r>
          </a:p>
          <a:p>
            <a:pPr eaLnBrk="1" hangingPunct="1">
              <a:buFontTx/>
              <a:buAutoNum type="arabicPeriod"/>
            </a:pPr>
            <a:r>
              <a:rPr lang="tr-TR" altLang="tr-TR" sz="2000" smtClean="0">
                <a:solidFill>
                  <a:schemeClr val="bg2"/>
                </a:solidFill>
              </a:rPr>
              <a:t>enqueue(q, -40);</a:t>
            </a:r>
          </a:p>
          <a:p>
            <a:pPr eaLnBrk="1" hangingPunct="1">
              <a:buFontTx/>
              <a:buAutoNum type="arabicPeriod"/>
            </a:pPr>
            <a:r>
              <a:rPr lang="tr-TR" altLang="tr-TR" sz="2000" smtClean="0">
                <a:solidFill>
                  <a:schemeClr val="bg2"/>
                </a:solidFill>
              </a:rPr>
              <a:t>x = dequeue(q);</a:t>
            </a:r>
          </a:p>
          <a:p>
            <a:pPr eaLnBrk="1" hangingPunct="1">
              <a:buFontTx/>
              <a:buAutoNum type="arabicPeriod"/>
            </a:pPr>
            <a:r>
              <a:rPr lang="tr-TR" altLang="tr-TR" sz="2000" smtClean="0">
                <a:solidFill>
                  <a:schemeClr val="bg2"/>
                </a:solidFill>
              </a:rPr>
              <a:t>Print(x)</a:t>
            </a:r>
          </a:p>
          <a:p>
            <a:pPr eaLnBrk="1" hangingPunct="1">
              <a:buFontTx/>
              <a:buAutoNum type="arabicPeriod"/>
            </a:pPr>
            <a:r>
              <a:rPr lang="tr-TR" altLang="tr-TR" sz="2000" smtClean="0">
                <a:solidFill>
                  <a:schemeClr val="bg2"/>
                </a:solidFill>
              </a:rPr>
              <a:t>enqueue(q, 40);</a:t>
            </a:r>
          </a:p>
          <a:p>
            <a:pPr eaLnBrk="1" hangingPunct="1">
              <a:buFontTx/>
              <a:buAutoNum type="arabicPeriod"/>
            </a:pPr>
            <a:r>
              <a:rPr lang="tr-TR" altLang="tr-TR" sz="2000" smtClean="0">
                <a:solidFill>
                  <a:srgbClr val="CC3300"/>
                </a:solidFill>
              </a:rPr>
              <a:t>x = dequeue(q);</a:t>
            </a:r>
          </a:p>
          <a:p>
            <a:pPr eaLnBrk="1" hangingPunct="1">
              <a:buFontTx/>
              <a:buAutoNum type="arabicPeriod"/>
            </a:pPr>
            <a:r>
              <a:rPr lang="tr-TR" altLang="tr-TR" sz="2000" smtClean="0">
                <a:solidFill>
                  <a:srgbClr val="CC3300"/>
                </a:solidFill>
              </a:rPr>
              <a:t>Print(x)</a:t>
            </a:r>
          </a:p>
          <a:p>
            <a:pPr eaLnBrk="1" hangingPunct="1">
              <a:buFontTx/>
              <a:buAutoNum type="arabicPeriod"/>
            </a:pPr>
            <a:r>
              <a:rPr lang="tr-TR" altLang="tr-TR" sz="2000" smtClean="0"/>
              <a:t>enqueue(q, 30);</a:t>
            </a:r>
          </a:p>
          <a:p>
            <a:pPr eaLnBrk="1" hangingPunct="1">
              <a:lnSpc>
                <a:spcPct val="80000"/>
              </a:lnSpc>
            </a:pPr>
            <a:endParaRPr lang="tr-TR" altLang="tr-TR" sz="2000" smtClean="0"/>
          </a:p>
        </p:txBody>
      </p:sp>
      <p:sp>
        <p:nvSpPr>
          <p:cNvPr id="43012" name="Text Box 4"/>
          <p:cNvSpPr txBox="1">
            <a:spLocks noChangeArrowheads="1"/>
          </p:cNvSpPr>
          <p:nvPr/>
        </p:nvSpPr>
        <p:spPr bwMode="auto">
          <a:xfrm>
            <a:off x="179388" y="692150"/>
            <a:ext cx="8424862"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pPr>
            <a:r>
              <a:rPr lang="tr-TR" altLang="tr-TR"/>
              <a:t>Consider the following sequence of operations being performed ona queue “q”which stores integers:</a:t>
            </a:r>
          </a:p>
          <a:p>
            <a:pPr eaLnBrk="1" hangingPunct="1"/>
            <a:endParaRPr lang="tr-TR" altLang="tr-TR"/>
          </a:p>
        </p:txBody>
      </p:sp>
      <p:sp>
        <p:nvSpPr>
          <p:cNvPr id="43013" name="Rectangle 5"/>
          <p:cNvSpPr>
            <a:spLocks noChangeArrowheads="1"/>
          </p:cNvSpPr>
          <p:nvPr/>
        </p:nvSpPr>
        <p:spPr bwMode="auto">
          <a:xfrm>
            <a:off x="45005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tr-TR" altLang="tr-TR"/>
          </a:p>
        </p:txBody>
      </p:sp>
      <p:sp>
        <p:nvSpPr>
          <p:cNvPr id="43014" name="Rectangle 6"/>
          <p:cNvSpPr>
            <a:spLocks noChangeArrowheads="1"/>
          </p:cNvSpPr>
          <p:nvPr/>
        </p:nvSpPr>
        <p:spPr bwMode="auto">
          <a:xfrm>
            <a:off x="49323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tr-TR" altLang="tr-TR"/>
          </a:p>
        </p:txBody>
      </p:sp>
      <p:sp>
        <p:nvSpPr>
          <p:cNvPr id="43015" name="Rectangle 7"/>
          <p:cNvSpPr>
            <a:spLocks noChangeArrowheads="1"/>
          </p:cNvSpPr>
          <p:nvPr/>
        </p:nvSpPr>
        <p:spPr bwMode="auto">
          <a:xfrm>
            <a:off x="53641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tr-TR" altLang="tr-TR"/>
          </a:p>
        </p:txBody>
      </p:sp>
      <p:sp>
        <p:nvSpPr>
          <p:cNvPr id="43016" name="Rectangle 8"/>
          <p:cNvSpPr>
            <a:spLocks noChangeArrowheads="1"/>
          </p:cNvSpPr>
          <p:nvPr/>
        </p:nvSpPr>
        <p:spPr bwMode="auto">
          <a:xfrm>
            <a:off x="57959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20</a:t>
            </a:r>
          </a:p>
        </p:txBody>
      </p:sp>
      <p:sp>
        <p:nvSpPr>
          <p:cNvPr id="43017" name="Rectangle 9"/>
          <p:cNvSpPr>
            <a:spLocks noChangeArrowheads="1"/>
          </p:cNvSpPr>
          <p:nvPr/>
        </p:nvSpPr>
        <p:spPr bwMode="auto">
          <a:xfrm>
            <a:off x="6223000"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-40</a:t>
            </a:r>
          </a:p>
        </p:txBody>
      </p:sp>
      <p:sp>
        <p:nvSpPr>
          <p:cNvPr id="43018" name="Line 10"/>
          <p:cNvSpPr>
            <a:spLocks noChangeShapeType="1"/>
          </p:cNvSpPr>
          <p:nvPr/>
        </p:nvSpPr>
        <p:spPr bwMode="auto">
          <a:xfrm>
            <a:off x="6661150" y="2203450"/>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3019" name="Line 11"/>
          <p:cNvSpPr>
            <a:spLocks noChangeShapeType="1"/>
          </p:cNvSpPr>
          <p:nvPr/>
        </p:nvSpPr>
        <p:spPr bwMode="auto">
          <a:xfrm>
            <a:off x="6661150" y="2924175"/>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3020" name="Line 12"/>
          <p:cNvSpPr>
            <a:spLocks noChangeShapeType="1"/>
          </p:cNvSpPr>
          <p:nvPr/>
        </p:nvSpPr>
        <p:spPr bwMode="auto">
          <a:xfrm>
            <a:off x="4284663" y="2203450"/>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3021" name="Line 13"/>
          <p:cNvSpPr>
            <a:spLocks noChangeShapeType="1"/>
          </p:cNvSpPr>
          <p:nvPr/>
        </p:nvSpPr>
        <p:spPr bwMode="auto">
          <a:xfrm>
            <a:off x="4284663" y="2924175"/>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3022" name="Freeform 14"/>
          <p:cNvSpPr>
            <a:spLocks/>
          </p:cNvSpPr>
          <p:nvPr/>
        </p:nvSpPr>
        <p:spPr bwMode="auto">
          <a:xfrm>
            <a:off x="3419475" y="2133600"/>
            <a:ext cx="865188" cy="587375"/>
          </a:xfrm>
          <a:custGeom>
            <a:avLst/>
            <a:gdLst>
              <a:gd name="T0" fmla="*/ 545 w 545"/>
              <a:gd name="T1" fmla="*/ 317 h 370"/>
              <a:gd name="T2" fmla="*/ 272 w 545"/>
              <a:gd name="T3" fmla="*/ 317 h 370"/>
              <a:gd name="T4" fmla="*/ 0 w 545"/>
              <a:gd name="T5" fmla="*/ 0 h 370"/>
              <a:gd name="T6" fmla="*/ 0 60000 65536"/>
              <a:gd name="T7" fmla="*/ 0 60000 65536"/>
              <a:gd name="T8" fmla="*/ 0 60000 65536"/>
              <a:gd name="T9" fmla="*/ 0 w 545"/>
              <a:gd name="T10" fmla="*/ 0 h 370"/>
              <a:gd name="T11" fmla="*/ 545 w 545"/>
              <a:gd name="T12" fmla="*/ 370 h 370"/>
            </a:gdLst>
            <a:ahLst/>
            <a:cxnLst>
              <a:cxn ang="T6">
                <a:pos x="T0" y="T1"/>
              </a:cxn>
              <a:cxn ang="T7">
                <a:pos x="T2" y="T3"/>
              </a:cxn>
              <a:cxn ang="T8">
                <a:pos x="T4" y="T5"/>
              </a:cxn>
            </a:cxnLst>
            <a:rect l="T9" t="T10" r="T11" b="T12"/>
            <a:pathLst>
              <a:path w="545" h="370">
                <a:moveTo>
                  <a:pt x="545" y="317"/>
                </a:moveTo>
                <a:cubicBezTo>
                  <a:pt x="454" y="343"/>
                  <a:pt x="363" y="370"/>
                  <a:pt x="272" y="317"/>
                </a:cubicBezTo>
                <a:cubicBezTo>
                  <a:pt x="181" y="264"/>
                  <a:pt x="90" y="132"/>
                  <a:pt x="0" y="0"/>
                </a:cubicBezTo>
              </a:path>
            </a:pathLst>
          </a:custGeom>
          <a:noFill/>
          <a:ln w="9525">
            <a:solidFill>
              <a:schemeClr val="tx1"/>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tr-TR"/>
          </a:p>
        </p:txBody>
      </p:sp>
      <p:grpSp>
        <p:nvGrpSpPr>
          <p:cNvPr id="2" name="Group 15"/>
          <p:cNvGrpSpPr>
            <a:grpSpLocks/>
          </p:cNvGrpSpPr>
          <p:nvPr/>
        </p:nvGrpSpPr>
        <p:grpSpPr bwMode="auto">
          <a:xfrm>
            <a:off x="5414963" y="3068638"/>
            <a:ext cx="236537" cy="1970087"/>
            <a:chOff x="2835" y="1933"/>
            <a:chExt cx="149" cy="1241"/>
          </a:xfrm>
        </p:grpSpPr>
        <p:sp>
          <p:nvSpPr>
            <p:cNvPr id="43036" name="Line 16"/>
            <p:cNvSpPr>
              <a:spLocks noChangeShapeType="1"/>
            </p:cNvSpPr>
            <p:nvPr/>
          </p:nvSpPr>
          <p:spPr bwMode="auto">
            <a:xfrm flipV="1">
              <a:off x="2925" y="1933"/>
              <a:ext cx="0" cy="31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43037" name="Text Box 17"/>
            <p:cNvSpPr txBox="1">
              <a:spLocks noChangeArrowheads="1"/>
            </p:cNvSpPr>
            <p:nvPr/>
          </p:nvSpPr>
          <p:spPr bwMode="auto">
            <a:xfrm>
              <a:off x="2835" y="2251"/>
              <a:ext cx="149" cy="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grpSp>
      <p:grpSp>
        <p:nvGrpSpPr>
          <p:cNvPr id="43024" name="Group 18"/>
          <p:cNvGrpSpPr>
            <a:grpSpLocks/>
          </p:cNvGrpSpPr>
          <p:nvPr/>
        </p:nvGrpSpPr>
        <p:grpSpPr bwMode="auto">
          <a:xfrm>
            <a:off x="7164388" y="3068638"/>
            <a:ext cx="236537" cy="1695450"/>
            <a:chOff x="2881" y="2976"/>
            <a:chExt cx="149" cy="1068"/>
          </a:xfrm>
        </p:grpSpPr>
        <p:sp>
          <p:nvSpPr>
            <p:cNvPr id="43034" name="Line 19"/>
            <p:cNvSpPr>
              <a:spLocks noChangeShapeType="1"/>
            </p:cNvSpPr>
            <p:nvPr/>
          </p:nvSpPr>
          <p:spPr bwMode="auto">
            <a:xfrm flipV="1">
              <a:off x="2971" y="2976"/>
              <a:ext cx="0" cy="31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43035" name="Text Box 20"/>
            <p:cNvSpPr txBox="1">
              <a:spLocks noChangeArrowheads="1"/>
            </p:cNvSpPr>
            <p:nvPr/>
          </p:nvSpPr>
          <p:spPr bwMode="auto">
            <a:xfrm>
              <a:off x="2881" y="3294"/>
              <a:ext cx="149" cy="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grpSp>
      <p:sp>
        <p:nvSpPr>
          <p:cNvPr id="43025" name="Text Box 21"/>
          <p:cNvSpPr txBox="1">
            <a:spLocks noChangeArrowheads="1"/>
          </p:cNvSpPr>
          <p:nvPr/>
        </p:nvSpPr>
        <p:spPr bwMode="auto">
          <a:xfrm>
            <a:off x="4500563" y="5661025"/>
            <a:ext cx="4319587"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tr-TR" altLang="tr-TR"/>
              <a:t>Output</a:t>
            </a:r>
          </a:p>
          <a:p>
            <a:pPr eaLnBrk="1" hangingPunct="1">
              <a:spcBef>
                <a:spcPct val="50000"/>
              </a:spcBef>
            </a:pPr>
            <a:endParaRPr lang="tr-TR" altLang="tr-TR"/>
          </a:p>
        </p:txBody>
      </p:sp>
      <p:sp>
        <p:nvSpPr>
          <p:cNvPr id="43026" name="Text Box 22"/>
          <p:cNvSpPr txBox="1">
            <a:spLocks noChangeArrowheads="1"/>
          </p:cNvSpPr>
          <p:nvPr/>
        </p:nvSpPr>
        <p:spPr bwMode="auto">
          <a:xfrm>
            <a:off x="4572000" y="6165850"/>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9</a:t>
            </a:r>
          </a:p>
        </p:txBody>
      </p:sp>
      <p:sp>
        <p:nvSpPr>
          <p:cNvPr id="43027" name="Rectangle 23"/>
          <p:cNvSpPr>
            <a:spLocks noChangeArrowheads="1"/>
          </p:cNvSpPr>
          <p:nvPr/>
        </p:nvSpPr>
        <p:spPr bwMode="auto">
          <a:xfrm>
            <a:off x="6648450"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40</a:t>
            </a:r>
          </a:p>
        </p:txBody>
      </p:sp>
      <p:sp>
        <p:nvSpPr>
          <p:cNvPr id="43028" name="Text Box 24"/>
          <p:cNvSpPr txBox="1">
            <a:spLocks noChangeArrowheads="1"/>
          </p:cNvSpPr>
          <p:nvPr/>
        </p:nvSpPr>
        <p:spPr bwMode="auto">
          <a:xfrm>
            <a:off x="4932363" y="6165850"/>
            <a:ext cx="438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10</a:t>
            </a:r>
          </a:p>
        </p:txBody>
      </p:sp>
      <p:sp>
        <p:nvSpPr>
          <p:cNvPr id="43029" name="Freeform 25"/>
          <p:cNvSpPr>
            <a:spLocks/>
          </p:cNvSpPr>
          <p:nvPr/>
        </p:nvSpPr>
        <p:spPr bwMode="auto">
          <a:xfrm>
            <a:off x="7740650" y="2636838"/>
            <a:ext cx="792163" cy="863600"/>
          </a:xfrm>
          <a:custGeom>
            <a:avLst/>
            <a:gdLst>
              <a:gd name="T0" fmla="*/ 499 w 499"/>
              <a:gd name="T1" fmla="*/ 544 h 544"/>
              <a:gd name="T2" fmla="*/ 317 w 499"/>
              <a:gd name="T3" fmla="*/ 136 h 544"/>
              <a:gd name="T4" fmla="*/ 0 w 499"/>
              <a:gd name="T5" fmla="*/ 0 h 544"/>
              <a:gd name="T6" fmla="*/ 0 60000 65536"/>
              <a:gd name="T7" fmla="*/ 0 60000 65536"/>
              <a:gd name="T8" fmla="*/ 0 60000 65536"/>
              <a:gd name="T9" fmla="*/ 0 w 499"/>
              <a:gd name="T10" fmla="*/ 0 h 544"/>
              <a:gd name="T11" fmla="*/ 499 w 499"/>
              <a:gd name="T12" fmla="*/ 544 h 544"/>
            </a:gdLst>
            <a:ahLst/>
            <a:cxnLst>
              <a:cxn ang="T6">
                <a:pos x="T0" y="T1"/>
              </a:cxn>
              <a:cxn ang="T7">
                <a:pos x="T2" y="T3"/>
              </a:cxn>
              <a:cxn ang="T8">
                <a:pos x="T4" y="T5"/>
              </a:cxn>
            </a:cxnLst>
            <a:rect l="T9" t="T10" r="T11" b="T12"/>
            <a:pathLst>
              <a:path w="499" h="544">
                <a:moveTo>
                  <a:pt x="499" y="544"/>
                </a:moveTo>
                <a:cubicBezTo>
                  <a:pt x="449" y="385"/>
                  <a:pt x="400" y="227"/>
                  <a:pt x="317" y="136"/>
                </a:cubicBezTo>
                <a:cubicBezTo>
                  <a:pt x="234" y="45"/>
                  <a:pt x="117" y="22"/>
                  <a:pt x="0" y="0"/>
                </a:cubicBezTo>
              </a:path>
            </a:pathLst>
          </a:custGeom>
          <a:noFill/>
          <a:ln w="9525">
            <a:solidFill>
              <a:schemeClr val="tx1"/>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43030" name="Line 26"/>
          <p:cNvSpPr>
            <a:spLocks noChangeShapeType="1"/>
          </p:cNvSpPr>
          <p:nvPr/>
        </p:nvSpPr>
        <p:spPr bwMode="auto">
          <a:xfrm>
            <a:off x="7529513" y="2205038"/>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3031" name="Line 27"/>
          <p:cNvSpPr>
            <a:spLocks noChangeShapeType="1"/>
          </p:cNvSpPr>
          <p:nvPr/>
        </p:nvSpPr>
        <p:spPr bwMode="auto">
          <a:xfrm>
            <a:off x="7529513" y="2925763"/>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3032" name="Rectangle 28"/>
          <p:cNvSpPr>
            <a:spLocks noChangeArrowheads="1"/>
          </p:cNvSpPr>
          <p:nvPr/>
        </p:nvSpPr>
        <p:spPr bwMode="auto">
          <a:xfrm>
            <a:off x="7085013" y="2205038"/>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78877" name="Text Box 29"/>
          <p:cNvSpPr txBox="1">
            <a:spLocks noChangeArrowheads="1"/>
          </p:cNvSpPr>
          <p:nvPr/>
        </p:nvSpPr>
        <p:spPr bwMode="auto">
          <a:xfrm>
            <a:off x="5364163" y="2392363"/>
            <a:ext cx="438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50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grpId="0" nodeType="clickEffect">
                                  <p:stCondLst>
                                    <p:cond delay="0"/>
                                  </p:stCondLst>
                                  <p:childTnLst>
                                    <p:animMotion origin="layout" path="M 2.5E-6 1.88758E-6 C -0.10816 -0.04002 -0.21615 -0.07981 -0.21771 0.01249 C -0.21927 0.10479 -0.11441 0.32894 -0.00938 0.55332 " pathEditMode="relative" ptsTypes="aaA">
                                      <p:cBhvr>
                                        <p:cTn id="6" dur="2000" fill="hold"/>
                                        <p:tgtEl>
                                          <p:spTgt spid="78877"/>
                                        </p:tgtEl>
                                        <p:attrNameLst>
                                          <p:attrName>ppt_x</p:attrName>
                                          <p:attrName>ppt_y</p:attrName>
                                        </p:attrNameLst>
                                      </p:cBhvr>
                                    </p:animMotion>
                                  </p:childTnLst>
                                </p:cTn>
                              </p:par>
                              <p:par>
                                <p:cTn id="7" presetID="63" presetClass="path" presetSubtype="0" accel="50000" decel="50000" fill="hold" nodeType="withEffect">
                                  <p:stCondLst>
                                    <p:cond delay="0"/>
                                  </p:stCondLst>
                                  <p:childTnLst>
                                    <p:animMotion origin="layout" path="M -4.72222E-6 -2.10965E-6 L 0.05244 -2.10965E-6 " pathEditMode="relative" rAng="0" ptsTypes="AA">
                                      <p:cBhvr>
                                        <p:cTn id="8" dur="2000" fill="hold"/>
                                        <p:tgtEl>
                                          <p:spTgt spid="2"/>
                                        </p:tgtEl>
                                        <p:attrNameLst>
                                          <p:attrName>ppt_x</p:attrName>
                                          <p:attrName>ppt_y</p:attrName>
                                        </p:attrNameLst>
                                      </p:cBhvr>
                                      <p:rCtr x="2622"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77"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68313" y="115888"/>
            <a:ext cx="8229600" cy="576262"/>
          </a:xfrm>
        </p:spPr>
        <p:txBody>
          <a:bodyPr/>
          <a:lstStyle/>
          <a:p>
            <a:pPr eaLnBrk="1" hangingPunct="1"/>
            <a:r>
              <a:rPr lang="tr-TR" altLang="tr-TR" sz="4000" smtClean="0"/>
              <a:t>Example</a:t>
            </a:r>
          </a:p>
        </p:txBody>
      </p:sp>
      <p:sp>
        <p:nvSpPr>
          <p:cNvPr id="44035" name="Rectangle 3"/>
          <p:cNvSpPr>
            <a:spLocks noGrp="1" noChangeArrowheads="1"/>
          </p:cNvSpPr>
          <p:nvPr>
            <p:ph type="body" idx="1"/>
          </p:nvPr>
        </p:nvSpPr>
        <p:spPr>
          <a:xfrm>
            <a:off x="179388" y="1341438"/>
            <a:ext cx="2520950" cy="5256212"/>
          </a:xfrm>
        </p:spPr>
        <p:txBody>
          <a:bodyPr/>
          <a:lstStyle/>
          <a:p>
            <a:pPr eaLnBrk="1" hangingPunct="1">
              <a:lnSpc>
                <a:spcPct val="80000"/>
              </a:lnSpc>
              <a:spcBef>
                <a:spcPct val="0"/>
              </a:spcBef>
            </a:pPr>
            <a:endParaRPr lang="tr-TR" altLang="tr-TR" sz="2000" smtClean="0"/>
          </a:p>
          <a:p>
            <a:pPr eaLnBrk="1" hangingPunct="1">
              <a:buFontTx/>
              <a:buAutoNum type="arabicPeriod"/>
            </a:pPr>
            <a:r>
              <a:rPr lang="tr-TR" altLang="tr-TR" sz="2000" smtClean="0">
                <a:solidFill>
                  <a:schemeClr val="bg2"/>
                </a:solidFill>
              </a:rPr>
              <a:t>enqueue(q, 9);</a:t>
            </a:r>
          </a:p>
          <a:p>
            <a:pPr eaLnBrk="1" hangingPunct="1">
              <a:buFontTx/>
              <a:buAutoNum type="arabicPeriod"/>
            </a:pPr>
            <a:r>
              <a:rPr lang="tr-TR" altLang="tr-TR" sz="2000" smtClean="0">
                <a:solidFill>
                  <a:schemeClr val="bg2"/>
                </a:solidFill>
              </a:rPr>
              <a:t>enqueue(q, 10);</a:t>
            </a:r>
          </a:p>
          <a:p>
            <a:pPr eaLnBrk="1" hangingPunct="1">
              <a:buFontTx/>
              <a:buAutoNum type="arabicPeriod"/>
            </a:pPr>
            <a:r>
              <a:rPr lang="tr-TR" altLang="tr-TR" sz="2000" smtClean="0">
                <a:solidFill>
                  <a:schemeClr val="bg2"/>
                </a:solidFill>
              </a:rPr>
              <a:t>enqueue(q, 50);</a:t>
            </a:r>
          </a:p>
          <a:p>
            <a:pPr eaLnBrk="1" hangingPunct="1">
              <a:buFontTx/>
              <a:buAutoNum type="arabicPeriod"/>
            </a:pPr>
            <a:r>
              <a:rPr lang="tr-TR" altLang="tr-TR" sz="2000" smtClean="0">
                <a:solidFill>
                  <a:schemeClr val="bg2"/>
                </a:solidFill>
              </a:rPr>
              <a:t>x = dequeue(q);</a:t>
            </a:r>
          </a:p>
          <a:p>
            <a:pPr eaLnBrk="1" hangingPunct="1">
              <a:buFontTx/>
              <a:buAutoNum type="arabicPeriod"/>
            </a:pPr>
            <a:r>
              <a:rPr lang="tr-TR" altLang="tr-TR" sz="2000" smtClean="0">
                <a:solidFill>
                  <a:schemeClr val="bg2"/>
                </a:solidFill>
              </a:rPr>
              <a:t>Print(x)</a:t>
            </a:r>
          </a:p>
          <a:p>
            <a:pPr eaLnBrk="1" hangingPunct="1">
              <a:buFontTx/>
              <a:buAutoNum type="arabicPeriod"/>
            </a:pPr>
            <a:r>
              <a:rPr lang="tr-TR" altLang="tr-TR" sz="2000" smtClean="0">
                <a:solidFill>
                  <a:schemeClr val="bg2"/>
                </a:solidFill>
              </a:rPr>
              <a:t>enqueue(q, 20);</a:t>
            </a:r>
          </a:p>
          <a:p>
            <a:pPr eaLnBrk="1" hangingPunct="1">
              <a:buFontTx/>
              <a:buAutoNum type="arabicPeriod"/>
            </a:pPr>
            <a:r>
              <a:rPr lang="tr-TR" altLang="tr-TR" sz="2000" smtClean="0">
                <a:solidFill>
                  <a:schemeClr val="bg2"/>
                </a:solidFill>
              </a:rPr>
              <a:t>enqueue(q, -40);</a:t>
            </a:r>
          </a:p>
          <a:p>
            <a:pPr eaLnBrk="1" hangingPunct="1">
              <a:buFontTx/>
              <a:buAutoNum type="arabicPeriod"/>
            </a:pPr>
            <a:r>
              <a:rPr lang="tr-TR" altLang="tr-TR" sz="2000" smtClean="0">
                <a:solidFill>
                  <a:schemeClr val="bg2"/>
                </a:solidFill>
              </a:rPr>
              <a:t>x = dequeue(q);</a:t>
            </a:r>
          </a:p>
          <a:p>
            <a:pPr eaLnBrk="1" hangingPunct="1">
              <a:buFontTx/>
              <a:buAutoNum type="arabicPeriod"/>
            </a:pPr>
            <a:r>
              <a:rPr lang="tr-TR" altLang="tr-TR" sz="2000" smtClean="0">
                <a:solidFill>
                  <a:schemeClr val="bg2"/>
                </a:solidFill>
              </a:rPr>
              <a:t>Print(x)</a:t>
            </a:r>
          </a:p>
          <a:p>
            <a:pPr eaLnBrk="1" hangingPunct="1">
              <a:buFontTx/>
              <a:buAutoNum type="arabicPeriod"/>
            </a:pPr>
            <a:r>
              <a:rPr lang="tr-TR" altLang="tr-TR" sz="2000" smtClean="0">
                <a:solidFill>
                  <a:schemeClr val="bg2"/>
                </a:solidFill>
              </a:rPr>
              <a:t>enqueue(q, 40);</a:t>
            </a:r>
          </a:p>
          <a:p>
            <a:pPr eaLnBrk="1" hangingPunct="1">
              <a:buFontTx/>
              <a:buAutoNum type="arabicPeriod"/>
            </a:pPr>
            <a:r>
              <a:rPr lang="tr-TR" altLang="tr-TR" sz="2000" smtClean="0">
                <a:solidFill>
                  <a:schemeClr val="bg2"/>
                </a:solidFill>
              </a:rPr>
              <a:t>x = dequeue(q);</a:t>
            </a:r>
          </a:p>
          <a:p>
            <a:pPr eaLnBrk="1" hangingPunct="1">
              <a:buFontTx/>
              <a:buAutoNum type="arabicPeriod"/>
            </a:pPr>
            <a:r>
              <a:rPr lang="tr-TR" altLang="tr-TR" sz="2000" smtClean="0">
                <a:solidFill>
                  <a:schemeClr val="bg2"/>
                </a:solidFill>
              </a:rPr>
              <a:t>Print(x)</a:t>
            </a:r>
          </a:p>
          <a:p>
            <a:pPr eaLnBrk="1" hangingPunct="1">
              <a:buFontTx/>
              <a:buAutoNum type="arabicPeriod"/>
            </a:pPr>
            <a:r>
              <a:rPr lang="tr-TR" altLang="tr-TR" sz="2000" smtClean="0">
                <a:solidFill>
                  <a:srgbClr val="CC3300"/>
                </a:solidFill>
              </a:rPr>
              <a:t>enqueue(q, 30);</a:t>
            </a:r>
          </a:p>
          <a:p>
            <a:pPr eaLnBrk="1" hangingPunct="1">
              <a:lnSpc>
                <a:spcPct val="80000"/>
              </a:lnSpc>
            </a:pPr>
            <a:endParaRPr lang="tr-TR" altLang="tr-TR" sz="2000" smtClean="0"/>
          </a:p>
        </p:txBody>
      </p:sp>
      <p:sp>
        <p:nvSpPr>
          <p:cNvPr id="44036" name="Text Box 4"/>
          <p:cNvSpPr txBox="1">
            <a:spLocks noChangeArrowheads="1"/>
          </p:cNvSpPr>
          <p:nvPr/>
        </p:nvSpPr>
        <p:spPr bwMode="auto">
          <a:xfrm>
            <a:off x="179388" y="692150"/>
            <a:ext cx="8424862"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pPr>
            <a:r>
              <a:rPr lang="tr-TR" altLang="tr-TR"/>
              <a:t>Consider the following sequence of operations being performed ona queue “q”which stores integers:</a:t>
            </a:r>
          </a:p>
          <a:p>
            <a:pPr eaLnBrk="1" hangingPunct="1"/>
            <a:endParaRPr lang="tr-TR" altLang="tr-TR"/>
          </a:p>
        </p:txBody>
      </p:sp>
      <p:sp>
        <p:nvSpPr>
          <p:cNvPr id="44037" name="Rectangle 5"/>
          <p:cNvSpPr>
            <a:spLocks noChangeArrowheads="1"/>
          </p:cNvSpPr>
          <p:nvPr/>
        </p:nvSpPr>
        <p:spPr bwMode="auto">
          <a:xfrm>
            <a:off x="45005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tr-TR" altLang="tr-TR"/>
          </a:p>
        </p:txBody>
      </p:sp>
      <p:sp>
        <p:nvSpPr>
          <p:cNvPr id="44038" name="Rectangle 6"/>
          <p:cNvSpPr>
            <a:spLocks noChangeArrowheads="1"/>
          </p:cNvSpPr>
          <p:nvPr/>
        </p:nvSpPr>
        <p:spPr bwMode="auto">
          <a:xfrm>
            <a:off x="49323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tr-TR" altLang="tr-TR"/>
          </a:p>
        </p:txBody>
      </p:sp>
      <p:sp>
        <p:nvSpPr>
          <p:cNvPr id="44039" name="Rectangle 7"/>
          <p:cNvSpPr>
            <a:spLocks noChangeArrowheads="1"/>
          </p:cNvSpPr>
          <p:nvPr/>
        </p:nvSpPr>
        <p:spPr bwMode="auto">
          <a:xfrm>
            <a:off x="53641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tr-TR" altLang="tr-TR"/>
          </a:p>
        </p:txBody>
      </p:sp>
      <p:sp>
        <p:nvSpPr>
          <p:cNvPr id="44040" name="Rectangle 8"/>
          <p:cNvSpPr>
            <a:spLocks noChangeArrowheads="1"/>
          </p:cNvSpPr>
          <p:nvPr/>
        </p:nvSpPr>
        <p:spPr bwMode="auto">
          <a:xfrm>
            <a:off x="5795963"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20</a:t>
            </a:r>
          </a:p>
        </p:txBody>
      </p:sp>
      <p:sp>
        <p:nvSpPr>
          <p:cNvPr id="44041" name="Rectangle 9"/>
          <p:cNvSpPr>
            <a:spLocks noChangeArrowheads="1"/>
          </p:cNvSpPr>
          <p:nvPr/>
        </p:nvSpPr>
        <p:spPr bwMode="auto">
          <a:xfrm>
            <a:off x="6223000"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-40</a:t>
            </a:r>
          </a:p>
        </p:txBody>
      </p:sp>
      <p:sp>
        <p:nvSpPr>
          <p:cNvPr id="44042" name="Line 10"/>
          <p:cNvSpPr>
            <a:spLocks noChangeShapeType="1"/>
          </p:cNvSpPr>
          <p:nvPr/>
        </p:nvSpPr>
        <p:spPr bwMode="auto">
          <a:xfrm>
            <a:off x="6661150" y="2203450"/>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4043" name="Line 11"/>
          <p:cNvSpPr>
            <a:spLocks noChangeShapeType="1"/>
          </p:cNvSpPr>
          <p:nvPr/>
        </p:nvSpPr>
        <p:spPr bwMode="auto">
          <a:xfrm>
            <a:off x="6661150" y="2924175"/>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4044" name="Line 12"/>
          <p:cNvSpPr>
            <a:spLocks noChangeShapeType="1"/>
          </p:cNvSpPr>
          <p:nvPr/>
        </p:nvSpPr>
        <p:spPr bwMode="auto">
          <a:xfrm>
            <a:off x="4284663" y="2203450"/>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4045" name="Line 13"/>
          <p:cNvSpPr>
            <a:spLocks noChangeShapeType="1"/>
          </p:cNvSpPr>
          <p:nvPr/>
        </p:nvSpPr>
        <p:spPr bwMode="auto">
          <a:xfrm>
            <a:off x="4284663" y="2924175"/>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4046" name="Freeform 14"/>
          <p:cNvSpPr>
            <a:spLocks/>
          </p:cNvSpPr>
          <p:nvPr/>
        </p:nvSpPr>
        <p:spPr bwMode="auto">
          <a:xfrm>
            <a:off x="3419475" y="2133600"/>
            <a:ext cx="865188" cy="587375"/>
          </a:xfrm>
          <a:custGeom>
            <a:avLst/>
            <a:gdLst>
              <a:gd name="T0" fmla="*/ 545 w 545"/>
              <a:gd name="T1" fmla="*/ 317 h 370"/>
              <a:gd name="T2" fmla="*/ 272 w 545"/>
              <a:gd name="T3" fmla="*/ 317 h 370"/>
              <a:gd name="T4" fmla="*/ 0 w 545"/>
              <a:gd name="T5" fmla="*/ 0 h 370"/>
              <a:gd name="T6" fmla="*/ 0 60000 65536"/>
              <a:gd name="T7" fmla="*/ 0 60000 65536"/>
              <a:gd name="T8" fmla="*/ 0 60000 65536"/>
              <a:gd name="T9" fmla="*/ 0 w 545"/>
              <a:gd name="T10" fmla="*/ 0 h 370"/>
              <a:gd name="T11" fmla="*/ 545 w 545"/>
              <a:gd name="T12" fmla="*/ 370 h 370"/>
            </a:gdLst>
            <a:ahLst/>
            <a:cxnLst>
              <a:cxn ang="T6">
                <a:pos x="T0" y="T1"/>
              </a:cxn>
              <a:cxn ang="T7">
                <a:pos x="T2" y="T3"/>
              </a:cxn>
              <a:cxn ang="T8">
                <a:pos x="T4" y="T5"/>
              </a:cxn>
            </a:cxnLst>
            <a:rect l="T9" t="T10" r="T11" b="T12"/>
            <a:pathLst>
              <a:path w="545" h="370">
                <a:moveTo>
                  <a:pt x="545" y="317"/>
                </a:moveTo>
                <a:cubicBezTo>
                  <a:pt x="454" y="343"/>
                  <a:pt x="363" y="370"/>
                  <a:pt x="272" y="317"/>
                </a:cubicBezTo>
                <a:cubicBezTo>
                  <a:pt x="181" y="264"/>
                  <a:pt x="90" y="132"/>
                  <a:pt x="0" y="0"/>
                </a:cubicBezTo>
              </a:path>
            </a:pathLst>
          </a:custGeom>
          <a:noFill/>
          <a:ln w="9525">
            <a:solidFill>
              <a:schemeClr val="tx1"/>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tr-TR"/>
          </a:p>
        </p:txBody>
      </p:sp>
      <p:grpSp>
        <p:nvGrpSpPr>
          <p:cNvPr id="44047" name="Group 15"/>
          <p:cNvGrpSpPr>
            <a:grpSpLocks/>
          </p:cNvGrpSpPr>
          <p:nvPr/>
        </p:nvGrpSpPr>
        <p:grpSpPr bwMode="auto">
          <a:xfrm>
            <a:off x="5848350" y="3068638"/>
            <a:ext cx="236538" cy="1970087"/>
            <a:chOff x="2835" y="1933"/>
            <a:chExt cx="149" cy="1241"/>
          </a:xfrm>
        </p:grpSpPr>
        <p:sp>
          <p:nvSpPr>
            <p:cNvPr id="44060" name="Line 16"/>
            <p:cNvSpPr>
              <a:spLocks noChangeShapeType="1"/>
            </p:cNvSpPr>
            <p:nvPr/>
          </p:nvSpPr>
          <p:spPr bwMode="auto">
            <a:xfrm flipV="1">
              <a:off x="2925" y="1933"/>
              <a:ext cx="0" cy="31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44061" name="Text Box 17"/>
            <p:cNvSpPr txBox="1">
              <a:spLocks noChangeArrowheads="1"/>
            </p:cNvSpPr>
            <p:nvPr/>
          </p:nvSpPr>
          <p:spPr bwMode="auto">
            <a:xfrm>
              <a:off x="2835" y="2251"/>
              <a:ext cx="149" cy="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grpSp>
      <p:grpSp>
        <p:nvGrpSpPr>
          <p:cNvPr id="44048" name="Group 18"/>
          <p:cNvGrpSpPr>
            <a:grpSpLocks/>
          </p:cNvGrpSpPr>
          <p:nvPr/>
        </p:nvGrpSpPr>
        <p:grpSpPr bwMode="auto">
          <a:xfrm>
            <a:off x="7575550" y="3068638"/>
            <a:ext cx="236538" cy="1695450"/>
            <a:chOff x="2881" y="2976"/>
            <a:chExt cx="149" cy="1068"/>
          </a:xfrm>
        </p:grpSpPr>
        <p:sp>
          <p:nvSpPr>
            <p:cNvPr id="44058" name="Line 19"/>
            <p:cNvSpPr>
              <a:spLocks noChangeShapeType="1"/>
            </p:cNvSpPr>
            <p:nvPr/>
          </p:nvSpPr>
          <p:spPr bwMode="auto">
            <a:xfrm flipV="1">
              <a:off x="2971" y="2976"/>
              <a:ext cx="0" cy="31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44059" name="Text Box 20"/>
            <p:cNvSpPr txBox="1">
              <a:spLocks noChangeArrowheads="1"/>
            </p:cNvSpPr>
            <p:nvPr/>
          </p:nvSpPr>
          <p:spPr bwMode="auto">
            <a:xfrm>
              <a:off x="2881" y="3294"/>
              <a:ext cx="149" cy="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grpSp>
      <p:sp>
        <p:nvSpPr>
          <p:cNvPr id="44049" name="Text Box 21"/>
          <p:cNvSpPr txBox="1">
            <a:spLocks noChangeArrowheads="1"/>
          </p:cNvSpPr>
          <p:nvPr/>
        </p:nvSpPr>
        <p:spPr bwMode="auto">
          <a:xfrm>
            <a:off x="4500563" y="5661025"/>
            <a:ext cx="4319587"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tr-TR" altLang="tr-TR"/>
              <a:t>Output</a:t>
            </a:r>
          </a:p>
          <a:p>
            <a:pPr eaLnBrk="1" hangingPunct="1">
              <a:spcBef>
                <a:spcPct val="50000"/>
              </a:spcBef>
            </a:pPr>
            <a:endParaRPr lang="tr-TR" altLang="tr-TR"/>
          </a:p>
        </p:txBody>
      </p:sp>
      <p:sp>
        <p:nvSpPr>
          <p:cNvPr id="44050" name="Text Box 22"/>
          <p:cNvSpPr txBox="1">
            <a:spLocks noChangeArrowheads="1"/>
          </p:cNvSpPr>
          <p:nvPr/>
        </p:nvSpPr>
        <p:spPr bwMode="auto">
          <a:xfrm>
            <a:off x="4572000" y="6165850"/>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9</a:t>
            </a:r>
          </a:p>
        </p:txBody>
      </p:sp>
      <p:sp>
        <p:nvSpPr>
          <p:cNvPr id="44051" name="Rectangle 23"/>
          <p:cNvSpPr>
            <a:spLocks noChangeArrowheads="1"/>
          </p:cNvSpPr>
          <p:nvPr/>
        </p:nvSpPr>
        <p:spPr bwMode="auto">
          <a:xfrm>
            <a:off x="6648450" y="2203450"/>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40</a:t>
            </a:r>
          </a:p>
        </p:txBody>
      </p:sp>
      <p:sp>
        <p:nvSpPr>
          <p:cNvPr id="44052" name="Text Box 24"/>
          <p:cNvSpPr txBox="1">
            <a:spLocks noChangeArrowheads="1"/>
          </p:cNvSpPr>
          <p:nvPr/>
        </p:nvSpPr>
        <p:spPr bwMode="auto">
          <a:xfrm>
            <a:off x="4932363" y="6165850"/>
            <a:ext cx="438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10</a:t>
            </a:r>
          </a:p>
        </p:txBody>
      </p:sp>
      <p:sp>
        <p:nvSpPr>
          <p:cNvPr id="44053" name="Freeform 25"/>
          <p:cNvSpPr>
            <a:spLocks/>
          </p:cNvSpPr>
          <p:nvPr/>
        </p:nvSpPr>
        <p:spPr bwMode="auto">
          <a:xfrm>
            <a:off x="7740650" y="2636838"/>
            <a:ext cx="792163" cy="863600"/>
          </a:xfrm>
          <a:custGeom>
            <a:avLst/>
            <a:gdLst>
              <a:gd name="T0" fmla="*/ 499 w 499"/>
              <a:gd name="T1" fmla="*/ 544 h 544"/>
              <a:gd name="T2" fmla="*/ 317 w 499"/>
              <a:gd name="T3" fmla="*/ 136 h 544"/>
              <a:gd name="T4" fmla="*/ 0 w 499"/>
              <a:gd name="T5" fmla="*/ 0 h 544"/>
              <a:gd name="T6" fmla="*/ 0 60000 65536"/>
              <a:gd name="T7" fmla="*/ 0 60000 65536"/>
              <a:gd name="T8" fmla="*/ 0 60000 65536"/>
              <a:gd name="T9" fmla="*/ 0 w 499"/>
              <a:gd name="T10" fmla="*/ 0 h 544"/>
              <a:gd name="T11" fmla="*/ 499 w 499"/>
              <a:gd name="T12" fmla="*/ 544 h 544"/>
            </a:gdLst>
            <a:ahLst/>
            <a:cxnLst>
              <a:cxn ang="T6">
                <a:pos x="T0" y="T1"/>
              </a:cxn>
              <a:cxn ang="T7">
                <a:pos x="T2" y="T3"/>
              </a:cxn>
              <a:cxn ang="T8">
                <a:pos x="T4" y="T5"/>
              </a:cxn>
            </a:cxnLst>
            <a:rect l="T9" t="T10" r="T11" b="T12"/>
            <a:pathLst>
              <a:path w="499" h="544">
                <a:moveTo>
                  <a:pt x="499" y="544"/>
                </a:moveTo>
                <a:cubicBezTo>
                  <a:pt x="449" y="385"/>
                  <a:pt x="400" y="227"/>
                  <a:pt x="317" y="136"/>
                </a:cubicBezTo>
                <a:cubicBezTo>
                  <a:pt x="234" y="45"/>
                  <a:pt x="117" y="22"/>
                  <a:pt x="0" y="0"/>
                </a:cubicBezTo>
              </a:path>
            </a:pathLst>
          </a:custGeom>
          <a:noFill/>
          <a:ln w="9525">
            <a:solidFill>
              <a:schemeClr val="tx1"/>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44054" name="Line 26"/>
          <p:cNvSpPr>
            <a:spLocks noChangeShapeType="1"/>
          </p:cNvSpPr>
          <p:nvPr/>
        </p:nvSpPr>
        <p:spPr bwMode="auto">
          <a:xfrm>
            <a:off x="7529513" y="2205038"/>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4055" name="Line 27"/>
          <p:cNvSpPr>
            <a:spLocks noChangeShapeType="1"/>
          </p:cNvSpPr>
          <p:nvPr/>
        </p:nvSpPr>
        <p:spPr bwMode="auto">
          <a:xfrm>
            <a:off x="7529513" y="2925763"/>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44056" name="Rectangle 28"/>
          <p:cNvSpPr>
            <a:spLocks noChangeArrowheads="1"/>
          </p:cNvSpPr>
          <p:nvPr/>
        </p:nvSpPr>
        <p:spPr bwMode="auto">
          <a:xfrm>
            <a:off x="7085013" y="2205038"/>
            <a:ext cx="431800" cy="720725"/>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30</a:t>
            </a:r>
          </a:p>
        </p:txBody>
      </p:sp>
      <p:sp>
        <p:nvSpPr>
          <p:cNvPr id="44057" name="Text Box 29"/>
          <p:cNvSpPr txBox="1">
            <a:spLocks noChangeArrowheads="1"/>
          </p:cNvSpPr>
          <p:nvPr/>
        </p:nvSpPr>
        <p:spPr bwMode="auto">
          <a:xfrm>
            <a:off x="5364163" y="6165850"/>
            <a:ext cx="438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50</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68313" y="188913"/>
            <a:ext cx="8229600" cy="706437"/>
          </a:xfrm>
        </p:spPr>
        <p:txBody>
          <a:bodyPr/>
          <a:lstStyle/>
          <a:p>
            <a:pPr eaLnBrk="1" hangingPunct="1"/>
            <a:r>
              <a:rPr lang="tr-TR" altLang="tr-TR" sz="4000" smtClean="0"/>
              <a:t>Array Implementation of Queues</a:t>
            </a:r>
          </a:p>
        </p:txBody>
      </p:sp>
      <p:sp>
        <p:nvSpPr>
          <p:cNvPr id="45059" name="Rectangle 3"/>
          <p:cNvSpPr>
            <a:spLocks noGrp="1" noChangeArrowheads="1"/>
          </p:cNvSpPr>
          <p:nvPr>
            <p:ph type="body" idx="1"/>
          </p:nvPr>
        </p:nvSpPr>
        <p:spPr>
          <a:xfrm>
            <a:off x="468313" y="908050"/>
            <a:ext cx="8229600" cy="4176713"/>
          </a:xfrm>
        </p:spPr>
        <p:txBody>
          <a:bodyPr/>
          <a:lstStyle/>
          <a:p>
            <a:pPr eaLnBrk="1" hangingPunct="1">
              <a:lnSpc>
                <a:spcPct val="95000"/>
              </a:lnSpc>
              <a:spcBef>
                <a:spcPct val="25000"/>
              </a:spcBef>
              <a:spcAft>
                <a:spcPct val="20000"/>
              </a:spcAft>
              <a:buFontTx/>
              <a:buNone/>
            </a:pPr>
            <a:r>
              <a:rPr lang="tr-TR" altLang="tr-TR" sz="1800" smtClean="0"/>
              <a:t>Array Implementation of Queues</a:t>
            </a:r>
          </a:p>
          <a:p>
            <a:pPr eaLnBrk="1" hangingPunct="1">
              <a:lnSpc>
                <a:spcPct val="95000"/>
              </a:lnSpc>
              <a:spcBef>
                <a:spcPct val="25000"/>
              </a:spcBef>
              <a:spcAft>
                <a:spcPct val="20000"/>
              </a:spcAft>
            </a:pPr>
            <a:r>
              <a:rPr lang="tr-TR" altLang="tr-TR" sz="1800" smtClean="0"/>
              <a:t>The array to implement the queue would need two variables (indices) called </a:t>
            </a:r>
            <a:r>
              <a:rPr lang="tr-TR" altLang="tr-TR" sz="1800" i="1" smtClean="0"/>
              <a:t>front </a:t>
            </a:r>
            <a:r>
              <a:rPr lang="tr-TR" altLang="tr-TR" sz="1800" smtClean="0"/>
              <a:t>and </a:t>
            </a:r>
            <a:r>
              <a:rPr lang="tr-TR" altLang="tr-TR" sz="1800" i="1" smtClean="0"/>
              <a:t>rear </a:t>
            </a:r>
            <a:r>
              <a:rPr lang="tr-TR" altLang="tr-TR" sz="1800" smtClean="0"/>
              <a:t>to point to the first and the last elements of the queue. </a:t>
            </a:r>
          </a:p>
          <a:p>
            <a:pPr eaLnBrk="1" hangingPunct="1">
              <a:lnSpc>
                <a:spcPct val="95000"/>
              </a:lnSpc>
              <a:spcBef>
                <a:spcPct val="25000"/>
              </a:spcBef>
              <a:spcAft>
                <a:spcPct val="20000"/>
              </a:spcAft>
            </a:pPr>
            <a:r>
              <a:rPr lang="tr-TR" altLang="tr-TR" sz="1800" smtClean="0"/>
              <a:t>Initially:</a:t>
            </a:r>
          </a:p>
          <a:p>
            <a:pPr lvl="1" eaLnBrk="1" hangingPunct="1">
              <a:lnSpc>
                <a:spcPct val="95000"/>
              </a:lnSpc>
              <a:spcBef>
                <a:spcPct val="25000"/>
              </a:spcBef>
              <a:spcAft>
                <a:spcPct val="20000"/>
              </a:spcAft>
            </a:pPr>
            <a:r>
              <a:rPr lang="tr-TR" altLang="tr-TR" sz="1600" smtClean="0"/>
              <a:t>q-&gt;rear = -1;</a:t>
            </a:r>
          </a:p>
          <a:p>
            <a:pPr lvl="1" eaLnBrk="1" hangingPunct="1">
              <a:lnSpc>
                <a:spcPct val="95000"/>
              </a:lnSpc>
              <a:spcBef>
                <a:spcPct val="25000"/>
              </a:spcBef>
              <a:spcAft>
                <a:spcPct val="20000"/>
              </a:spcAft>
            </a:pPr>
            <a:r>
              <a:rPr lang="tr-TR" altLang="tr-TR" sz="1600" smtClean="0"/>
              <a:t>q-&gt;front = </a:t>
            </a:r>
            <a:r>
              <a:rPr lang="en-US" altLang="tr-TR" sz="1600" smtClean="0"/>
              <a:t>0</a:t>
            </a:r>
            <a:r>
              <a:rPr lang="tr-TR" altLang="tr-TR" sz="1600" smtClean="0"/>
              <a:t>; </a:t>
            </a:r>
          </a:p>
          <a:p>
            <a:pPr eaLnBrk="1" hangingPunct="1">
              <a:lnSpc>
                <a:spcPct val="95000"/>
              </a:lnSpc>
              <a:spcBef>
                <a:spcPct val="25000"/>
              </a:spcBef>
              <a:spcAft>
                <a:spcPct val="20000"/>
              </a:spcAft>
            </a:pPr>
            <a:r>
              <a:rPr lang="tr-TR" altLang="tr-TR" sz="1800" smtClean="0"/>
              <a:t>For each </a:t>
            </a:r>
            <a:r>
              <a:rPr lang="tr-TR" altLang="tr-TR" sz="1800" b="1" i="1" smtClean="0"/>
              <a:t>enqueue</a:t>
            </a:r>
            <a:r>
              <a:rPr lang="en-US" altLang="tr-TR" sz="1800" b="1" i="1" smtClean="0"/>
              <a:t> </a:t>
            </a:r>
            <a:r>
              <a:rPr lang="tr-TR" altLang="tr-TR" sz="1800" smtClean="0"/>
              <a:t>operation </a:t>
            </a:r>
            <a:r>
              <a:rPr lang="tr-TR" altLang="tr-TR" sz="1800" i="1" smtClean="0"/>
              <a:t>rear </a:t>
            </a:r>
            <a:r>
              <a:rPr lang="tr-TR" altLang="tr-TR" sz="1800" smtClean="0"/>
              <a:t>is incremented by one, and for each </a:t>
            </a:r>
            <a:r>
              <a:rPr lang="tr-TR" altLang="tr-TR" sz="1800" b="1" i="1" smtClean="0"/>
              <a:t>dequeue</a:t>
            </a:r>
            <a:r>
              <a:rPr lang="en-US" altLang="tr-TR" sz="1800" b="1" i="1" smtClean="0"/>
              <a:t> </a:t>
            </a:r>
            <a:r>
              <a:rPr lang="tr-TR" altLang="tr-TR" sz="1800" smtClean="0"/>
              <a:t>operation , </a:t>
            </a:r>
            <a:r>
              <a:rPr lang="tr-TR" altLang="tr-TR" sz="1800" i="1" smtClean="0"/>
              <a:t>front </a:t>
            </a:r>
            <a:r>
              <a:rPr lang="tr-TR" altLang="tr-TR" sz="1800" smtClean="0"/>
              <a:t>is incremented by one.</a:t>
            </a:r>
          </a:p>
          <a:p>
            <a:pPr eaLnBrk="1" hangingPunct="1">
              <a:lnSpc>
                <a:spcPct val="95000"/>
              </a:lnSpc>
              <a:spcBef>
                <a:spcPct val="25000"/>
              </a:spcBef>
              <a:spcAft>
                <a:spcPct val="20000"/>
              </a:spcAft>
            </a:pPr>
            <a:r>
              <a:rPr lang="tr-TR" altLang="tr-TR" sz="1800" smtClean="0"/>
              <a:t>While the </a:t>
            </a:r>
            <a:r>
              <a:rPr lang="tr-TR" altLang="tr-TR" sz="1800" b="1" i="1" smtClean="0"/>
              <a:t>enqueue</a:t>
            </a:r>
            <a:r>
              <a:rPr lang="en-US" altLang="tr-TR" sz="1800" b="1" i="1" smtClean="0"/>
              <a:t> </a:t>
            </a:r>
            <a:r>
              <a:rPr lang="tr-TR" altLang="tr-TR" sz="1800" smtClean="0"/>
              <a:t>and </a:t>
            </a:r>
            <a:r>
              <a:rPr lang="tr-TR" altLang="tr-TR" sz="1800" b="1" i="1" smtClean="0"/>
              <a:t>dequeue</a:t>
            </a:r>
            <a:r>
              <a:rPr lang="en-US" altLang="tr-TR" sz="1800" b="1" i="1" smtClean="0"/>
              <a:t> </a:t>
            </a:r>
            <a:r>
              <a:rPr lang="tr-TR" altLang="tr-TR" sz="1800" smtClean="0"/>
              <a:t>operations are easy to implement, there is a big disadvantage in this set up. The size of the array needs to be huge, as the number of slots would go on increasing as long as there are items to be added to the list (irrespective of how many items are deleted, as these two are independent operations.)</a:t>
            </a:r>
          </a:p>
        </p:txBody>
      </p:sp>
      <p:sp>
        <p:nvSpPr>
          <p:cNvPr id="45060" name="Rectangle 6"/>
          <p:cNvSpPr>
            <a:spLocks noChangeArrowheads="1"/>
          </p:cNvSpPr>
          <p:nvPr/>
        </p:nvSpPr>
        <p:spPr bwMode="auto">
          <a:xfrm>
            <a:off x="1476375" y="5805488"/>
            <a:ext cx="288925" cy="360362"/>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1400"/>
              <a:t>10</a:t>
            </a:r>
          </a:p>
        </p:txBody>
      </p:sp>
      <p:sp>
        <p:nvSpPr>
          <p:cNvPr id="45061" name="Rectangle 7"/>
          <p:cNvSpPr>
            <a:spLocks noChangeArrowheads="1"/>
          </p:cNvSpPr>
          <p:nvPr/>
        </p:nvSpPr>
        <p:spPr bwMode="auto">
          <a:xfrm>
            <a:off x="1763713" y="5805488"/>
            <a:ext cx="288925" cy="360362"/>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1400"/>
              <a:t>50</a:t>
            </a:r>
          </a:p>
        </p:txBody>
      </p:sp>
      <p:sp>
        <p:nvSpPr>
          <p:cNvPr id="45062" name="Rectangle 8"/>
          <p:cNvSpPr>
            <a:spLocks noChangeArrowheads="1"/>
          </p:cNvSpPr>
          <p:nvPr/>
        </p:nvSpPr>
        <p:spPr bwMode="auto">
          <a:xfrm>
            <a:off x="2052638" y="5805488"/>
            <a:ext cx="288925" cy="360362"/>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1400"/>
              <a:t>13</a:t>
            </a:r>
          </a:p>
        </p:txBody>
      </p:sp>
      <p:sp>
        <p:nvSpPr>
          <p:cNvPr id="45063" name="Rectangle 9"/>
          <p:cNvSpPr>
            <a:spLocks noChangeArrowheads="1"/>
          </p:cNvSpPr>
          <p:nvPr/>
        </p:nvSpPr>
        <p:spPr bwMode="auto">
          <a:xfrm>
            <a:off x="2339975" y="5805488"/>
            <a:ext cx="288925" cy="360362"/>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1400"/>
              <a:t>5</a:t>
            </a:r>
          </a:p>
        </p:txBody>
      </p:sp>
      <p:sp>
        <p:nvSpPr>
          <p:cNvPr id="45064" name="Rectangle 10"/>
          <p:cNvSpPr>
            <a:spLocks noChangeArrowheads="1"/>
          </p:cNvSpPr>
          <p:nvPr/>
        </p:nvSpPr>
        <p:spPr bwMode="auto">
          <a:xfrm>
            <a:off x="2627313" y="5805488"/>
            <a:ext cx="288925" cy="360362"/>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1400"/>
              <a:t>-8</a:t>
            </a:r>
          </a:p>
        </p:txBody>
      </p:sp>
      <p:sp>
        <p:nvSpPr>
          <p:cNvPr id="45065" name="Rectangle 11"/>
          <p:cNvSpPr>
            <a:spLocks noChangeArrowheads="1"/>
          </p:cNvSpPr>
          <p:nvPr/>
        </p:nvSpPr>
        <p:spPr bwMode="auto">
          <a:xfrm>
            <a:off x="2914650" y="5805488"/>
            <a:ext cx="288925" cy="360362"/>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1400"/>
              <a:t>14</a:t>
            </a:r>
          </a:p>
        </p:txBody>
      </p:sp>
      <p:sp>
        <p:nvSpPr>
          <p:cNvPr id="45066" name="Rectangle 12"/>
          <p:cNvSpPr>
            <a:spLocks noChangeArrowheads="1"/>
          </p:cNvSpPr>
          <p:nvPr/>
        </p:nvSpPr>
        <p:spPr bwMode="auto">
          <a:xfrm>
            <a:off x="3203575" y="5805488"/>
            <a:ext cx="288925" cy="360362"/>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45067" name="Rectangle 13"/>
          <p:cNvSpPr>
            <a:spLocks noChangeArrowheads="1"/>
          </p:cNvSpPr>
          <p:nvPr/>
        </p:nvSpPr>
        <p:spPr bwMode="auto">
          <a:xfrm>
            <a:off x="3490913" y="5805488"/>
            <a:ext cx="288925" cy="360362"/>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45068" name="Rectangle 14"/>
          <p:cNvSpPr>
            <a:spLocks noChangeArrowheads="1"/>
          </p:cNvSpPr>
          <p:nvPr/>
        </p:nvSpPr>
        <p:spPr bwMode="auto">
          <a:xfrm>
            <a:off x="3779838" y="5805488"/>
            <a:ext cx="288925" cy="360362"/>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45069" name="Rectangle 15"/>
          <p:cNvSpPr>
            <a:spLocks noChangeArrowheads="1"/>
          </p:cNvSpPr>
          <p:nvPr/>
        </p:nvSpPr>
        <p:spPr bwMode="auto">
          <a:xfrm>
            <a:off x="4067175" y="5805488"/>
            <a:ext cx="288925" cy="360362"/>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45070" name="Rectangle 16"/>
          <p:cNvSpPr>
            <a:spLocks noChangeArrowheads="1"/>
          </p:cNvSpPr>
          <p:nvPr/>
        </p:nvSpPr>
        <p:spPr bwMode="auto">
          <a:xfrm>
            <a:off x="4356100" y="5805488"/>
            <a:ext cx="288925" cy="360362"/>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45071" name="Rectangle 17"/>
          <p:cNvSpPr>
            <a:spLocks noChangeArrowheads="1"/>
          </p:cNvSpPr>
          <p:nvPr/>
        </p:nvSpPr>
        <p:spPr bwMode="auto">
          <a:xfrm>
            <a:off x="4643438" y="5805488"/>
            <a:ext cx="288925" cy="360362"/>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45072" name="Rectangle 18"/>
          <p:cNvSpPr>
            <a:spLocks noChangeArrowheads="1"/>
          </p:cNvSpPr>
          <p:nvPr/>
        </p:nvSpPr>
        <p:spPr bwMode="auto">
          <a:xfrm>
            <a:off x="4930775" y="5805488"/>
            <a:ext cx="288925" cy="360362"/>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45073" name="Rectangle 19"/>
          <p:cNvSpPr>
            <a:spLocks noChangeArrowheads="1"/>
          </p:cNvSpPr>
          <p:nvPr/>
        </p:nvSpPr>
        <p:spPr bwMode="auto">
          <a:xfrm>
            <a:off x="5218113" y="5805488"/>
            <a:ext cx="288925" cy="360362"/>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45074" name="Rectangle 20"/>
          <p:cNvSpPr>
            <a:spLocks noChangeArrowheads="1"/>
          </p:cNvSpPr>
          <p:nvPr/>
        </p:nvSpPr>
        <p:spPr bwMode="auto">
          <a:xfrm>
            <a:off x="5507038" y="5805488"/>
            <a:ext cx="288925" cy="360362"/>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45075" name="Rectangle 21"/>
          <p:cNvSpPr>
            <a:spLocks noChangeArrowheads="1"/>
          </p:cNvSpPr>
          <p:nvPr/>
        </p:nvSpPr>
        <p:spPr bwMode="auto">
          <a:xfrm>
            <a:off x="5794375" y="5805488"/>
            <a:ext cx="288925" cy="360362"/>
          </a:xfrm>
          <a:prstGeom prst="rect">
            <a:avLst/>
          </a:prstGeom>
          <a:solidFill>
            <a:schemeClr val="folHlink"/>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45076" name="Text Box 22"/>
          <p:cNvSpPr txBox="1">
            <a:spLocks noChangeArrowheads="1"/>
          </p:cNvSpPr>
          <p:nvPr/>
        </p:nvSpPr>
        <p:spPr bwMode="auto">
          <a:xfrm>
            <a:off x="971550" y="515778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45077" name="Text Box 23"/>
          <p:cNvSpPr txBox="1">
            <a:spLocks noChangeArrowheads="1"/>
          </p:cNvSpPr>
          <p:nvPr/>
        </p:nvSpPr>
        <p:spPr bwMode="auto">
          <a:xfrm>
            <a:off x="1476375" y="5627688"/>
            <a:ext cx="2540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000"/>
              <a:t>0</a:t>
            </a:r>
          </a:p>
        </p:txBody>
      </p:sp>
      <p:sp>
        <p:nvSpPr>
          <p:cNvPr id="45078" name="Text Box 24"/>
          <p:cNvSpPr txBox="1">
            <a:spLocks noChangeArrowheads="1"/>
          </p:cNvSpPr>
          <p:nvPr/>
        </p:nvSpPr>
        <p:spPr bwMode="auto">
          <a:xfrm>
            <a:off x="1763713" y="5627688"/>
            <a:ext cx="2540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000"/>
              <a:t>1</a:t>
            </a:r>
          </a:p>
        </p:txBody>
      </p:sp>
      <p:sp>
        <p:nvSpPr>
          <p:cNvPr id="45079" name="Text Box 25"/>
          <p:cNvSpPr txBox="1">
            <a:spLocks noChangeArrowheads="1"/>
          </p:cNvSpPr>
          <p:nvPr/>
        </p:nvSpPr>
        <p:spPr bwMode="auto">
          <a:xfrm>
            <a:off x="2052638" y="5627688"/>
            <a:ext cx="2540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000"/>
              <a:t>2</a:t>
            </a:r>
          </a:p>
        </p:txBody>
      </p:sp>
      <p:sp>
        <p:nvSpPr>
          <p:cNvPr id="45080" name="Text Box 26"/>
          <p:cNvSpPr txBox="1">
            <a:spLocks noChangeArrowheads="1"/>
          </p:cNvSpPr>
          <p:nvPr/>
        </p:nvSpPr>
        <p:spPr bwMode="auto">
          <a:xfrm>
            <a:off x="2339975" y="5627688"/>
            <a:ext cx="2540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000"/>
              <a:t>3</a:t>
            </a:r>
          </a:p>
        </p:txBody>
      </p:sp>
      <p:sp>
        <p:nvSpPr>
          <p:cNvPr id="45081" name="Text Box 27"/>
          <p:cNvSpPr txBox="1">
            <a:spLocks noChangeArrowheads="1"/>
          </p:cNvSpPr>
          <p:nvPr/>
        </p:nvSpPr>
        <p:spPr bwMode="auto">
          <a:xfrm>
            <a:off x="2628900" y="5627688"/>
            <a:ext cx="2540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000"/>
              <a:t>4</a:t>
            </a:r>
          </a:p>
        </p:txBody>
      </p:sp>
      <p:sp>
        <p:nvSpPr>
          <p:cNvPr id="45082" name="Text Box 28"/>
          <p:cNvSpPr txBox="1">
            <a:spLocks noChangeArrowheads="1"/>
          </p:cNvSpPr>
          <p:nvPr/>
        </p:nvSpPr>
        <p:spPr bwMode="auto">
          <a:xfrm>
            <a:off x="2916238" y="5627688"/>
            <a:ext cx="2540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000"/>
              <a:t>5</a:t>
            </a:r>
          </a:p>
        </p:txBody>
      </p:sp>
      <p:sp>
        <p:nvSpPr>
          <p:cNvPr id="45083" name="Text Box 29"/>
          <p:cNvSpPr txBox="1">
            <a:spLocks noChangeArrowheads="1"/>
          </p:cNvSpPr>
          <p:nvPr/>
        </p:nvSpPr>
        <p:spPr bwMode="auto">
          <a:xfrm>
            <a:off x="3205163" y="5627688"/>
            <a:ext cx="2540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000"/>
              <a:t>6</a:t>
            </a:r>
          </a:p>
        </p:txBody>
      </p:sp>
      <p:sp>
        <p:nvSpPr>
          <p:cNvPr id="45084" name="Text Box 30"/>
          <p:cNvSpPr txBox="1">
            <a:spLocks noChangeArrowheads="1"/>
          </p:cNvSpPr>
          <p:nvPr/>
        </p:nvSpPr>
        <p:spPr bwMode="auto">
          <a:xfrm>
            <a:off x="3492500" y="5627688"/>
            <a:ext cx="2540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000"/>
              <a:t>7</a:t>
            </a:r>
          </a:p>
        </p:txBody>
      </p:sp>
      <p:sp>
        <p:nvSpPr>
          <p:cNvPr id="45085" name="Text Box 31"/>
          <p:cNvSpPr txBox="1">
            <a:spLocks noChangeArrowheads="1"/>
          </p:cNvSpPr>
          <p:nvPr/>
        </p:nvSpPr>
        <p:spPr bwMode="auto">
          <a:xfrm>
            <a:off x="3741738" y="5627688"/>
            <a:ext cx="2540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000"/>
              <a:t>8</a:t>
            </a:r>
          </a:p>
        </p:txBody>
      </p:sp>
      <p:sp>
        <p:nvSpPr>
          <p:cNvPr id="45086" name="Text Box 32"/>
          <p:cNvSpPr txBox="1">
            <a:spLocks noChangeArrowheads="1"/>
          </p:cNvSpPr>
          <p:nvPr/>
        </p:nvSpPr>
        <p:spPr bwMode="auto">
          <a:xfrm>
            <a:off x="4029075" y="5627688"/>
            <a:ext cx="2540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000"/>
              <a:t>9</a:t>
            </a:r>
          </a:p>
        </p:txBody>
      </p:sp>
      <p:sp>
        <p:nvSpPr>
          <p:cNvPr id="45087" name="Text Box 33"/>
          <p:cNvSpPr txBox="1">
            <a:spLocks noChangeArrowheads="1"/>
          </p:cNvSpPr>
          <p:nvPr/>
        </p:nvSpPr>
        <p:spPr bwMode="auto">
          <a:xfrm>
            <a:off x="4318000" y="5627688"/>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000"/>
              <a:t>10</a:t>
            </a:r>
          </a:p>
        </p:txBody>
      </p:sp>
      <p:sp>
        <p:nvSpPr>
          <p:cNvPr id="45088" name="Text Box 34"/>
          <p:cNvSpPr txBox="1">
            <a:spLocks noChangeArrowheads="1"/>
          </p:cNvSpPr>
          <p:nvPr/>
        </p:nvSpPr>
        <p:spPr bwMode="auto">
          <a:xfrm>
            <a:off x="4605338" y="5627688"/>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000"/>
              <a:t>11</a:t>
            </a:r>
          </a:p>
        </p:txBody>
      </p:sp>
      <p:sp>
        <p:nvSpPr>
          <p:cNvPr id="45089" name="Text Box 35"/>
          <p:cNvSpPr txBox="1">
            <a:spLocks noChangeArrowheads="1"/>
          </p:cNvSpPr>
          <p:nvPr/>
        </p:nvSpPr>
        <p:spPr bwMode="auto">
          <a:xfrm>
            <a:off x="4894263" y="5627688"/>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000"/>
              <a:t>12</a:t>
            </a:r>
          </a:p>
        </p:txBody>
      </p:sp>
      <p:sp>
        <p:nvSpPr>
          <p:cNvPr id="45090" name="Text Box 36"/>
          <p:cNvSpPr txBox="1">
            <a:spLocks noChangeArrowheads="1"/>
          </p:cNvSpPr>
          <p:nvPr/>
        </p:nvSpPr>
        <p:spPr bwMode="auto">
          <a:xfrm>
            <a:off x="5181600" y="5627688"/>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000"/>
              <a:t>13</a:t>
            </a:r>
          </a:p>
        </p:txBody>
      </p:sp>
      <p:sp>
        <p:nvSpPr>
          <p:cNvPr id="45091" name="Text Box 37"/>
          <p:cNvSpPr txBox="1">
            <a:spLocks noChangeArrowheads="1"/>
          </p:cNvSpPr>
          <p:nvPr/>
        </p:nvSpPr>
        <p:spPr bwMode="auto">
          <a:xfrm>
            <a:off x="5470525" y="5627688"/>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000"/>
              <a:t>14</a:t>
            </a:r>
          </a:p>
        </p:txBody>
      </p:sp>
      <p:sp>
        <p:nvSpPr>
          <p:cNvPr id="45092" name="Text Box 38"/>
          <p:cNvSpPr txBox="1">
            <a:spLocks noChangeArrowheads="1"/>
          </p:cNvSpPr>
          <p:nvPr/>
        </p:nvSpPr>
        <p:spPr bwMode="auto">
          <a:xfrm>
            <a:off x="5757863" y="5627688"/>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000"/>
              <a:t>15</a:t>
            </a:r>
          </a:p>
        </p:txBody>
      </p:sp>
      <p:sp>
        <p:nvSpPr>
          <p:cNvPr id="45093" name="Line 39"/>
          <p:cNvSpPr>
            <a:spLocks noChangeShapeType="1"/>
          </p:cNvSpPr>
          <p:nvPr/>
        </p:nvSpPr>
        <p:spPr bwMode="auto">
          <a:xfrm flipV="1">
            <a:off x="1547813" y="6237288"/>
            <a:ext cx="0" cy="215900"/>
          </a:xfrm>
          <a:prstGeom prst="line">
            <a:avLst/>
          </a:prstGeom>
          <a:noFill/>
          <a:ln w="38100">
            <a:solidFill>
              <a:srgbClr val="CC33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45094" name="Text Box 40"/>
          <p:cNvSpPr txBox="1">
            <a:spLocks noChangeArrowheads="1"/>
          </p:cNvSpPr>
          <p:nvPr/>
        </p:nvSpPr>
        <p:spPr bwMode="auto">
          <a:xfrm>
            <a:off x="1260475" y="6394450"/>
            <a:ext cx="5746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200" b="1"/>
              <a:t>Front</a:t>
            </a:r>
          </a:p>
        </p:txBody>
      </p:sp>
      <p:sp>
        <p:nvSpPr>
          <p:cNvPr id="45095" name="Line 41"/>
          <p:cNvSpPr>
            <a:spLocks noChangeShapeType="1"/>
          </p:cNvSpPr>
          <p:nvPr/>
        </p:nvSpPr>
        <p:spPr bwMode="auto">
          <a:xfrm flipV="1">
            <a:off x="3059113" y="6237288"/>
            <a:ext cx="0" cy="215900"/>
          </a:xfrm>
          <a:prstGeom prst="line">
            <a:avLst/>
          </a:prstGeom>
          <a:noFill/>
          <a:ln w="38100">
            <a:solidFill>
              <a:srgbClr val="CC33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45096" name="Text Box 42"/>
          <p:cNvSpPr txBox="1">
            <a:spLocks noChangeArrowheads="1"/>
          </p:cNvSpPr>
          <p:nvPr/>
        </p:nvSpPr>
        <p:spPr bwMode="auto">
          <a:xfrm>
            <a:off x="2771775" y="6394450"/>
            <a:ext cx="5207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200" b="1"/>
              <a:t>Rear</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ChangeArrowheads="1"/>
          </p:cNvSpPr>
          <p:nvPr/>
        </p:nvSpPr>
        <p:spPr bwMode="auto">
          <a:xfrm>
            <a:off x="228600" y="152400"/>
            <a:ext cx="8915400" cy="640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60000"/>
              </a:lnSpc>
              <a:spcBef>
                <a:spcPct val="50000"/>
              </a:spcBef>
            </a:pPr>
            <a:r>
              <a:rPr lang="en-US" altLang="tr-TR" sz="1600" b="1">
                <a:latin typeface="Courier New" panose="02070309020205020404" pitchFamily="49" charset="0"/>
              </a:rPr>
              <a:t>#ifndef QUEUEH</a:t>
            </a:r>
          </a:p>
          <a:p>
            <a:pPr>
              <a:lnSpc>
                <a:spcPct val="60000"/>
              </a:lnSpc>
              <a:spcBef>
                <a:spcPct val="50000"/>
              </a:spcBef>
            </a:pPr>
            <a:r>
              <a:rPr lang="en-US" altLang="tr-TR" sz="1600" b="1">
                <a:latin typeface="Courier New" panose="02070309020205020404" pitchFamily="49" charset="0"/>
              </a:rPr>
              <a:t>#define QUEUEH</a:t>
            </a:r>
          </a:p>
          <a:p>
            <a:pPr>
              <a:lnSpc>
                <a:spcPct val="60000"/>
              </a:lnSpc>
              <a:spcBef>
                <a:spcPct val="50000"/>
              </a:spcBef>
            </a:pPr>
            <a:r>
              <a:rPr lang="en-US" altLang="tr-TR" sz="1600" b="1">
                <a:latin typeface="Courier New" panose="02070309020205020404" pitchFamily="49" charset="0"/>
              </a:rPr>
              <a:t>#include &lt;stdbool.h&gt;</a:t>
            </a:r>
          </a:p>
          <a:p>
            <a:pPr>
              <a:lnSpc>
                <a:spcPct val="60000"/>
              </a:lnSpc>
              <a:spcBef>
                <a:spcPct val="50000"/>
              </a:spcBef>
            </a:pPr>
            <a:r>
              <a:rPr lang="en-US" altLang="tr-TR" sz="1600" b="1">
                <a:latin typeface="Courier New" panose="02070309020205020404" pitchFamily="49" charset="0"/>
              </a:rPr>
              <a:t>#define MAXQUEUE  20</a:t>
            </a:r>
          </a:p>
          <a:p>
            <a:pPr>
              <a:lnSpc>
                <a:spcPct val="60000"/>
              </a:lnSpc>
              <a:spcBef>
                <a:spcPct val="50000"/>
              </a:spcBef>
            </a:pPr>
            <a:r>
              <a:rPr lang="en-US" altLang="tr-TR" sz="1600" b="1"/>
              <a:t>#define BOOL int</a:t>
            </a:r>
          </a:p>
          <a:p>
            <a:pPr>
              <a:lnSpc>
                <a:spcPct val="60000"/>
              </a:lnSpc>
              <a:spcBef>
                <a:spcPct val="50000"/>
              </a:spcBef>
            </a:pPr>
            <a:r>
              <a:rPr lang="en-US" altLang="tr-TR" sz="1600" b="1"/>
              <a:t>#define TRUE  1</a:t>
            </a:r>
          </a:p>
          <a:p>
            <a:pPr>
              <a:lnSpc>
                <a:spcPct val="60000"/>
              </a:lnSpc>
              <a:spcBef>
                <a:spcPct val="50000"/>
              </a:spcBef>
            </a:pPr>
            <a:r>
              <a:rPr lang="en-US" altLang="tr-TR" sz="1600" b="1"/>
              <a:t>#define FALSE 0</a:t>
            </a:r>
          </a:p>
          <a:p>
            <a:pPr>
              <a:lnSpc>
                <a:spcPct val="60000"/>
              </a:lnSpc>
              <a:spcBef>
                <a:spcPct val="50000"/>
              </a:spcBef>
            </a:pPr>
            <a:endParaRPr lang="en-US" altLang="tr-TR" sz="1600" b="1">
              <a:latin typeface="Courier New" panose="02070309020205020404" pitchFamily="49" charset="0"/>
            </a:endParaRPr>
          </a:p>
          <a:p>
            <a:pPr>
              <a:lnSpc>
                <a:spcPct val="60000"/>
              </a:lnSpc>
              <a:spcBef>
                <a:spcPct val="50000"/>
              </a:spcBef>
            </a:pPr>
            <a:r>
              <a:rPr lang="en-US" altLang="tr-TR" sz="1600" b="1">
                <a:latin typeface="Courier New" panose="02070309020205020404" pitchFamily="49" charset="0"/>
              </a:rPr>
              <a:t>struct QueueRec</a:t>
            </a:r>
          </a:p>
          <a:p>
            <a:pPr>
              <a:lnSpc>
                <a:spcPct val="60000"/>
              </a:lnSpc>
              <a:spcBef>
                <a:spcPct val="50000"/>
              </a:spcBef>
            </a:pPr>
            <a:r>
              <a:rPr lang="en-US" altLang="tr-TR" sz="1600" b="1">
                <a:latin typeface="Courier New" panose="02070309020205020404" pitchFamily="49" charset="0"/>
              </a:rPr>
              <a:t>{</a:t>
            </a:r>
          </a:p>
          <a:p>
            <a:pPr>
              <a:lnSpc>
                <a:spcPct val="60000"/>
              </a:lnSpc>
              <a:spcBef>
                <a:spcPct val="50000"/>
              </a:spcBef>
            </a:pPr>
            <a:r>
              <a:rPr lang="en-US" altLang="tr-TR" sz="1600" b="1">
                <a:latin typeface="Courier New" panose="02070309020205020404" pitchFamily="49" charset="0"/>
              </a:rPr>
              <a:t>   int    front;</a:t>
            </a:r>
          </a:p>
          <a:p>
            <a:pPr>
              <a:lnSpc>
                <a:spcPct val="60000"/>
              </a:lnSpc>
              <a:spcBef>
                <a:spcPct val="50000"/>
              </a:spcBef>
            </a:pPr>
            <a:r>
              <a:rPr lang="en-US" altLang="tr-TR" sz="1600" b="1">
                <a:latin typeface="Courier New" panose="02070309020205020404" pitchFamily="49" charset="0"/>
              </a:rPr>
              <a:t>   int    rear;</a:t>
            </a:r>
          </a:p>
          <a:p>
            <a:pPr>
              <a:lnSpc>
                <a:spcPct val="60000"/>
              </a:lnSpc>
              <a:spcBef>
                <a:spcPct val="50000"/>
              </a:spcBef>
            </a:pPr>
            <a:r>
              <a:rPr lang="en-US" altLang="tr-TR" sz="1600" b="1">
                <a:latin typeface="Courier New" panose="02070309020205020404" pitchFamily="49" charset="0"/>
              </a:rPr>
              <a:t>   float  entry[MAXQUEUE];</a:t>
            </a:r>
          </a:p>
          <a:p>
            <a:pPr>
              <a:lnSpc>
                <a:spcPct val="60000"/>
              </a:lnSpc>
              <a:spcBef>
                <a:spcPct val="50000"/>
              </a:spcBef>
            </a:pPr>
            <a:r>
              <a:rPr lang="en-US" altLang="tr-TR" sz="1600" b="1">
                <a:latin typeface="Courier New" panose="02070309020205020404" pitchFamily="49" charset="0"/>
              </a:rPr>
              <a:t>};</a:t>
            </a:r>
          </a:p>
          <a:p>
            <a:pPr>
              <a:lnSpc>
                <a:spcPct val="60000"/>
              </a:lnSpc>
              <a:spcBef>
                <a:spcPct val="50000"/>
              </a:spcBef>
            </a:pPr>
            <a:endParaRPr lang="en-US" altLang="tr-TR" sz="1600" b="1">
              <a:latin typeface="Courier New" panose="02070309020205020404" pitchFamily="49" charset="0"/>
            </a:endParaRPr>
          </a:p>
          <a:p>
            <a:pPr>
              <a:lnSpc>
                <a:spcPct val="60000"/>
              </a:lnSpc>
              <a:spcBef>
                <a:spcPct val="50000"/>
              </a:spcBef>
            </a:pPr>
            <a:r>
              <a:rPr lang="en-US" altLang="tr-TR" sz="1600" b="1">
                <a:latin typeface="Courier New" panose="02070309020205020404" pitchFamily="49" charset="0"/>
              </a:rPr>
              <a:t>typedef struct QueueRec Queue;</a:t>
            </a:r>
          </a:p>
          <a:p>
            <a:pPr>
              <a:lnSpc>
                <a:spcPct val="60000"/>
              </a:lnSpc>
              <a:spcBef>
                <a:spcPct val="50000"/>
              </a:spcBef>
            </a:pPr>
            <a:endParaRPr lang="en-US" altLang="tr-TR" sz="1600" b="1">
              <a:latin typeface="Courier New" panose="02070309020205020404" pitchFamily="49" charset="0"/>
            </a:endParaRPr>
          </a:p>
          <a:p>
            <a:pPr>
              <a:lnSpc>
                <a:spcPct val="60000"/>
              </a:lnSpc>
              <a:spcBef>
                <a:spcPct val="50000"/>
              </a:spcBef>
            </a:pPr>
            <a:r>
              <a:rPr lang="en-US" altLang="tr-TR" sz="1600" b="1">
                <a:latin typeface="Courier New" panose="02070309020205020404" pitchFamily="49" charset="0"/>
              </a:rPr>
              <a:t>void intializeQueue(Queue* queuePtr);</a:t>
            </a:r>
          </a:p>
          <a:p>
            <a:pPr>
              <a:lnSpc>
                <a:spcPct val="60000"/>
              </a:lnSpc>
              <a:spcBef>
                <a:spcPct val="50000"/>
              </a:spcBef>
            </a:pPr>
            <a:r>
              <a:rPr lang="en-US" altLang="tr-TR" sz="1600" b="1">
                <a:latin typeface="Courier New" panose="02070309020205020404" pitchFamily="49" charset="0"/>
              </a:rPr>
              <a:t>BOOL queueEmpty(const Queue* queuePtr);</a:t>
            </a:r>
          </a:p>
          <a:p>
            <a:pPr>
              <a:lnSpc>
                <a:spcPct val="60000"/>
              </a:lnSpc>
              <a:spcBef>
                <a:spcPct val="50000"/>
              </a:spcBef>
            </a:pPr>
            <a:r>
              <a:rPr lang="en-US" altLang="tr-TR" sz="1600" b="1">
                <a:latin typeface="Courier New" panose="02070309020205020404" pitchFamily="49" charset="0"/>
              </a:rPr>
              <a:t>BOOL queueFull(const Queue* queuePtr);</a:t>
            </a:r>
          </a:p>
          <a:p>
            <a:pPr>
              <a:lnSpc>
                <a:spcPct val="60000"/>
              </a:lnSpc>
              <a:spcBef>
                <a:spcPct val="50000"/>
              </a:spcBef>
            </a:pPr>
            <a:r>
              <a:rPr lang="en-US" altLang="tr-TR" sz="1600" b="1">
                <a:latin typeface="Courier New" panose="02070309020205020404" pitchFamily="49" charset="0"/>
              </a:rPr>
              <a:t>void enqueue(Queue* queuePtr, float item);</a:t>
            </a:r>
          </a:p>
          <a:p>
            <a:pPr>
              <a:lnSpc>
                <a:spcPct val="60000"/>
              </a:lnSpc>
              <a:spcBef>
                <a:spcPct val="50000"/>
              </a:spcBef>
            </a:pPr>
            <a:r>
              <a:rPr lang="en-US" altLang="tr-TR" sz="1600" b="1">
                <a:latin typeface="Courier New" panose="02070309020205020404" pitchFamily="49" charset="0"/>
              </a:rPr>
              <a:t>float dequeue(Queue* queuePtr);</a:t>
            </a:r>
          </a:p>
          <a:p>
            <a:pPr>
              <a:lnSpc>
                <a:spcPct val="60000"/>
              </a:lnSpc>
              <a:spcBef>
                <a:spcPct val="50000"/>
              </a:spcBef>
            </a:pPr>
            <a:endParaRPr lang="en-US" altLang="tr-TR" sz="1600" b="1">
              <a:latin typeface="Courier New" panose="02070309020205020404" pitchFamily="49" charset="0"/>
            </a:endParaRPr>
          </a:p>
          <a:p>
            <a:pPr>
              <a:lnSpc>
                <a:spcPct val="60000"/>
              </a:lnSpc>
              <a:spcBef>
                <a:spcPct val="50000"/>
              </a:spcBef>
            </a:pPr>
            <a:r>
              <a:rPr lang="en-US" altLang="tr-TR" sz="1600" b="1">
                <a:latin typeface="Courier New" panose="02070309020205020404" pitchFamily="49" charset="0"/>
              </a:rPr>
              <a:t>#endif</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4"/>
          <p:cNvSpPr>
            <a:spLocks noChangeArrowheads="1"/>
          </p:cNvSpPr>
          <p:nvPr/>
        </p:nvSpPr>
        <p:spPr bwMode="auto">
          <a:xfrm>
            <a:off x="457200" y="1371600"/>
            <a:ext cx="4953000" cy="395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60000"/>
              </a:lnSpc>
              <a:spcBef>
                <a:spcPct val="50000"/>
              </a:spcBef>
            </a:pPr>
            <a:endParaRPr lang="en-US" altLang="tr-TR" sz="2000" b="1">
              <a:latin typeface="Courier New" panose="02070309020205020404" pitchFamily="49" charset="0"/>
            </a:endParaRPr>
          </a:p>
          <a:p>
            <a:pPr>
              <a:lnSpc>
                <a:spcPct val="60000"/>
              </a:lnSpc>
              <a:spcBef>
                <a:spcPct val="50000"/>
              </a:spcBef>
            </a:pPr>
            <a:r>
              <a:rPr lang="en-US" altLang="tr-TR" sz="2000" b="1">
                <a:latin typeface="Courier New" panose="02070309020205020404" pitchFamily="49" charset="0"/>
              </a:rPr>
              <a:t>#define MAXQUEUE  20</a:t>
            </a:r>
          </a:p>
          <a:p>
            <a:pPr>
              <a:lnSpc>
                <a:spcPct val="60000"/>
              </a:lnSpc>
              <a:spcBef>
                <a:spcPct val="50000"/>
              </a:spcBef>
            </a:pPr>
            <a:endParaRPr lang="en-US" altLang="tr-TR" sz="2000" b="1">
              <a:latin typeface="Courier New" panose="02070309020205020404" pitchFamily="49" charset="0"/>
            </a:endParaRPr>
          </a:p>
          <a:p>
            <a:pPr>
              <a:lnSpc>
                <a:spcPct val="60000"/>
              </a:lnSpc>
              <a:spcBef>
                <a:spcPct val="50000"/>
              </a:spcBef>
            </a:pPr>
            <a:r>
              <a:rPr lang="en-US" altLang="tr-TR" sz="2000" b="1">
                <a:latin typeface="Courier New" panose="02070309020205020404" pitchFamily="49" charset="0"/>
              </a:rPr>
              <a:t>struct QueueRec</a:t>
            </a:r>
          </a:p>
          <a:p>
            <a:pPr>
              <a:lnSpc>
                <a:spcPct val="60000"/>
              </a:lnSpc>
              <a:spcBef>
                <a:spcPct val="50000"/>
              </a:spcBef>
            </a:pPr>
            <a:r>
              <a:rPr lang="en-US" altLang="tr-TR" sz="2000" b="1">
                <a:latin typeface="Courier New" panose="02070309020205020404" pitchFamily="49" charset="0"/>
              </a:rPr>
              <a:t>{</a:t>
            </a:r>
          </a:p>
          <a:p>
            <a:pPr>
              <a:lnSpc>
                <a:spcPct val="60000"/>
              </a:lnSpc>
              <a:spcBef>
                <a:spcPct val="50000"/>
              </a:spcBef>
            </a:pPr>
            <a:r>
              <a:rPr lang="en-US" altLang="tr-TR" sz="2000" b="1">
                <a:latin typeface="Courier New" panose="02070309020205020404" pitchFamily="49" charset="0"/>
              </a:rPr>
              <a:t>   int    count;</a:t>
            </a:r>
          </a:p>
          <a:p>
            <a:pPr>
              <a:lnSpc>
                <a:spcPct val="60000"/>
              </a:lnSpc>
              <a:spcBef>
                <a:spcPct val="50000"/>
              </a:spcBef>
            </a:pPr>
            <a:r>
              <a:rPr lang="en-US" altLang="tr-TR" sz="2000" b="1">
                <a:latin typeface="Courier New" panose="02070309020205020404" pitchFamily="49" charset="0"/>
              </a:rPr>
              <a:t>   int    front;</a:t>
            </a:r>
          </a:p>
          <a:p>
            <a:pPr>
              <a:lnSpc>
                <a:spcPct val="60000"/>
              </a:lnSpc>
              <a:spcBef>
                <a:spcPct val="50000"/>
              </a:spcBef>
            </a:pPr>
            <a:r>
              <a:rPr lang="en-US" altLang="tr-TR" sz="2000" b="1">
                <a:latin typeface="Courier New" panose="02070309020205020404" pitchFamily="49" charset="0"/>
              </a:rPr>
              <a:t>   int    rear;</a:t>
            </a:r>
          </a:p>
          <a:p>
            <a:pPr>
              <a:lnSpc>
                <a:spcPct val="60000"/>
              </a:lnSpc>
              <a:spcBef>
                <a:spcPct val="50000"/>
              </a:spcBef>
            </a:pPr>
            <a:r>
              <a:rPr lang="en-US" altLang="tr-TR" sz="2000" b="1">
                <a:latin typeface="Courier New" panose="02070309020205020404" pitchFamily="49" charset="0"/>
              </a:rPr>
              <a:t>   float  entry[MAXQUEUE];</a:t>
            </a:r>
          </a:p>
          <a:p>
            <a:pPr>
              <a:lnSpc>
                <a:spcPct val="60000"/>
              </a:lnSpc>
              <a:spcBef>
                <a:spcPct val="50000"/>
              </a:spcBef>
            </a:pPr>
            <a:r>
              <a:rPr lang="en-US" altLang="tr-TR" sz="2000" b="1">
                <a:latin typeface="Courier New" panose="02070309020205020404" pitchFamily="49" charset="0"/>
              </a:rPr>
              <a:t>};</a:t>
            </a:r>
          </a:p>
          <a:p>
            <a:pPr>
              <a:lnSpc>
                <a:spcPct val="60000"/>
              </a:lnSpc>
              <a:spcBef>
                <a:spcPct val="50000"/>
              </a:spcBef>
            </a:pPr>
            <a:endParaRPr lang="en-US" altLang="tr-TR" sz="2000" b="1">
              <a:latin typeface="Courier New" panose="02070309020205020404" pitchFamily="49" charset="0"/>
            </a:endParaRPr>
          </a:p>
          <a:p>
            <a:pPr>
              <a:lnSpc>
                <a:spcPct val="60000"/>
              </a:lnSpc>
              <a:spcBef>
                <a:spcPct val="50000"/>
              </a:spcBef>
            </a:pPr>
            <a:r>
              <a:rPr lang="en-US" altLang="tr-TR" sz="2000" b="1">
                <a:latin typeface="Courier New" panose="02070309020205020404" pitchFamily="49" charset="0"/>
              </a:rPr>
              <a:t>typedef struct QueueRec Queue;</a:t>
            </a:r>
          </a:p>
        </p:txBody>
      </p:sp>
      <p:sp>
        <p:nvSpPr>
          <p:cNvPr id="47107" name="Text Box 5"/>
          <p:cNvSpPr txBox="1">
            <a:spLocks noChangeArrowheads="1"/>
          </p:cNvSpPr>
          <p:nvPr/>
        </p:nvSpPr>
        <p:spPr bwMode="auto">
          <a:xfrm>
            <a:off x="5105400" y="914400"/>
            <a:ext cx="129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tr-TR" sz="2400" b="1">
                <a:latin typeface="Courier New" panose="02070309020205020404" pitchFamily="49" charset="0"/>
              </a:rPr>
              <a:t>Queue:</a:t>
            </a:r>
            <a:endParaRPr lang="en-US" altLang="tr-TR" sz="2400"/>
          </a:p>
        </p:txBody>
      </p:sp>
      <p:sp>
        <p:nvSpPr>
          <p:cNvPr id="47108" name="Rectangle 6"/>
          <p:cNvSpPr>
            <a:spLocks noChangeArrowheads="1"/>
          </p:cNvSpPr>
          <p:nvPr/>
        </p:nvSpPr>
        <p:spPr bwMode="auto">
          <a:xfrm>
            <a:off x="5410200" y="1916113"/>
            <a:ext cx="3429000" cy="4256087"/>
          </a:xfrm>
          <a:prstGeom prst="rect">
            <a:avLst/>
          </a:prstGeom>
          <a:solidFill>
            <a:schemeClr val="accent1"/>
          </a:solidFill>
          <a:ln w="25400">
            <a:solidFill>
              <a:schemeClr val="bg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47109" name="Rectangle 8"/>
          <p:cNvSpPr>
            <a:spLocks noChangeArrowheads="1"/>
          </p:cNvSpPr>
          <p:nvPr/>
        </p:nvSpPr>
        <p:spPr bwMode="auto">
          <a:xfrm>
            <a:off x="6781800" y="4343400"/>
            <a:ext cx="1828800" cy="1524000"/>
          </a:xfrm>
          <a:prstGeom prst="rect">
            <a:avLst/>
          </a:prstGeom>
          <a:solidFill>
            <a:schemeClr val="bg1"/>
          </a:solidFill>
          <a:ln w="25400">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47110" name="Line 9"/>
          <p:cNvSpPr>
            <a:spLocks noChangeShapeType="1"/>
          </p:cNvSpPr>
          <p:nvPr/>
        </p:nvSpPr>
        <p:spPr bwMode="auto">
          <a:xfrm>
            <a:off x="6781800" y="4648200"/>
            <a:ext cx="1828800" cy="0"/>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tr-TR"/>
          </a:p>
        </p:txBody>
      </p:sp>
      <p:sp>
        <p:nvSpPr>
          <p:cNvPr id="47111" name="Line 10"/>
          <p:cNvSpPr>
            <a:spLocks noChangeShapeType="1"/>
          </p:cNvSpPr>
          <p:nvPr/>
        </p:nvSpPr>
        <p:spPr bwMode="auto">
          <a:xfrm>
            <a:off x="6781800" y="4953000"/>
            <a:ext cx="1828800" cy="0"/>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tr-TR"/>
          </a:p>
        </p:txBody>
      </p:sp>
      <p:sp>
        <p:nvSpPr>
          <p:cNvPr id="47112" name="Line 11"/>
          <p:cNvSpPr>
            <a:spLocks noChangeShapeType="1"/>
          </p:cNvSpPr>
          <p:nvPr/>
        </p:nvSpPr>
        <p:spPr bwMode="auto">
          <a:xfrm>
            <a:off x="6781800" y="5562600"/>
            <a:ext cx="1828800" cy="0"/>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tr-TR"/>
          </a:p>
        </p:txBody>
      </p:sp>
      <p:sp>
        <p:nvSpPr>
          <p:cNvPr id="47113" name="Text Box 12"/>
          <p:cNvSpPr txBox="1">
            <a:spLocks noChangeArrowheads="1"/>
          </p:cNvSpPr>
          <p:nvPr/>
        </p:nvSpPr>
        <p:spPr bwMode="auto">
          <a:xfrm>
            <a:off x="7391400" y="4876800"/>
            <a:ext cx="381000"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40000"/>
              </a:lnSpc>
              <a:spcBef>
                <a:spcPct val="50000"/>
              </a:spcBef>
            </a:pPr>
            <a:r>
              <a:rPr lang="en-US" altLang="tr-TR">
                <a:latin typeface="Times New Roman" panose="02020603050405020304" pitchFamily="18" charset="0"/>
              </a:rPr>
              <a:t>.</a:t>
            </a:r>
          </a:p>
          <a:p>
            <a:pPr>
              <a:lnSpc>
                <a:spcPct val="40000"/>
              </a:lnSpc>
              <a:spcBef>
                <a:spcPct val="50000"/>
              </a:spcBef>
            </a:pPr>
            <a:r>
              <a:rPr lang="en-US" altLang="tr-TR">
                <a:latin typeface="Times New Roman" panose="02020603050405020304" pitchFamily="18" charset="0"/>
              </a:rPr>
              <a:t>.</a:t>
            </a:r>
          </a:p>
          <a:p>
            <a:pPr>
              <a:lnSpc>
                <a:spcPct val="40000"/>
              </a:lnSpc>
              <a:spcBef>
                <a:spcPct val="50000"/>
              </a:spcBef>
            </a:pPr>
            <a:r>
              <a:rPr lang="en-US" altLang="tr-TR">
                <a:latin typeface="Times New Roman" panose="02020603050405020304" pitchFamily="18" charset="0"/>
              </a:rPr>
              <a:t>.</a:t>
            </a:r>
            <a:endParaRPr lang="en-US" altLang="tr-TR" sz="2800" b="1"/>
          </a:p>
        </p:txBody>
      </p:sp>
      <p:sp>
        <p:nvSpPr>
          <p:cNvPr id="47114" name="Text Box 13"/>
          <p:cNvSpPr txBox="1">
            <a:spLocks noChangeArrowheads="1"/>
          </p:cNvSpPr>
          <p:nvPr/>
        </p:nvSpPr>
        <p:spPr bwMode="auto">
          <a:xfrm>
            <a:off x="5715000" y="4267200"/>
            <a:ext cx="1143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000" b="1">
                <a:latin typeface="Courier New" panose="02070309020205020404" pitchFamily="49" charset="0"/>
              </a:rPr>
              <a:t>entry:</a:t>
            </a:r>
            <a:endParaRPr lang="en-US" altLang="tr-TR" sz="2800" b="1"/>
          </a:p>
        </p:txBody>
      </p:sp>
      <p:sp>
        <p:nvSpPr>
          <p:cNvPr id="47115" name="Rectangle 15"/>
          <p:cNvSpPr>
            <a:spLocks noChangeArrowheads="1"/>
          </p:cNvSpPr>
          <p:nvPr/>
        </p:nvSpPr>
        <p:spPr bwMode="auto">
          <a:xfrm>
            <a:off x="6781800" y="2362200"/>
            <a:ext cx="1828800" cy="304800"/>
          </a:xfrm>
          <a:prstGeom prst="rect">
            <a:avLst/>
          </a:prstGeom>
          <a:solidFill>
            <a:schemeClr val="bg1"/>
          </a:solidFill>
          <a:ln w="25400">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47116" name="Text Box 16"/>
          <p:cNvSpPr txBox="1">
            <a:spLocks noChangeArrowheads="1"/>
          </p:cNvSpPr>
          <p:nvPr/>
        </p:nvSpPr>
        <p:spPr bwMode="auto">
          <a:xfrm>
            <a:off x="5715000" y="2286000"/>
            <a:ext cx="1143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000" b="1">
                <a:latin typeface="Courier New" panose="02070309020205020404" pitchFamily="49" charset="0"/>
              </a:rPr>
              <a:t>front:</a:t>
            </a:r>
            <a:endParaRPr lang="en-US" altLang="tr-TR" sz="2800" b="1"/>
          </a:p>
        </p:txBody>
      </p:sp>
      <p:sp>
        <p:nvSpPr>
          <p:cNvPr id="47117" name="Rectangle 17"/>
          <p:cNvSpPr>
            <a:spLocks noChangeArrowheads="1"/>
          </p:cNvSpPr>
          <p:nvPr/>
        </p:nvSpPr>
        <p:spPr bwMode="auto">
          <a:xfrm>
            <a:off x="6781800" y="3124200"/>
            <a:ext cx="1828800" cy="304800"/>
          </a:xfrm>
          <a:prstGeom prst="rect">
            <a:avLst/>
          </a:prstGeom>
          <a:solidFill>
            <a:schemeClr val="bg1"/>
          </a:solidFill>
          <a:ln w="25400">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47118" name="Text Box 18"/>
          <p:cNvSpPr txBox="1">
            <a:spLocks noChangeArrowheads="1"/>
          </p:cNvSpPr>
          <p:nvPr/>
        </p:nvSpPr>
        <p:spPr bwMode="auto">
          <a:xfrm>
            <a:off x="5867400" y="3048000"/>
            <a:ext cx="1143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000" b="1">
                <a:latin typeface="Courier New" panose="02070309020205020404" pitchFamily="49" charset="0"/>
              </a:rPr>
              <a:t>rear:</a:t>
            </a:r>
            <a:endParaRPr lang="en-US" altLang="tr-TR" sz="2800" b="1"/>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altLang="tr-TR" smtClean="0"/>
              <a:t>Implementation</a:t>
            </a:r>
            <a:endParaRPr lang="tr-TR" altLang="tr-TR" smtClean="0"/>
          </a:p>
        </p:txBody>
      </p:sp>
      <p:sp>
        <p:nvSpPr>
          <p:cNvPr id="48131" name="Rectangle 3"/>
          <p:cNvSpPr>
            <a:spLocks noGrp="1" noChangeArrowheads="1"/>
          </p:cNvSpPr>
          <p:nvPr>
            <p:ph type="body" idx="1"/>
          </p:nvPr>
        </p:nvSpPr>
        <p:spPr/>
        <p:txBody>
          <a:bodyPr/>
          <a:lstStyle/>
          <a:p>
            <a:pPr eaLnBrk="1" hangingPunct="1">
              <a:lnSpc>
                <a:spcPct val="120000"/>
              </a:lnSpc>
              <a:spcBef>
                <a:spcPct val="30000"/>
              </a:spcBef>
              <a:spcAft>
                <a:spcPct val="15000"/>
              </a:spcAft>
            </a:pPr>
            <a:r>
              <a:rPr lang="en-US" altLang="tr-TR" sz="2800" smtClean="0"/>
              <a:t>Initially q.rear is set to -1, and q.front is set to 0. The queue is empty whenever q.rear&lt;q.front. The number of elements in the queue at any time is equal to the value of </a:t>
            </a:r>
            <a:r>
              <a:rPr lang="en-US" altLang="tr-TR" sz="2800" b="1" smtClean="0"/>
              <a:t>q.rear-q.front+1</a:t>
            </a:r>
          </a:p>
          <a:p>
            <a:pPr eaLnBrk="1" hangingPunct="1">
              <a:lnSpc>
                <a:spcPct val="120000"/>
              </a:lnSpc>
              <a:spcBef>
                <a:spcPct val="30000"/>
              </a:spcBef>
              <a:spcAft>
                <a:spcPct val="15000"/>
              </a:spcAft>
            </a:pPr>
            <a:r>
              <a:rPr lang="en-US" altLang="tr-TR" sz="2800" b="1" smtClean="0"/>
              <a:t>Insert </a:t>
            </a:r>
            <a:r>
              <a:rPr lang="en-US" altLang="tr-TR" sz="2800" smtClean="0"/>
              <a:t>operation involves testing for overflow, which occurs when the entire array is occupied by items of the queue and attempt to made to insert yet another element into the queue.</a:t>
            </a:r>
            <a:endParaRPr lang="tr-TR" altLang="tr-TR" sz="2800" b="1"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4"/>
          <p:cNvSpPr>
            <a:spLocks noChangeArrowheads="1"/>
          </p:cNvSpPr>
          <p:nvPr/>
        </p:nvSpPr>
        <p:spPr bwMode="auto">
          <a:xfrm>
            <a:off x="304800" y="228600"/>
            <a:ext cx="7467600" cy="295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60000"/>
              </a:lnSpc>
              <a:spcBef>
                <a:spcPct val="50000"/>
              </a:spcBef>
            </a:pPr>
            <a:r>
              <a:rPr lang="en-US" altLang="tr-TR" sz="2000" b="1">
                <a:latin typeface="Courier New" panose="02070309020205020404" pitchFamily="49" charset="0"/>
              </a:rPr>
              <a:t>#include &lt;stdio.h&gt;</a:t>
            </a:r>
          </a:p>
          <a:p>
            <a:pPr>
              <a:lnSpc>
                <a:spcPct val="60000"/>
              </a:lnSpc>
              <a:spcBef>
                <a:spcPct val="50000"/>
              </a:spcBef>
            </a:pPr>
            <a:r>
              <a:rPr lang="en-US" altLang="tr-TR" sz="2000" b="1">
                <a:latin typeface="Courier New" panose="02070309020205020404" pitchFamily="49" charset="0"/>
              </a:rPr>
              <a:t>#include &lt;stdlib.h&gt;</a:t>
            </a:r>
          </a:p>
          <a:p>
            <a:pPr>
              <a:lnSpc>
                <a:spcPct val="60000"/>
              </a:lnSpc>
              <a:spcBef>
                <a:spcPct val="50000"/>
              </a:spcBef>
            </a:pPr>
            <a:r>
              <a:rPr lang="en-US" altLang="tr-TR" sz="2000" b="1">
                <a:latin typeface="Courier New" panose="02070309020205020404" pitchFamily="49" charset="0"/>
              </a:rPr>
              <a:t>#include “queue.h”</a:t>
            </a:r>
          </a:p>
          <a:p>
            <a:pPr>
              <a:lnSpc>
                <a:spcPct val="60000"/>
              </a:lnSpc>
              <a:spcBef>
                <a:spcPct val="50000"/>
              </a:spcBef>
            </a:pPr>
            <a:endParaRPr lang="en-US" altLang="tr-TR" sz="2000" b="1">
              <a:latin typeface="Courier New" panose="02070309020205020404" pitchFamily="49" charset="0"/>
            </a:endParaRPr>
          </a:p>
          <a:p>
            <a:pPr>
              <a:lnSpc>
                <a:spcPct val="60000"/>
              </a:lnSpc>
              <a:spcBef>
                <a:spcPct val="50000"/>
              </a:spcBef>
            </a:pPr>
            <a:r>
              <a:rPr lang="en-US" altLang="tr-TR" sz="2000" b="1">
                <a:latin typeface="Courier New" panose="02070309020205020404" pitchFamily="49" charset="0"/>
              </a:rPr>
              <a:t>void initializeQueue(Queue* queuePtr)</a:t>
            </a:r>
          </a:p>
          <a:p>
            <a:pPr>
              <a:lnSpc>
                <a:spcPct val="60000"/>
              </a:lnSpc>
              <a:spcBef>
                <a:spcPct val="50000"/>
              </a:spcBef>
            </a:pPr>
            <a:r>
              <a:rPr lang="en-US" altLang="tr-TR" sz="2000" b="1">
                <a:latin typeface="Courier New" panose="02070309020205020404" pitchFamily="49" charset="0"/>
              </a:rPr>
              <a:t>{</a:t>
            </a:r>
          </a:p>
          <a:p>
            <a:pPr>
              <a:lnSpc>
                <a:spcPct val="60000"/>
              </a:lnSpc>
              <a:spcBef>
                <a:spcPct val="50000"/>
              </a:spcBef>
            </a:pPr>
            <a:r>
              <a:rPr lang="en-US" altLang="tr-TR" sz="2000" b="1">
                <a:latin typeface="Courier New" panose="02070309020205020404" pitchFamily="49" charset="0"/>
              </a:rPr>
              <a:t>	queuePtr -&gt; front = 0;</a:t>
            </a:r>
          </a:p>
          <a:p>
            <a:pPr>
              <a:lnSpc>
                <a:spcPct val="60000"/>
              </a:lnSpc>
              <a:spcBef>
                <a:spcPct val="50000"/>
              </a:spcBef>
            </a:pPr>
            <a:r>
              <a:rPr lang="en-US" altLang="tr-TR" sz="2000" b="1">
                <a:latin typeface="Courier New" panose="02070309020205020404" pitchFamily="49" charset="0"/>
              </a:rPr>
              <a:t>	queuePtr -&gt; rear = -1;</a:t>
            </a:r>
          </a:p>
          <a:p>
            <a:pPr>
              <a:lnSpc>
                <a:spcPct val="60000"/>
              </a:lnSpc>
              <a:spcBef>
                <a:spcPct val="50000"/>
              </a:spcBef>
            </a:pPr>
            <a:r>
              <a:rPr lang="en-US" altLang="tr-TR" sz="2000" b="1">
                <a:latin typeface="Courier New" panose="02070309020205020404" pitchFamily="49" charset="0"/>
              </a:rPr>
              <a:t>}</a:t>
            </a:r>
            <a:endParaRPr lang="en-US" altLang="tr-TR" sz="2000" b="1">
              <a:latin typeface="Courier" pitchFamily="49" charset="0"/>
            </a:endParaRPr>
          </a:p>
        </p:txBody>
      </p:sp>
      <p:sp>
        <p:nvSpPr>
          <p:cNvPr id="49155" name="Rectangle 5"/>
          <p:cNvSpPr>
            <a:spLocks noChangeArrowheads="1"/>
          </p:cNvSpPr>
          <p:nvPr/>
        </p:nvSpPr>
        <p:spPr bwMode="auto">
          <a:xfrm>
            <a:off x="7696200" y="5029200"/>
            <a:ext cx="1225550" cy="1522413"/>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49156" name="Text Box 6"/>
          <p:cNvSpPr txBox="1">
            <a:spLocks noChangeArrowheads="1"/>
          </p:cNvSpPr>
          <p:nvPr/>
        </p:nvSpPr>
        <p:spPr bwMode="auto">
          <a:xfrm>
            <a:off x="6400800" y="4038600"/>
            <a:ext cx="129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tr-TR" sz="2400" b="1">
                <a:latin typeface="Courier New" panose="02070309020205020404" pitchFamily="49" charset="0"/>
              </a:rPr>
              <a:t>rear:</a:t>
            </a:r>
            <a:endParaRPr lang="en-US" altLang="tr-TR" sz="2400"/>
          </a:p>
        </p:txBody>
      </p:sp>
      <p:sp>
        <p:nvSpPr>
          <p:cNvPr id="49157" name="Line 7"/>
          <p:cNvSpPr>
            <a:spLocks noChangeShapeType="1"/>
          </p:cNvSpPr>
          <p:nvPr/>
        </p:nvSpPr>
        <p:spPr bwMode="auto">
          <a:xfrm>
            <a:off x="7696200" y="6248400"/>
            <a:ext cx="1228725"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tr-TR"/>
          </a:p>
        </p:txBody>
      </p:sp>
      <p:sp>
        <p:nvSpPr>
          <p:cNvPr id="49158" name="Line 8"/>
          <p:cNvSpPr>
            <a:spLocks noChangeShapeType="1"/>
          </p:cNvSpPr>
          <p:nvPr/>
        </p:nvSpPr>
        <p:spPr bwMode="auto">
          <a:xfrm>
            <a:off x="7696200" y="5638800"/>
            <a:ext cx="1228725"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tr-TR"/>
          </a:p>
        </p:txBody>
      </p:sp>
      <p:sp>
        <p:nvSpPr>
          <p:cNvPr id="49159" name="Line 9"/>
          <p:cNvSpPr>
            <a:spLocks noChangeShapeType="1"/>
          </p:cNvSpPr>
          <p:nvPr/>
        </p:nvSpPr>
        <p:spPr bwMode="auto">
          <a:xfrm>
            <a:off x="7696200" y="5334000"/>
            <a:ext cx="1228725"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tr-TR"/>
          </a:p>
        </p:txBody>
      </p:sp>
      <p:sp>
        <p:nvSpPr>
          <p:cNvPr id="49160" name="Text Box 10"/>
          <p:cNvSpPr txBox="1">
            <a:spLocks noChangeArrowheads="1"/>
          </p:cNvSpPr>
          <p:nvPr/>
        </p:nvSpPr>
        <p:spPr bwMode="auto">
          <a:xfrm>
            <a:off x="8305800" y="5638800"/>
            <a:ext cx="533400" cy="649288"/>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15000"/>
              </a:lnSpc>
              <a:spcBef>
                <a:spcPct val="50000"/>
              </a:spcBef>
            </a:pPr>
            <a:r>
              <a:rPr lang="en-US" altLang="tr-TR" sz="2400"/>
              <a:t>.</a:t>
            </a:r>
          </a:p>
          <a:p>
            <a:pPr>
              <a:lnSpc>
                <a:spcPct val="15000"/>
              </a:lnSpc>
              <a:spcBef>
                <a:spcPct val="50000"/>
              </a:spcBef>
            </a:pPr>
            <a:r>
              <a:rPr lang="en-US" altLang="tr-TR" sz="2400"/>
              <a:t>.</a:t>
            </a:r>
          </a:p>
          <a:p>
            <a:pPr>
              <a:lnSpc>
                <a:spcPct val="15000"/>
              </a:lnSpc>
              <a:spcBef>
                <a:spcPct val="50000"/>
              </a:spcBef>
            </a:pPr>
            <a:r>
              <a:rPr lang="en-US" altLang="tr-TR" sz="2400"/>
              <a:t>.</a:t>
            </a:r>
          </a:p>
        </p:txBody>
      </p:sp>
      <p:sp>
        <p:nvSpPr>
          <p:cNvPr id="49161" name="Text Box 11"/>
          <p:cNvSpPr txBox="1">
            <a:spLocks noChangeArrowheads="1"/>
          </p:cNvSpPr>
          <p:nvPr/>
        </p:nvSpPr>
        <p:spPr bwMode="auto">
          <a:xfrm>
            <a:off x="6019800" y="4953000"/>
            <a:ext cx="1676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tr-TR" sz="2400" b="1">
                <a:latin typeface="Courier New" panose="02070309020205020404" pitchFamily="49" charset="0"/>
              </a:rPr>
              <a:t>entry:</a:t>
            </a:r>
            <a:endParaRPr lang="en-US" altLang="tr-TR" sz="2400"/>
          </a:p>
        </p:txBody>
      </p:sp>
      <p:sp>
        <p:nvSpPr>
          <p:cNvPr id="49162" name="Text Box 12"/>
          <p:cNvSpPr txBox="1">
            <a:spLocks noChangeArrowheads="1"/>
          </p:cNvSpPr>
          <p:nvPr/>
        </p:nvSpPr>
        <p:spPr bwMode="auto">
          <a:xfrm>
            <a:off x="6011863" y="2349500"/>
            <a:ext cx="129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tr-TR" sz="2400" b="1">
                <a:latin typeface="Courier New" panose="02070309020205020404" pitchFamily="49" charset="0"/>
              </a:rPr>
              <a:t>Queue:</a:t>
            </a:r>
            <a:endParaRPr lang="en-US" altLang="tr-TR" sz="2400"/>
          </a:p>
        </p:txBody>
      </p:sp>
      <p:sp>
        <p:nvSpPr>
          <p:cNvPr id="49163" name="Rectangle 13"/>
          <p:cNvSpPr>
            <a:spLocks noChangeArrowheads="1"/>
          </p:cNvSpPr>
          <p:nvPr/>
        </p:nvSpPr>
        <p:spPr bwMode="auto">
          <a:xfrm>
            <a:off x="6084888" y="2997200"/>
            <a:ext cx="2819400" cy="3686175"/>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49164" name="Rectangle 14"/>
          <p:cNvSpPr>
            <a:spLocks noChangeArrowheads="1"/>
          </p:cNvSpPr>
          <p:nvPr/>
        </p:nvSpPr>
        <p:spPr bwMode="auto">
          <a:xfrm>
            <a:off x="762000" y="3962400"/>
            <a:ext cx="2209800" cy="609600"/>
          </a:xfrm>
          <a:prstGeom prst="rect">
            <a:avLst/>
          </a:prstGeom>
          <a:noFill/>
          <a:ln w="25400">
            <a:solidFill>
              <a:schemeClr val="bg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tr-TR" sz="2400" i="1"/>
              <a:t>addr of </a:t>
            </a:r>
            <a:r>
              <a:rPr lang="en-US" altLang="tr-TR" sz="2400" b="1">
                <a:latin typeface="Courier New" panose="02070309020205020404" pitchFamily="49" charset="0"/>
              </a:rPr>
              <a:t>Queue</a:t>
            </a:r>
            <a:endParaRPr lang="en-US" altLang="tr-TR" sz="2400"/>
          </a:p>
        </p:txBody>
      </p:sp>
      <p:sp>
        <p:nvSpPr>
          <p:cNvPr id="49165" name="Text Box 15"/>
          <p:cNvSpPr txBox="1">
            <a:spLocks noChangeArrowheads="1"/>
          </p:cNvSpPr>
          <p:nvPr/>
        </p:nvSpPr>
        <p:spPr bwMode="auto">
          <a:xfrm>
            <a:off x="381000" y="34290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tr-TR" sz="2400" b="1">
                <a:latin typeface="Courier New" panose="02070309020205020404" pitchFamily="49" charset="0"/>
              </a:rPr>
              <a:t>queuePtr:</a:t>
            </a:r>
            <a:endParaRPr lang="en-US" altLang="tr-TR" sz="2400"/>
          </a:p>
        </p:txBody>
      </p:sp>
      <p:sp>
        <p:nvSpPr>
          <p:cNvPr id="49166" name="AutoShape 16"/>
          <p:cNvSpPr>
            <a:spLocks noChangeArrowheads="1"/>
          </p:cNvSpPr>
          <p:nvPr/>
        </p:nvSpPr>
        <p:spPr bwMode="auto">
          <a:xfrm>
            <a:off x="3048000" y="4114800"/>
            <a:ext cx="3048000" cy="381000"/>
          </a:xfrm>
          <a:prstGeom prst="rightArrow">
            <a:avLst>
              <a:gd name="adj1" fmla="val 50000"/>
              <a:gd name="adj2" fmla="val 200000"/>
            </a:avLst>
          </a:prstGeom>
          <a:solidFill>
            <a:srgbClr val="00FF00"/>
          </a:solidFill>
          <a:ln w="25400">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49167" name="Rectangle 17"/>
          <p:cNvSpPr>
            <a:spLocks noChangeArrowheads="1"/>
          </p:cNvSpPr>
          <p:nvPr/>
        </p:nvSpPr>
        <p:spPr bwMode="auto">
          <a:xfrm>
            <a:off x="7696200" y="3962400"/>
            <a:ext cx="1228725" cy="457200"/>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tr-TR" sz="2400" b="1"/>
              <a:t>-1</a:t>
            </a:r>
          </a:p>
        </p:txBody>
      </p:sp>
      <p:sp>
        <p:nvSpPr>
          <p:cNvPr id="49168" name="Text Box 20"/>
          <p:cNvSpPr txBox="1">
            <a:spLocks noChangeArrowheads="1"/>
          </p:cNvSpPr>
          <p:nvPr/>
        </p:nvSpPr>
        <p:spPr bwMode="auto">
          <a:xfrm>
            <a:off x="6400800" y="3352800"/>
            <a:ext cx="129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tr-TR" sz="2400" b="1">
                <a:latin typeface="Courier New" panose="02070309020205020404" pitchFamily="49" charset="0"/>
              </a:rPr>
              <a:t>front:</a:t>
            </a:r>
            <a:endParaRPr lang="en-US" altLang="tr-TR" sz="2400"/>
          </a:p>
        </p:txBody>
      </p:sp>
      <p:sp>
        <p:nvSpPr>
          <p:cNvPr id="49169" name="Rectangle 21"/>
          <p:cNvSpPr>
            <a:spLocks noChangeArrowheads="1"/>
          </p:cNvSpPr>
          <p:nvPr/>
        </p:nvSpPr>
        <p:spPr bwMode="auto">
          <a:xfrm>
            <a:off x="7696200" y="3276600"/>
            <a:ext cx="1228725" cy="457200"/>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tr-TR" sz="2400" b="1"/>
              <a:t>0</a:t>
            </a:r>
          </a:p>
        </p:txBody>
      </p:sp>
      <p:sp>
        <p:nvSpPr>
          <p:cNvPr id="49170" name="Text Box 22"/>
          <p:cNvSpPr txBox="1">
            <a:spLocks noChangeArrowheads="1"/>
          </p:cNvSpPr>
          <p:nvPr/>
        </p:nvSpPr>
        <p:spPr bwMode="auto">
          <a:xfrm>
            <a:off x="8782050" y="6553200"/>
            <a:ext cx="3619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879B3E3-0E66-4443-9AE5-D203537B4A4B}" type="slidenum">
              <a:rPr lang="en-US" altLang="tr-TR" sz="1400">
                <a:latin typeface="Times New Roman" panose="02020603050405020304" pitchFamily="18" charset="0"/>
              </a:rPr>
              <a:pPr/>
              <a:t>47</a:t>
            </a:fld>
            <a:endParaRPr lang="en-US" altLang="tr-TR" sz="1400">
              <a:latin typeface="Times New Roman" panose="02020603050405020304"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ChangeArrowheads="1"/>
          </p:cNvSpPr>
          <p:nvPr/>
        </p:nvSpPr>
        <p:spPr bwMode="auto">
          <a:xfrm>
            <a:off x="533400" y="1371600"/>
            <a:ext cx="8229600" cy="395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60000"/>
              </a:lnSpc>
              <a:spcBef>
                <a:spcPct val="50000"/>
              </a:spcBef>
            </a:pPr>
            <a:endParaRPr lang="en-US" altLang="tr-TR" sz="2000" b="1">
              <a:latin typeface="Courier New" panose="02070309020205020404" pitchFamily="49" charset="0"/>
            </a:endParaRPr>
          </a:p>
          <a:p>
            <a:pPr>
              <a:lnSpc>
                <a:spcPct val="60000"/>
              </a:lnSpc>
              <a:spcBef>
                <a:spcPct val="50000"/>
              </a:spcBef>
            </a:pPr>
            <a:r>
              <a:rPr lang="en-US" altLang="tr-TR" sz="2000" b="1">
                <a:latin typeface="Courier New" panose="02070309020205020404" pitchFamily="49" charset="0"/>
              </a:rPr>
              <a:t>BOOL queueEmpty(const Queue* queuePtr)</a:t>
            </a:r>
          </a:p>
          <a:p>
            <a:pPr>
              <a:lnSpc>
                <a:spcPct val="60000"/>
              </a:lnSpc>
              <a:spcBef>
                <a:spcPct val="50000"/>
              </a:spcBef>
            </a:pPr>
            <a:r>
              <a:rPr lang="en-US" altLang="tr-TR" sz="2000" b="1">
                <a:latin typeface="Courier New" panose="02070309020205020404" pitchFamily="49" charset="0"/>
              </a:rPr>
              <a:t>{</a:t>
            </a:r>
          </a:p>
          <a:p>
            <a:pPr>
              <a:lnSpc>
                <a:spcPct val="60000"/>
              </a:lnSpc>
              <a:spcBef>
                <a:spcPct val="50000"/>
              </a:spcBef>
            </a:pPr>
            <a:r>
              <a:rPr lang="en-US" altLang="tr-TR" sz="2000" b="1">
                <a:latin typeface="Courier New" panose="02070309020205020404" pitchFamily="49" charset="0"/>
              </a:rPr>
              <a:t>   if (queuePtr-&gt;rear &lt; queuePtr-&gt;front) </a:t>
            </a:r>
          </a:p>
          <a:p>
            <a:pPr>
              <a:lnSpc>
                <a:spcPct val="60000"/>
              </a:lnSpc>
              <a:spcBef>
                <a:spcPct val="50000"/>
              </a:spcBef>
            </a:pPr>
            <a:r>
              <a:rPr lang="en-US" altLang="tr-TR" sz="2000" b="1">
                <a:latin typeface="Courier New" panose="02070309020205020404" pitchFamily="49" charset="0"/>
              </a:rPr>
              <a:t>   {</a:t>
            </a:r>
          </a:p>
          <a:p>
            <a:pPr>
              <a:lnSpc>
                <a:spcPct val="60000"/>
              </a:lnSpc>
              <a:spcBef>
                <a:spcPct val="50000"/>
              </a:spcBef>
            </a:pPr>
            <a:r>
              <a:rPr lang="en-US" altLang="tr-TR" sz="2000" b="1">
                <a:latin typeface="Courier New" panose="02070309020205020404" pitchFamily="49" charset="0"/>
              </a:rPr>
              <a:t>     return TRUE;</a:t>
            </a:r>
          </a:p>
          <a:p>
            <a:pPr>
              <a:lnSpc>
                <a:spcPct val="60000"/>
              </a:lnSpc>
              <a:spcBef>
                <a:spcPct val="50000"/>
              </a:spcBef>
            </a:pPr>
            <a:r>
              <a:rPr lang="en-US" altLang="tr-TR" sz="2000" b="1">
                <a:latin typeface="Courier New" panose="02070309020205020404" pitchFamily="49" charset="0"/>
              </a:rPr>
              <a:t>   }</a:t>
            </a:r>
          </a:p>
          <a:p>
            <a:pPr>
              <a:lnSpc>
                <a:spcPct val="60000"/>
              </a:lnSpc>
              <a:spcBef>
                <a:spcPct val="50000"/>
              </a:spcBef>
            </a:pPr>
            <a:r>
              <a:rPr lang="en-US" altLang="tr-TR" sz="2000" b="1">
                <a:latin typeface="Courier New" panose="02070309020205020404" pitchFamily="49" charset="0"/>
              </a:rPr>
              <a:t>   else </a:t>
            </a:r>
          </a:p>
          <a:p>
            <a:pPr>
              <a:lnSpc>
                <a:spcPct val="60000"/>
              </a:lnSpc>
              <a:spcBef>
                <a:spcPct val="50000"/>
              </a:spcBef>
            </a:pPr>
            <a:r>
              <a:rPr lang="en-US" altLang="tr-TR" sz="2000" b="1">
                <a:latin typeface="Courier New" panose="02070309020205020404" pitchFamily="49" charset="0"/>
              </a:rPr>
              <a:t>   {</a:t>
            </a:r>
          </a:p>
          <a:p>
            <a:pPr>
              <a:lnSpc>
                <a:spcPct val="60000"/>
              </a:lnSpc>
              <a:spcBef>
                <a:spcPct val="50000"/>
              </a:spcBef>
            </a:pPr>
            <a:r>
              <a:rPr lang="en-US" altLang="tr-TR" sz="2000" b="1">
                <a:latin typeface="Courier New" panose="02070309020205020404" pitchFamily="49" charset="0"/>
              </a:rPr>
              <a:t>     return FALSE;</a:t>
            </a:r>
          </a:p>
          <a:p>
            <a:pPr>
              <a:lnSpc>
                <a:spcPct val="60000"/>
              </a:lnSpc>
              <a:spcBef>
                <a:spcPct val="50000"/>
              </a:spcBef>
            </a:pPr>
            <a:r>
              <a:rPr lang="en-US" altLang="tr-TR" sz="2000" b="1">
                <a:latin typeface="Courier New" panose="02070309020205020404" pitchFamily="49" charset="0"/>
              </a:rPr>
              <a:t>   }</a:t>
            </a:r>
          </a:p>
          <a:p>
            <a:pPr>
              <a:lnSpc>
                <a:spcPct val="60000"/>
              </a:lnSpc>
              <a:spcBef>
                <a:spcPct val="50000"/>
              </a:spcBef>
            </a:pPr>
            <a:r>
              <a:rPr lang="en-US" altLang="tr-TR" sz="2000" b="1">
                <a:latin typeface="Courier New" panose="02070309020205020404" pitchFamily="49" charset="0"/>
              </a:rPr>
              <a:t>}</a:t>
            </a:r>
          </a:p>
        </p:txBody>
      </p:sp>
      <p:sp>
        <p:nvSpPr>
          <p:cNvPr id="50179" name="Text Box 5"/>
          <p:cNvSpPr txBox="1">
            <a:spLocks noChangeArrowheads="1"/>
          </p:cNvSpPr>
          <p:nvPr/>
        </p:nvSpPr>
        <p:spPr bwMode="auto">
          <a:xfrm>
            <a:off x="8077200" y="6248400"/>
            <a:ext cx="3619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C94BC38-5EE8-4943-8586-2473A51E0882}" type="slidenum">
              <a:rPr lang="en-US" altLang="tr-TR" sz="1400">
                <a:latin typeface="Times New Roman" panose="02020603050405020304" pitchFamily="18" charset="0"/>
              </a:rPr>
              <a:pPr/>
              <a:t>48</a:t>
            </a:fld>
            <a:endParaRPr lang="en-US" altLang="tr-TR" sz="1400">
              <a:latin typeface="Times New Roman" panose="02020603050405020304"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p:cNvSpPr>
            <a:spLocks noChangeArrowheads="1"/>
          </p:cNvSpPr>
          <p:nvPr/>
        </p:nvSpPr>
        <p:spPr bwMode="auto">
          <a:xfrm>
            <a:off x="533400" y="1371600"/>
            <a:ext cx="8229600" cy="395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60000"/>
              </a:lnSpc>
              <a:spcBef>
                <a:spcPct val="50000"/>
              </a:spcBef>
            </a:pPr>
            <a:endParaRPr lang="en-US" altLang="tr-TR" sz="2000" b="1">
              <a:latin typeface="Courier New" panose="02070309020205020404" pitchFamily="49" charset="0"/>
            </a:endParaRPr>
          </a:p>
          <a:p>
            <a:pPr>
              <a:lnSpc>
                <a:spcPct val="60000"/>
              </a:lnSpc>
              <a:spcBef>
                <a:spcPct val="50000"/>
              </a:spcBef>
            </a:pPr>
            <a:r>
              <a:rPr lang="en-US" altLang="tr-TR" sz="2000" b="1">
                <a:latin typeface="Courier New" panose="02070309020205020404" pitchFamily="49" charset="0"/>
              </a:rPr>
              <a:t>BOOL queueFull(Queue* queuePtr)</a:t>
            </a:r>
          </a:p>
          <a:p>
            <a:pPr>
              <a:lnSpc>
                <a:spcPct val="60000"/>
              </a:lnSpc>
              <a:spcBef>
                <a:spcPct val="50000"/>
              </a:spcBef>
            </a:pPr>
            <a:r>
              <a:rPr lang="en-US" altLang="tr-TR" sz="2000" b="1">
                <a:latin typeface="Courier New" panose="02070309020205020404" pitchFamily="49" charset="0"/>
              </a:rPr>
              <a:t>{</a:t>
            </a:r>
          </a:p>
          <a:p>
            <a:pPr>
              <a:lnSpc>
                <a:spcPct val="60000"/>
              </a:lnSpc>
              <a:spcBef>
                <a:spcPct val="50000"/>
              </a:spcBef>
            </a:pPr>
            <a:r>
              <a:rPr lang="en-US" altLang="tr-TR" sz="2000" b="1">
                <a:latin typeface="Courier New" panose="02070309020205020404" pitchFamily="49" charset="0"/>
              </a:rPr>
              <a:t>   if (queuePtr-&gt;rear==MAXSIZE) </a:t>
            </a:r>
          </a:p>
          <a:p>
            <a:pPr>
              <a:lnSpc>
                <a:spcPct val="60000"/>
              </a:lnSpc>
              <a:spcBef>
                <a:spcPct val="50000"/>
              </a:spcBef>
            </a:pPr>
            <a:r>
              <a:rPr lang="en-US" altLang="tr-TR" sz="2000" b="1">
                <a:latin typeface="Courier New" panose="02070309020205020404" pitchFamily="49" charset="0"/>
              </a:rPr>
              <a:t>   {</a:t>
            </a:r>
          </a:p>
          <a:p>
            <a:pPr>
              <a:lnSpc>
                <a:spcPct val="60000"/>
              </a:lnSpc>
              <a:spcBef>
                <a:spcPct val="50000"/>
              </a:spcBef>
            </a:pPr>
            <a:r>
              <a:rPr lang="en-US" altLang="tr-TR" sz="2000" b="1">
                <a:latin typeface="Courier New" panose="02070309020205020404" pitchFamily="49" charset="0"/>
              </a:rPr>
              <a:t>     return TRUE;</a:t>
            </a:r>
          </a:p>
          <a:p>
            <a:pPr>
              <a:lnSpc>
                <a:spcPct val="60000"/>
              </a:lnSpc>
              <a:spcBef>
                <a:spcPct val="50000"/>
              </a:spcBef>
            </a:pPr>
            <a:r>
              <a:rPr lang="en-US" altLang="tr-TR" sz="2000" b="1">
                <a:latin typeface="Courier New" panose="02070309020205020404" pitchFamily="49" charset="0"/>
              </a:rPr>
              <a:t>   }</a:t>
            </a:r>
          </a:p>
          <a:p>
            <a:pPr>
              <a:lnSpc>
                <a:spcPct val="60000"/>
              </a:lnSpc>
              <a:spcBef>
                <a:spcPct val="50000"/>
              </a:spcBef>
            </a:pPr>
            <a:r>
              <a:rPr lang="en-US" altLang="tr-TR" sz="2000" b="1">
                <a:latin typeface="Courier New" panose="02070309020205020404" pitchFamily="49" charset="0"/>
              </a:rPr>
              <a:t>   else </a:t>
            </a:r>
          </a:p>
          <a:p>
            <a:pPr>
              <a:lnSpc>
                <a:spcPct val="60000"/>
              </a:lnSpc>
              <a:spcBef>
                <a:spcPct val="50000"/>
              </a:spcBef>
            </a:pPr>
            <a:r>
              <a:rPr lang="en-US" altLang="tr-TR" sz="2000" b="1">
                <a:latin typeface="Courier New" panose="02070309020205020404" pitchFamily="49" charset="0"/>
              </a:rPr>
              <a:t>   {</a:t>
            </a:r>
          </a:p>
          <a:p>
            <a:pPr>
              <a:lnSpc>
                <a:spcPct val="60000"/>
              </a:lnSpc>
              <a:spcBef>
                <a:spcPct val="50000"/>
              </a:spcBef>
            </a:pPr>
            <a:r>
              <a:rPr lang="en-US" altLang="tr-TR" sz="2000" b="1">
                <a:latin typeface="Courier New" panose="02070309020205020404" pitchFamily="49" charset="0"/>
              </a:rPr>
              <a:t>     return FALSE;</a:t>
            </a:r>
          </a:p>
          <a:p>
            <a:pPr>
              <a:lnSpc>
                <a:spcPct val="60000"/>
              </a:lnSpc>
              <a:spcBef>
                <a:spcPct val="50000"/>
              </a:spcBef>
            </a:pPr>
            <a:r>
              <a:rPr lang="en-US" altLang="tr-TR" sz="2000" b="1">
                <a:latin typeface="Courier New" panose="02070309020205020404" pitchFamily="49" charset="0"/>
              </a:rPr>
              <a:t>   }</a:t>
            </a:r>
          </a:p>
          <a:p>
            <a:pPr>
              <a:lnSpc>
                <a:spcPct val="60000"/>
              </a:lnSpc>
              <a:spcBef>
                <a:spcPct val="50000"/>
              </a:spcBef>
            </a:pPr>
            <a:r>
              <a:rPr lang="en-US" altLang="tr-TR" sz="2000" b="1">
                <a:latin typeface="Courier New" panose="02070309020205020404" pitchFamily="49" charset="0"/>
              </a:rPr>
              <a:t>}</a:t>
            </a:r>
          </a:p>
        </p:txBody>
      </p:sp>
      <p:sp>
        <p:nvSpPr>
          <p:cNvPr id="51203" name="Text Box 5"/>
          <p:cNvSpPr txBox="1">
            <a:spLocks noChangeArrowheads="1"/>
          </p:cNvSpPr>
          <p:nvPr/>
        </p:nvSpPr>
        <p:spPr bwMode="auto">
          <a:xfrm>
            <a:off x="8077200" y="6248400"/>
            <a:ext cx="3619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41A9838-8D33-4546-A95F-C6965AE96F95}" type="slidenum">
              <a:rPr lang="en-US" altLang="tr-TR" sz="1400">
                <a:latin typeface="Times New Roman" panose="02020603050405020304" pitchFamily="18" charset="0"/>
              </a:rPr>
              <a:pPr/>
              <a:t>49</a:t>
            </a:fld>
            <a:endParaRPr lang="en-US" altLang="tr-TR" sz="1400">
              <a:latin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457200" y="1412875"/>
            <a:ext cx="8229600" cy="5256213"/>
          </a:xfrm>
        </p:spPr>
        <p:txBody>
          <a:bodyPr/>
          <a:lstStyle/>
          <a:p>
            <a:pPr eaLnBrk="1" hangingPunct="1">
              <a:lnSpc>
                <a:spcPct val="95000"/>
              </a:lnSpc>
              <a:spcBef>
                <a:spcPct val="35000"/>
              </a:spcBef>
              <a:spcAft>
                <a:spcPct val="20000"/>
              </a:spcAft>
              <a:buFontTx/>
              <a:buNone/>
            </a:pPr>
            <a:r>
              <a:rPr lang="en-US" altLang="tr-TR" sz="1800" smtClean="0"/>
              <a:t>#include”stack.h”</a:t>
            </a:r>
          </a:p>
          <a:p>
            <a:pPr eaLnBrk="1" hangingPunct="1">
              <a:lnSpc>
                <a:spcPct val="95000"/>
              </a:lnSpc>
              <a:spcBef>
                <a:spcPct val="35000"/>
              </a:spcBef>
              <a:spcAft>
                <a:spcPct val="20000"/>
              </a:spcAft>
              <a:buFontTx/>
              <a:buNone/>
            </a:pPr>
            <a:r>
              <a:rPr lang="en-US" altLang="tr-TR" sz="1800" smtClean="0"/>
              <a:t>#include&lt;stdio.h&gt;</a:t>
            </a:r>
          </a:p>
          <a:p>
            <a:pPr eaLnBrk="1" hangingPunct="1">
              <a:lnSpc>
                <a:spcPct val="95000"/>
              </a:lnSpc>
              <a:spcBef>
                <a:spcPct val="35000"/>
              </a:spcBef>
              <a:spcAft>
                <a:spcPct val="20000"/>
              </a:spcAft>
              <a:buFontTx/>
              <a:buNone/>
            </a:pPr>
            <a:r>
              <a:rPr lang="en-US" altLang="tr-TR" sz="1800" smtClean="0"/>
              <a:t>int main()</a:t>
            </a:r>
          </a:p>
          <a:p>
            <a:pPr eaLnBrk="1" hangingPunct="1">
              <a:lnSpc>
                <a:spcPct val="95000"/>
              </a:lnSpc>
              <a:spcBef>
                <a:spcPct val="35000"/>
              </a:spcBef>
              <a:spcAft>
                <a:spcPct val="20000"/>
              </a:spcAft>
              <a:buFontTx/>
              <a:buNone/>
            </a:pPr>
            <a:r>
              <a:rPr lang="en-US" altLang="tr-TR" sz="1800" smtClean="0"/>
              <a:t>{</a:t>
            </a:r>
          </a:p>
          <a:p>
            <a:pPr lvl="1" eaLnBrk="1" hangingPunct="1">
              <a:lnSpc>
                <a:spcPct val="95000"/>
              </a:lnSpc>
              <a:spcBef>
                <a:spcPct val="35000"/>
              </a:spcBef>
              <a:spcAft>
                <a:spcPct val="20000"/>
              </a:spcAft>
              <a:buFontTx/>
              <a:buNone/>
            </a:pPr>
            <a:r>
              <a:rPr lang="en-US" altLang="tr-TR" sz="1600" smtClean="0"/>
              <a:t>Stack s;</a:t>
            </a:r>
          </a:p>
          <a:p>
            <a:pPr lvl="1" eaLnBrk="1" hangingPunct="1">
              <a:lnSpc>
                <a:spcPct val="95000"/>
              </a:lnSpc>
              <a:spcBef>
                <a:spcPct val="35000"/>
              </a:spcBef>
              <a:spcAft>
                <a:spcPct val="20000"/>
              </a:spcAft>
              <a:buFontTx/>
              <a:buNone/>
            </a:pPr>
            <a:r>
              <a:rPr lang="en-US" altLang="tr-TR" sz="1600" smtClean="0"/>
              <a:t>initializeStack(&amp;s);</a:t>
            </a:r>
          </a:p>
          <a:p>
            <a:pPr lvl="1" eaLnBrk="1" hangingPunct="1">
              <a:lnSpc>
                <a:spcPct val="95000"/>
              </a:lnSpc>
              <a:spcBef>
                <a:spcPct val="35000"/>
              </a:spcBef>
              <a:spcAft>
                <a:spcPct val="20000"/>
              </a:spcAft>
              <a:buFontTx/>
              <a:buNone/>
            </a:pPr>
            <a:r>
              <a:rPr lang="en-US" altLang="tr-TR" sz="1600" smtClean="0"/>
              <a:t>push(&amp;s,4.9);</a:t>
            </a:r>
          </a:p>
          <a:p>
            <a:pPr lvl="1" eaLnBrk="1" hangingPunct="1">
              <a:lnSpc>
                <a:spcPct val="95000"/>
              </a:lnSpc>
              <a:spcBef>
                <a:spcPct val="35000"/>
              </a:spcBef>
              <a:spcAft>
                <a:spcPct val="20000"/>
              </a:spcAft>
              <a:buFontTx/>
              <a:buNone/>
            </a:pPr>
            <a:r>
              <a:rPr lang="en-US" altLang="tr-TR" sz="1600" smtClean="0"/>
              <a:t>push(&amp;s,15);</a:t>
            </a:r>
          </a:p>
          <a:p>
            <a:pPr lvl="1" eaLnBrk="1" hangingPunct="1">
              <a:lnSpc>
                <a:spcPct val="95000"/>
              </a:lnSpc>
              <a:spcBef>
                <a:spcPct val="35000"/>
              </a:spcBef>
              <a:spcAft>
                <a:spcPct val="20000"/>
              </a:spcAft>
              <a:buFontTx/>
              <a:buNone/>
            </a:pPr>
            <a:r>
              <a:rPr lang="en-US" altLang="tr-TR" sz="1600" smtClean="0"/>
              <a:t>if(!stackEmpty(&amp;s))</a:t>
            </a:r>
          </a:p>
          <a:p>
            <a:pPr lvl="2" eaLnBrk="1" hangingPunct="1">
              <a:lnSpc>
                <a:spcPct val="95000"/>
              </a:lnSpc>
              <a:spcBef>
                <a:spcPct val="35000"/>
              </a:spcBef>
              <a:spcAft>
                <a:spcPct val="20000"/>
              </a:spcAft>
              <a:buFontTx/>
              <a:buNone/>
            </a:pPr>
            <a:r>
              <a:rPr lang="en-US" altLang="tr-TR" sz="1400" smtClean="0"/>
              <a:t>printf(“\n %f”, pop(&amp;s));</a:t>
            </a:r>
          </a:p>
          <a:p>
            <a:pPr lvl="1" eaLnBrk="1" hangingPunct="1">
              <a:lnSpc>
                <a:spcPct val="95000"/>
              </a:lnSpc>
              <a:spcBef>
                <a:spcPct val="35000"/>
              </a:spcBef>
              <a:spcAft>
                <a:spcPct val="20000"/>
              </a:spcAft>
              <a:buFontTx/>
              <a:buNone/>
            </a:pPr>
            <a:r>
              <a:rPr lang="en-US" altLang="tr-TR" sz="1600" smtClean="0"/>
              <a:t>else</a:t>
            </a:r>
          </a:p>
          <a:p>
            <a:pPr lvl="2" eaLnBrk="1" hangingPunct="1">
              <a:lnSpc>
                <a:spcPct val="95000"/>
              </a:lnSpc>
              <a:spcBef>
                <a:spcPct val="35000"/>
              </a:spcBef>
              <a:spcAft>
                <a:spcPct val="20000"/>
              </a:spcAft>
              <a:buFontTx/>
              <a:buNone/>
            </a:pPr>
            <a:r>
              <a:rPr lang="en-US" altLang="tr-TR" sz="1400" smtClean="0"/>
              <a:t>printf(“\n Stack is empty “);</a:t>
            </a:r>
          </a:p>
          <a:p>
            <a:pPr eaLnBrk="1" hangingPunct="1">
              <a:lnSpc>
                <a:spcPct val="95000"/>
              </a:lnSpc>
              <a:spcBef>
                <a:spcPct val="35000"/>
              </a:spcBef>
              <a:spcAft>
                <a:spcPct val="20000"/>
              </a:spcAft>
              <a:buFontTx/>
              <a:buNone/>
            </a:pPr>
            <a:r>
              <a:rPr lang="en-US" altLang="tr-TR" sz="1800" smtClean="0"/>
              <a:t>}</a:t>
            </a:r>
          </a:p>
          <a:p>
            <a:pPr lvl="1" eaLnBrk="1" hangingPunct="1">
              <a:lnSpc>
                <a:spcPct val="95000"/>
              </a:lnSpc>
              <a:spcBef>
                <a:spcPct val="35000"/>
              </a:spcBef>
              <a:spcAft>
                <a:spcPct val="20000"/>
              </a:spcAft>
            </a:pPr>
            <a:endParaRPr lang="tr-TR" altLang="tr-TR" sz="1600"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4"/>
          <p:cNvSpPr>
            <a:spLocks noChangeArrowheads="1"/>
          </p:cNvSpPr>
          <p:nvPr/>
        </p:nvSpPr>
        <p:spPr bwMode="auto">
          <a:xfrm>
            <a:off x="228600" y="304800"/>
            <a:ext cx="8229600" cy="462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60000"/>
              </a:lnSpc>
              <a:spcBef>
                <a:spcPct val="50000"/>
              </a:spcBef>
            </a:pPr>
            <a:endParaRPr lang="en-US" altLang="tr-TR" sz="2000" b="1">
              <a:latin typeface="Courier New" panose="02070309020205020404" pitchFamily="49" charset="0"/>
            </a:endParaRPr>
          </a:p>
          <a:p>
            <a:pPr>
              <a:lnSpc>
                <a:spcPct val="60000"/>
              </a:lnSpc>
              <a:spcBef>
                <a:spcPct val="50000"/>
              </a:spcBef>
            </a:pPr>
            <a:r>
              <a:rPr lang="en-US" altLang="tr-TR" sz="2000" b="1">
                <a:latin typeface="Courier New" panose="02070309020205020404" pitchFamily="49" charset="0"/>
              </a:rPr>
              <a:t>void enqueue(Queue* queuePtr, float item)</a:t>
            </a:r>
          </a:p>
          <a:p>
            <a:pPr>
              <a:lnSpc>
                <a:spcPct val="60000"/>
              </a:lnSpc>
              <a:spcBef>
                <a:spcPct val="50000"/>
              </a:spcBef>
            </a:pPr>
            <a:r>
              <a:rPr lang="en-US" altLang="tr-TR" sz="2000" b="1">
                <a:latin typeface="Courier New" panose="02070309020205020404" pitchFamily="49" charset="0"/>
              </a:rPr>
              <a:t>{</a:t>
            </a:r>
          </a:p>
          <a:p>
            <a:pPr>
              <a:lnSpc>
                <a:spcPct val="60000"/>
              </a:lnSpc>
              <a:spcBef>
                <a:spcPct val="50000"/>
              </a:spcBef>
            </a:pPr>
            <a:r>
              <a:rPr lang="en-US" altLang="tr-TR" sz="2000" b="1">
                <a:latin typeface="Courier New" panose="02070309020205020404" pitchFamily="49" charset="0"/>
              </a:rPr>
              <a:t>   if (queueFull(queuePtr)) </a:t>
            </a:r>
          </a:p>
          <a:p>
            <a:pPr>
              <a:lnSpc>
                <a:spcPct val="60000"/>
              </a:lnSpc>
              <a:spcBef>
                <a:spcPct val="50000"/>
              </a:spcBef>
            </a:pPr>
            <a:r>
              <a:rPr lang="en-US" altLang="tr-TR" sz="2000" b="1">
                <a:latin typeface="Courier New" panose="02070309020205020404" pitchFamily="49" charset="0"/>
              </a:rPr>
              <a:t>   {</a:t>
            </a:r>
          </a:p>
          <a:p>
            <a:pPr>
              <a:lnSpc>
                <a:spcPct val="60000"/>
              </a:lnSpc>
              <a:spcBef>
                <a:spcPct val="50000"/>
              </a:spcBef>
            </a:pPr>
            <a:r>
              <a:rPr lang="en-US" altLang="tr-TR" sz="2000" b="1">
                <a:latin typeface="Courier New" panose="02070309020205020404" pitchFamily="49" charset="0"/>
              </a:rPr>
              <a:t>     fprintf(stderr, “Queue is full\n”);</a:t>
            </a:r>
          </a:p>
          <a:p>
            <a:pPr>
              <a:lnSpc>
                <a:spcPct val="60000"/>
              </a:lnSpc>
              <a:spcBef>
                <a:spcPct val="50000"/>
              </a:spcBef>
            </a:pPr>
            <a:r>
              <a:rPr lang="en-US" altLang="tr-TR" sz="2000" b="1">
                <a:latin typeface="Courier New" panose="02070309020205020404" pitchFamily="49" charset="0"/>
              </a:rPr>
              <a:t>     exit(1);</a:t>
            </a:r>
          </a:p>
          <a:p>
            <a:pPr>
              <a:lnSpc>
                <a:spcPct val="60000"/>
              </a:lnSpc>
              <a:spcBef>
                <a:spcPct val="50000"/>
              </a:spcBef>
            </a:pPr>
            <a:r>
              <a:rPr lang="en-US" altLang="tr-TR" sz="2000" b="1">
                <a:latin typeface="Courier New" panose="02070309020205020404" pitchFamily="49" charset="0"/>
              </a:rPr>
              <a:t>   }</a:t>
            </a:r>
          </a:p>
          <a:p>
            <a:pPr>
              <a:lnSpc>
                <a:spcPct val="60000"/>
              </a:lnSpc>
              <a:spcBef>
                <a:spcPct val="50000"/>
              </a:spcBef>
            </a:pPr>
            <a:r>
              <a:rPr lang="en-US" altLang="tr-TR" sz="2000" b="1">
                <a:latin typeface="Courier New" panose="02070309020205020404" pitchFamily="49" charset="0"/>
              </a:rPr>
              <a:t>   else </a:t>
            </a:r>
          </a:p>
          <a:p>
            <a:pPr>
              <a:lnSpc>
                <a:spcPct val="60000"/>
              </a:lnSpc>
              <a:spcBef>
                <a:spcPct val="50000"/>
              </a:spcBef>
            </a:pPr>
            <a:r>
              <a:rPr lang="en-US" altLang="tr-TR" sz="2000" b="1">
                <a:latin typeface="Courier New" panose="02070309020205020404" pitchFamily="49" charset="0"/>
              </a:rPr>
              <a:t>   {</a:t>
            </a:r>
          </a:p>
          <a:p>
            <a:pPr>
              <a:lnSpc>
                <a:spcPct val="60000"/>
              </a:lnSpc>
              <a:spcBef>
                <a:spcPct val="50000"/>
              </a:spcBef>
            </a:pPr>
            <a:r>
              <a:rPr lang="en-US" altLang="tr-TR" sz="2000" b="1">
                <a:latin typeface="Courier New" panose="02070309020205020404" pitchFamily="49" charset="0"/>
              </a:rPr>
              <a:t>     queuePtr-&gt;rear++; </a:t>
            </a:r>
          </a:p>
          <a:p>
            <a:pPr>
              <a:lnSpc>
                <a:spcPct val="60000"/>
              </a:lnSpc>
              <a:spcBef>
                <a:spcPct val="50000"/>
              </a:spcBef>
            </a:pPr>
            <a:r>
              <a:rPr lang="en-US" altLang="tr-TR" sz="2000" b="1">
                <a:latin typeface="Courier New" panose="02070309020205020404" pitchFamily="49" charset="0"/>
              </a:rPr>
              <a:t>	queuePtr-&gt;entry[queuePtr-&gt;rear] = item;</a:t>
            </a:r>
          </a:p>
          <a:p>
            <a:pPr>
              <a:lnSpc>
                <a:spcPct val="60000"/>
              </a:lnSpc>
              <a:spcBef>
                <a:spcPct val="50000"/>
              </a:spcBef>
            </a:pPr>
            <a:r>
              <a:rPr lang="en-US" altLang="tr-TR" sz="2000" b="1">
                <a:latin typeface="Courier New" panose="02070309020205020404" pitchFamily="49" charset="0"/>
              </a:rPr>
              <a:t>   }</a:t>
            </a:r>
          </a:p>
          <a:p>
            <a:pPr>
              <a:lnSpc>
                <a:spcPct val="60000"/>
              </a:lnSpc>
              <a:spcBef>
                <a:spcPct val="50000"/>
              </a:spcBef>
            </a:pPr>
            <a:r>
              <a:rPr lang="en-US" altLang="tr-TR" sz="2000" b="1">
                <a:latin typeface="Courier New" panose="02070309020205020404" pitchFamily="49" charset="0"/>
              </a:rPr>
              <a:t>}</a:t>
            </a:r>
          </a:p>
        </p:txBody>
      </p:sp>
      <p:sp>
        <p:nvSpPr>
          <p:cNvPr id="52227" name="Text Box 5"/>
          <p:cNvSpPr txBox="1">
            <a:spLocks noChangeArrowheads="1"/>
          </p:cNvSpPr>
          <p:nvPr/>
        </p:nvSpPr>
        <p:spPr bwMode="auto">
          <a:xfrm>
            <a:off x="8077200" y="6248400"/>
            <a:ext cx="3619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D08CCCB-0A64-45AD-AFF7-C07EC53562ED}" type="slidenum">
              <a:rPr lang="en-US" altLang="tr-TR" sz="1400">
                <a:latin typeface="Times New Roman" panose="02020603050405020304" pitchFamily="18" charset="0"/>
              </a:rPr>
              <a:pPr/>
              <a:t>50</a:t>
            </a:fld>
            <a:endParaRPr lang="en-US" altLang="tr-TR" sz="1400">
              <a:latin typeface="Times New Roman" panose="02020603050405020304"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4"/>
          <p:cNvSpPr>
            <a:spLocks noChangeArrowheads="1"/>
          </p:cNvSpPr>
          <p:nvPr/>
        </p:nvSpPr>
        <p:spPr bwMode="auto">
          <a:xfrm>
            <a:off x="228600" y="152400"/>
            <a:ext cx="8915400" cy="496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60000"/>
              </a:lnSpc>
              <a:spcBef>
                <a:spcPct val="50000"/>
              </a:spcBef>
            </a:pPr>
            <a:endParaRPr lang="en-US" altLang="tr-TR" sz="2000" b="1">
              <a:latin typeface="Courier New" panose="02070309020205020404" pitchFamily="49" charset="0"/>
            </a:endParaRPr>
          </a:p>
          <a:p>
            <a:pPr>
              <a:lnSpc>
                <a:spcPct val="60000"/>
              </a:lnSpc>
              <a:spcBef>
                <a:spcPct val="50000"/>
              </a:spcBef>
            </a:pPr>
            <a:r>
              <a:rPr lang="en-US" altLang="tr-TR" sz="2000" b="1">
                <a:latin typeface="Courier New" panose="02070309020205020404" pitchFamily="49" charset="0"/>
              </a:rPr>
              <a:t>float dequeue(Queue* queuePtr)</a:t>
            </a:r>
          </a:p>
          <a:p>
            <a:pPr>
              <a:lnSpc>
                <a:spcPct val="60000"/>
              </a:lnSpc>
              <a:spcBef>
                <a:spcPct val="50000"/>
              </a:spcBef>
            </a:pPr>
            <a:r>
              <a:rPr lang="en-US" altLang="tr-TR" sz="2000" b="1">
                <a:latin typeface="Courier New" panose="02070309020205020404" pitchFamily="49" charset="0"/>
              </a:rPr>
              <a:t>{</a:t>
            </a:r>
          </a:p>
          <a:p>
            <a:pPr>
              <a:lnSpc>
                <a:spcPct val="60000"/>
              </a:lnSpc>
              <a:spcBef>
                <a:spcPct val="50000"/>
              </a:spcBef>
            </a:pPr>
            <a:r>
              <a:rPr lang="en-US" altLang="tr-TR" sz="2000" b="1">
                <a:latin typeface="Courier New" panose="02070309020205020404" pitchFamily="49" charset="0"/>
              </a:rPr>
              <a:t>  float item;</a:t>
            </a:r>
          </a:p>
          <a:p>
            <a:pPr>
              <a:lnSpc>
                <a:spcPct val="60000"/>
              </a:lnSpc>
              <a:spcBef>
                <a:spcPct val="50000"/>
              </a:spcBef>
            </a:pPr>
            <a:endParaRPr lang="en-US" altLang="tr-TR" sz="2000" b="1">
              <a:latin typeface="Courier New" panose="02070309020205020404" pitchFamily="49" charset="0"/>
            </a:endParaRPr>
          </a:p>
          <a:p>
            <a:pPr>
              <a:lnSpc>
                <a:spcPct val="60000"/>
              </a:lnSpc>
              <a:spcBef>
                <a:spcPct val="50000"/>
              </a:spcBef>
            </a:pPr>
            <a:r>
              <a:rPr lang="en-US" altLang="tr-TR" sz="2000" b="1">
                <a:latin typeface="Courier New" panose="02070309020205020404" pitchFamily="49" charset="0"/>
              </a:rPr>
              <a:t>  if (queueEmpty(queuePtr))  {</a:t>
            </a:r>
          </a:p>
          <a:p>
            <a:pPr>
              <a:lnSpc>
                <a:spcPct val="60000"/>
              </a:lnSpc>
              <a:spcBef>
                <a:spcPct val="50000"/>
              </a:spcBef>
            </a:pPr>
            <a:r>
              <a:rPr lang="en-US" altLang="tr-TR" sz="2000" b="1">
                <a:latin typeface="Courier New" panose="02070309020205020404" pitchFamily="49" charset="0"/>
              </a:rPr>
              <a:t>    fprintf(stderr, “Queue is empty\n”);</a:t>
            </a:r>
          </a:p>
          <a:p>
            <a:pPr>
              <a:lnSpc>
                <a:spcPct val="60000"/>
              </a:lnSpc>
              <a:spcBef>
                <a:spcPct val="50000"/>
              </a:spcBef>
            </a:pPr>
            <a:r>
              <a:rPr lang="en-US" altLang="tr-TR" sz="2000" b="1">
                <a:latin typeface="Courier New" panose="02070309020205020404" pitchFamily="49" charset="0"/>
              </a:rPr>
              <a:t>    exit(1);</a:t>
            </a:r>
          </a:p>
          <a:p>
            <a:pPr>
              <a:lnSpc>
                <a:spcPct val="60000"/>
              </a:lnSpc>
              <a:spcBef>
                <a:spcPct val="50000"/>
              </a:spcBef>
            </a:pPr>
            <a:r>
              <a:rPr lang="en-US" altLang="tr-TR" sz="2000" b="1">
                <a:latin typeface="Courier New" panose="02070309020205020404" pitchFamily="49" charset="0"/>
              </a:rPr>
              <a:t>  }</a:t>
            </a:r>
          </a:p>
          <a:p>
            <a:pPr>
              <a:lnSpc>
                <a:spcPct val="60000"/>
              </a:lnSpc>
              <a:spcBef>
                <a:spcPct val="50000"/>
              </a:spcBef>
            </a:pPr>
            <a:r>
              <a:rPr lang="en-US" altLang="tr-TR" sz="2000" b="1">
                <a:latin typeface="Courier New" panose="02070309020205020404" pitchFamily="49" charset="0"/>
              </a:rPr>
              <a:t>  else {</a:t>
            </a:r>
          </a:p>
          <a:p>
            <a:pPr>
              <a:lnSpc>
                <a:spcPct val="60000"/>
              </a:lnSpc>
              <a:spcBef>
                <a:spcPct val="50000"/>
              </a:spcBef>
            </a:pPr>
            <a:r>
              <a:rPr lang="en-US" altLang="tr-TR" sz="2000" b="1">
                <a:latin typeface="Courier New" panose="02070309020205020404" pitchFamily="49" charset="0"/>
              </a:rPr>
              <a:t>    item = queuePtr-&gt;entry[queuePtr-&gt;front];</a:t>
            </a:r>
          </a:p>
          <a:p>
            <a:pPr>
              <a:lnSpc>
                <a:spcPct val="60000"/>
              </a:lnSpc>
              <a:spcBef>
                <a:spcPct val="50000"/>
              </a:spcBef>
            </a:pPr>
            <a:r>
              <a:rPr lang="en-US" altLang="tr-TR" sz="2000" b="1">
                <a:latin typeface="Courier New" panose="02070309020205020404" pitchFamily="49" charset="0"/>
              </a:rPr>
              <a:t>    queuePtr-&gt;front++;</a:t>
            </a:r>
          </a:p>
          <a:p>
            <a:pPr>
              <a:lnSpc>
                <a:spcPct val="60000"/>
              </a:lnSpc>
              <a:spcBef>
                <a:spcPct val="50000"/>
              </a:spcBef>
            </a:pPr>
            <a:r>
              <a:rPr lang="en-US" altLang="tr-TR" sz="2000" b="1">
                <a:latin typeface="Courier New" panose="02070309020205020404" pitchFamily="49" charset="0"/>
              </a:rPr>
              <a:t>  }</a:t>
            </a:r>
          </a:p>
          <a:p>
            <a:pPr>
              <a:lnSpc>
                <a:spcPct val="60000"/>
              </a:lnSpc>
              <a:spcBef>
                <a:spcPct val="50000"/>
              </a:spcBef>
            </a:pPr>
            <a:r>
              <a:rPr lang="en-US" altLang="tr-TR" sz="2000" b="1">
                <a:latin typeface="Courier New" panose="02070309020205020404" pitchFamily="49" charset="0"/>
              </a:rPr>
              <a:t>  return item;</a:t>
            </a:r>
          </a:p>
          <a:p>
            <a:pPr>
              <a:lnSpc>
                <a:spcPct val="60000"/>
              </a:lnSpc>
              <a:spcBef>
                <a:spcPct val="50000"/>
              </a:spcBef>
            </a:pPr>
            <a:r>
              <a:rPr lang="en-US" altLang="tr-TR" sz="2000" b="1">
                <a:latin typeface="Courier New" panose="02070309020205020404" pitchFamily="49" charset="0"/>
              </a:rPr>
              <a:t>}</a:t>
            </a:r>
            <a:endParaRPr lang="en-US" altLang="tr-TR" sz="2000" b="1">
              <a:latin typeface="Courier" pitchFamily="49" charset="0"/>
            </a:endParaRPr>
          </a:p>
        </p:txBody>
      </p:sp>
      <p:sp>
        <p:nvSpPr>
          <p:cNvPr id="53251" name="Text Box 5"/>
          <p:cNvSpPr txBox="1">
            <a:spLocks noChangeArrowheads="1"/>
          </p:cNvSpPr>
          <p:nvPr/>
        </p:nvSpPr>
        <p:spPr bwMode="auto">
          <a:xfrm>
            <a:off x="8077200" y="6248400"/>
            <a:ext cx="3619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7845DA9-834D-4D23-8507-D5B943701AD0}" type="slidenum">
              <a:rPr lang="en-US" altLang="tr-TR" sz="1400">
                <a:latin typeface="Times New Roman" panose="02020603050405020304" pitchFamily="18" charset="0"/>
              </a:rPr>
              <a:pPr/>
              <a:t>51</a:t>
            </a:fld>
            <a:endParaRPr lang="en-US" altLang="tr-TR" sz="1400">
              <a:latin typeface="Times New Roman" panose="02020603050405020304"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85800" y="571500"/>
            <a:ext cx="7772400" cy="1181100"/>
          </a:xfrm>
          <a:noFill/>
          <a:ln>
            <a:solidFill>
              <a:srgbClr val="CC3300"/>
            </a:solidFill>
            <a:miter lim="800000"/>
            <a:headEnd/>
            <a:tailEnd/>
          </a:ln>
        </p:spPr>
        <p:txBody>
          <a:bodyPr lIns="92075" tIns="46038" rIns="92075" bIns="46038"/>
          <a:lstStyle/>
          <a:p>
            <a:pPr eaLnBrk="1" hangingPunct="1"/>
            <a:r>
              <a:rPr lang="en-US" altLang="tr-TR" smtClean="0">
                <a:solidFill>
                  <a:schemeClr val="tx1"/>
                </a:solidFill>
              </a:rPr>
              <a:t>Linear Implementation</a:t>
            </a:r>
          </a:p>
        </p:txBody>
      </p:sp>
      <p:sp>
        <p:nvSpPr>
          <p:cNvPr id="54275" name="AutoShape 3"/>
          <p:cNvSpPr>
            <a:spLocks noChangeArrowheads="1"/>
          </p:cNvSpPr>
          <p:nvPr/>
        </p:nvSpPr>
        <p:spPr bwMode="auto">
          <a:xfrm>
            <a:off x="5257800" y="3810000"/>
            <a:ext cx="139700" cy="368300"/>
          </a:xfrm>
          <a:prstGeom prst="upArrow">
            <a:avLst>
              <a:gd name="adj1" fmla="val 50000"/>
              <a:gd name="adj2" fmla="val 131806"/>
            </a:avLst>
          </a:prstGeom>
          <a:solidFill>
            <a:schemeClr val="accent1"/>
          </a:solidFill>
          <a:ln w="12700">
            <a:solidFill>
              <a:srgbClr val="CC33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4276" name="AutoShape 4"/>
          <p:cNvSpPr>
            <a:spLocks noChangeArrowheads="1"/>
          </p:cNvSpPr>
          <p:nvPr/>
        </p:nvSpPr>
        <p:spPr bwMode="auto">
          <a:xfrm>
            <a:off x="1225550" y="3816350"/>
            <a:ext cx="139700" cy="368300"/>
          </a:xfrm>
          <a:prstGeom prst="upArrow">
            <a:avLst>
              <a:gd name="adj1" fmla="val 50000"/>
              <a:gd name="adj2" fmla="val 131806"/>
            </a:avLst>
          </a:prstGeom>
          <a:solidFill>
            <a:schemeClr val="accent1"/>
          </a:solidFill>
          <a:ln w="12700">
            <a:solidFill>
              <a:srgbClr val="CC33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4277" name="Rectangle 5"/>
          <p:cNvSpPr>
            <a:spLocks noChangeArrowheads="1"/>
          </p:cNvSpPr>
          <p:nvPr/>
        </p:nvSpPr>
        <p:spPr bwMode="auto">
          <a:xfrm>
            <a:off x="838200" y="4267200"/>
            <a:ext cx="17526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Front</a:t>
            </a:r>
          </a:p>
        </p:txBody>
      </p:sp>
      <p:sp>
        <p:nvSpPr>
          <p:cNvPr id="54278" name="Rectangle 6"/>
          <p:cNvSpPr>
            <a:spLocks noChangeArrowheads="1"/>
          </p:cNvSpPr>
          <p:nvPr/>
        </p:nvSpPr>
        <p:spPr bwMode="auto">
          <a:xfrm>
            <a:off x="4946650" y="4260850"/>
            <a:ext cx="13716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Rear</a:t>
            </a:r>
          </a:p>
        </p:txBody>
      </p:sp>
      <p:sp>
        <p:nvSpPr>
          <p:cNvPr id="54279" name="Rectangle 7"/>
          <p:cNvSpPr>
            <a:spLocks noChangeArrowheads="1"/>
          </p:cNvSpPr>
          <p:nvPr/>
        </p:nvSpPr>
        <p:spPr bwMode="auto">
          <a:xfrm>
            <a:off x="10668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0</a:t>
            </a:r>
          </a:p>
        </p:txBody>
      </p:sp>
      <p:sp>
        <p:nvSpPr>
          <p:cNvPr id="54280" name="Rectangle 8"/>
          <p:cNvSpPr>
            <a:spLocks noChangeArrowheads="1"/>
          </p:cNvSpPr>
          <p:nvPr/>
        </p:nvSpPr>
        <p:spPr bwMode="auto">
          <a:xfrm>
            <a:off x="838200" y="2895600"/>
            <a:ext cx="990600" cy="881063"/>
          </a:xfrm>
          <a:prstGeom prst="rect">
            <a:avLst/>
          </a:prstGeom>
          <a:solidFill>
            <a:srgbClr val="00FF0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4281" name="Rectangle 9"/>
          <p:cNvSpPr>
            <a:spLocks noChangeArrowheads="1"/>
          </p:cNvSpPr>
          <p:nvPr/>
        </p:nvSpPr>
        <p:spPr bwMode="auto">
          <a:xfrm>
            <a:off x="1828800" y="2895600"/>
            <a:ext cx="990600" cy="881063"/>
          </a:xfrm>
          <a:prstGeom prst="rect">
            <a:avLst/>
          </a:prstGeom>
          <a:solidFill>
            <a:srgbClr val="EF910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4282" name="Rectangle 10"/>
          <p:cNvSpPr>
            <a:spLocks noChangeArrowheads="1"/>
          </p:cNvSpPr>
          <p:nvPr/>
        </p:nvSpPr>
        <p:spPr bwMode="auto">
          <a:xfrm>
            <a:off x="2819400" y="2895600"/>
            <a:ext cx="990600" cy="881063"/>
          </a:xfrm>
          <a:prstGeom prst="rect">
            <a:avLst/>
          </a:prstGeom>
          <a:solidFill>
            <a:srgbClr val="6E0043"/>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4283" name="Rectangle 11"/>
          <p:cNvSpPr>
            <a:spLocks noChangeArrowheads="1"/>
          </p:cNvSpPr>
          <p:nvPr/>
        </p:nvSpPr>
        <p:spPr bwMode="auto">
          <a:xfrm>
            <a:off x="3810000" y="2895600"/>
            <a:ext cx="990600" cy="881063"/>
          </a:xfrm>
          <a:prstGeom prst="rect">
            <a:avLst/>
          </a:prstGeom>
          <a:solidFill>
            <a:srgbClr val="FAFD0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4284" name="Rectangle 12"/>
          <p:cNvSpPr>
            <a:spLocks noChangeArrowheads="1"/>
          </p:cNvSpPr>
          <p:nvPr/>
        </p:nvSpPr>
        <p:spPr bwMode="auto">
          <a:xfrm>
            <a:off x="4800600" y="2895600"/>
            <a:ext cx="990600" cy="881063"/>
          </a:xfrm>
          <a:prstGeom prst="rect">
            <a:avLst/>
          </a:prstGeom>
          <a:solidFill>
            <a:srgbClr val="99660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4285" name="Rectangle 13"/>
          <p:cNvSpPr>
            <a:spLocks noChangeArrowheads="1"/>
          </p:cNvSpPr>
          <p:nvPr/>
        </p:nvSpPr>
        <p:spPr bwMode="auto">
          <a:xfrm>
            <a:off x="5791200" y="2895600"/>
            <a:ext cx="990600" cy="881063"/>
          </a:xfrm>
          <a:prstGeom prst="rect">
            <a:avLst/>
          </a:prstGeom>
          <a:noFill/>
          <a:ln w="25400">
            <a:solidFill>
              <a:srgbClr val="CC33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4286" name="Rectangle 14"/>
          <p:cNvSpPr>
            <a:spLocks noChangeArrowheads="1"/>
          </p:cNvSpPr>
          <p:nvPr/>
        </p:nvSpPr>
        <p:spPr bwMode="auto">
          <a:xfrm>
            <a:off x="6781800" y="2895600"/>
            <a:ext cx="990600" cy="881063"/>
          </a:xfrm>
          <a:prstGeom prst="rect">
            <a:avLst/>
          </a:prstGeom>
          <a:noFill/>
          <a:ln w="25400">
            <a:solidFill>
              <a:srgbClr val="CC33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4287" name="Rectangle 15"/>
          <p:cNvSpPr>
            <a:spLocks noChangeArrowheads="1"/>
          </p:cNvSpPr>
          <p:nvPr/>
        </p:nvSpPr>
        <p:spPr bwMode="auto">
          <a:xfrm>
            <a:off x="7772400" y="2895600"/>
            <a:ext cx="990600" cy="881063"/>
          </a:xfrm>
          <a:prstGeom prst="rect">
            <a:avLst/>
          </a:prstGeom>
          <a:noFill/>
          <a:ln w="25400">
            <a:solidFill>
              <a:srgbClr val="CC33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4288" name="Rectangle 16"/>
          <p:cNvSpPr>
            <a:spLocks noChangeArrowheads="1"/>
          </p:cNvSpPr>
          <p:nvPr/>
        </p:nvSpPr>
        <p:spPr bwMode="auto">
          <a:xfrm>
            <a:off x="20574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1</a:t>
            </a:r>
          </a:p>
        </p:txBody>
      </p:sp>
      <p:sp>
        <p:nvSpPr>
          <p:cNvPr id="54289" name="Rectangle 17"/>
          <p:cNvSpPr>
            <a:spLocks noChangeArrowheads="1"/>
          </p:cNvSpPr>
          <p:nvPr/>
        </p:nvSpPr>
        <p:spPr bwMode="auto">
          <a:xfrm>
            <a:off x="30480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2</a:t>
            </a:r>
          </a:p>
        </p:txBody>
      </p:sp>
      <p:sp>
        <p:nvSpPr>
          <p:cNvPr id="54290" name="Rectangle 18"/>
          <p:cNvSpPr>
            <a:spLocks noChangeArrowheads="1"/>
          </p:cNvSpPr>
          <p:nvPr/>
        </p:nvSpPr>
        <p:spPr bwMode="auto">
          <a:xfrm>
            <a:off x="41148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3</a:t>
            </a:r>
          </a:p>
        </p:txBody>
      </p:sp>
      <p:sp>
        <p:nvSpPr>
          <p:cNvPr id="54291" name="Rectangle 19"/>
          <p:cNvSpPr>
            <a:spLocks noChangeArrowheads="1"/>
          </p:cNvSpPr>
          <p:nvPr/>
        </p:nvSpPr>
        <p:spPr bwMode="auto">
          <a:xfrm>
            <a:off x="51054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4</a:t>
            </a:r>
          </a:p>
        </p:txBody>
      </p:sp>
      <p:sp>
        <p:nvSpPr>
          <p:cNvPr id="54292" name="Rectangle 20"/>
          <p:cNvSpPr>
            <a:spLocks noChangeArrowheads="1"/>
          </p:cNvSpPr>
          <p:nvPr/>
        </p:nvSpPr>
        <p:spPr bwMode="auto">
          <a:xfrm>
            <a:off x="60198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5</a:t>
            </a:r>
          </a:p>
        </p:txBody>
      </p:sp>
      <p:sp>
        <p:nvSpPr>
          <p:cNvPr id="54293" name="Rectangle 21"/>
          <p:cNvSpPr>
            <a:spLocks noChangeArrowheads="1"/>
          </p:cNvSpPr>
          <p:nvPr/>
        </p:nvSpPr>
        <p:spPr bwMode="auto">
          <a:xfrm>
            <a:off x="69342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6</a:t>
            </a:r>
          </a:p>
        </p:txBody>
      </p:sp>
      <p:sp>
        <p:nvSpPr>
          <p:cNvPr id="54294" name="Rectangle 22"/>
          <p:cNvSpPr>
            <a:spLocks noChangeArrowheads="1"/>
          </p:cNvSpPr>
          <p:nvPr/>
        </p:nvSpPr>
        <p:spPr bwMode="auto">
          <a:xfrm>
            <a:off x="79248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7</a:t>
            </a: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685800" y="571500"/>
            <a:ext cx="7772400" cy="1181100"/>
          </a:xfrm>
          <a:noFill/>
          <a:ln>
            <a:solidFill>
              <a:srgbClr val="CC3300"/>
            </a:solidFill>
            <a:miter lim="800000"/>
            <a:headEnd/>
            <a:tailEnd/>
          </a:ln>
        </p:spPr>
        <p:txBody>
          <a:bodyPr lIns="92075" tIns="46038" rIns="92075" bIns="46038"/>
          <a:lstStyle/>
          <a:p>
            <a:pPr eaLnBrk="1" hangingPunct="1"/>
            <a:r>
              <a:rPr lang="en-US" altLang="tr-TR" smtClean="0">
                <a:solidFill>
                  <a:schemeClr val="tx1"/>
                </a:solidFill>
              </a:rPr>
              <a:t>Enqueue</a:t>
            </a:r>
          </a:p>
        </p:txBody>
      </p:sp>
      <p:sp>
        <p:nvSpPr>
          <p:cNvPr id="55299" name="AutoShape 3"/>
          <p:cNvSpPr>
            <a:spLocks noChangeArrowheads="1"/>
          </p:cNvSpPr>
          <p:nvPr/>
        </p:nvSpPr>
        <p:spPr bwMode="auto">
          <a:xfrm>
            <a:off x="6178550" y="3816350"/>
            <a:ext cx="139700" cy="368300"/>
          </a:xfrm>
          <a:prstGeom prst="upArrow">
            <a:avLst>
              <a:gd name="adj1" fmla="val 50000"/>
              <a:gd name="adj2" fmla="val 131806"/>
            </a:avLst>
          </a:prstGeom>
          <a:solidFill>
            <a:schemeClr val="accent1"/>
          </a:solidFill>
          <a:ln w="12700">
            <a:solidFill>
              <a:srgbClr val="CC33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5300" name="AutoShape 4"/>
          <p:cNvSpPr>
            <a:spLocks noChangeArrowheads="1"/>
          </p:cNvSpPr>
          <p:nvPr/>
        </p:nvSpPr>
        <p:spPr bwMode="auto">
          <a:xfrm>
            <a:off x="1225550" y="3816350"/>
            <a:ext cx="139700" cy="368300"/>
          </a:xfrm>
          <a:prstGeom prst="upArrow">
            <a:avLst>
              <a:gd name="adj1" fmla="val 50000"/>
              <a:gd name="adj2" fmla="val 131806"/>
            </a:avLst>
          </a:prstGeom>
          <a:solidFill>
            <a:schemeClr val="accent1"/>
          </a:solidFill>
          <a:ln w="12700">
            <a:solidFill>
              <a:srgbClr val="CC33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5301" name="Rectangle 5"/>
          <p:cNvSpPr>
            <a:spLocks noChangeArrowheads="1"/>
          </p:cNvSpPr>
          <p:nvPr/>
        </p:nvSpPr>
        <p:spPr bwMode="auto">
          <a:xfrm>
            <a:off x="838200" y="4267200"/>
            <a:ext cx="17526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Front</a:t>
            </a:r>
          </a:p>
        </p:txBody>
      </p:sp>
      <p:sp>
        <p:nvSpPr>
          <p:cNvPr id="55302" name="Rectangle 6"/>
          <p:cNvSpPr>
            <a:spLocks noChangeArrowheads="1"/>
          </p:cNvSpPr>
          <p:nvPr/>
        </p:nvSpPr>
        <p:spPr bwMode="auto">
          <a:xfrm>
            <a:off x="5867400" y="4267200"/>
            <a:ext cx="13716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Rear</a:t>
            </a:r>
          </a:p>
        </p:txBody>
      </p:sp>
      <p:sp>
        <p:nvSpPr>
          <p:cNvPr id="55303" name="Rectangle 7"/>
          <p:cNvSpPr>
            <a:spLocks noChangeArrowheads="1"/>
          </p:cNvSpPr>
          <p:nvPr/>
        </p:nvSpPr>
        <p:spPr bwMode="auto">
          <a:xfrm>
            <a:off x="10668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0</a:t>
            </a:r>
          </a:p>
        </p:txBody>
      </p:sp>
      <p:sp>
        <p:nvSpPr>
          <p:cNvPr id="55304" name="Rectangle 8"/>
          <p:cNvSpPr>
            <a:spLocks noChangeArrowheads="1"/>
          </p:cNvSpPr>
          <p:nvPr/>
        </p:nvSpPr>
        <p:spPr bwMode="auto">
          <a:xfrm>
            <a:off x="838200" y="2895600"/>
            <a:ext cx="990600" cy="881063"/>
          </a:xfrm>
          <a:prstGeom prst="rect">
            <a:avLst/>
          </a:prstGeom>
          <a:solidFill>
            <a:srgbClr val="00FF0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5305" name="Rectangle 9"/>
          <p:cNvSpPr>
            <a:spLocks noChangeArrowheads="1"/>
          </p:cNvSpPr>
          <p:nvPr/>
        </p:nvSpPr>
        <p:spPr bwMode="auto">
          <a:xfrm>
            <a:off x="1828800" y="2895600"/>
            <a:ext cx="990600" cy="881063"/>
          </a:xfrm>
          <a:prstGeom prst="rect">
            <a:avLst/>
          </a:prstGeom>
          <a:solidFill>
            <a:srgbClr val="EF910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5306" name="Rectangle 10"/>
          <p:cNvSpPr>
            <a:spLocks noChangeArrowheads="1"/>
          </p:cNvSpPr>
          <p:nvPr/>
        </p:nvSpPr>
        <p:spPr bwMode="auto">
          <a:xfrm>
            <a:off x="2819400" y="2895600"/>
            <a:ext cx="990600" cy="881063"/>
          </a:xfrm>
          <a:prstGeom prst="rect">
            <a:avLst/>
          </a:prstGeom>
          <a:solidFill>
            <a:srgbClr val="6E0043"/>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5307" name="Rectangle 11"/>
          <p:cNvSpPr>
            <a:spLocks noChangeArrowheads="1"/>
          </p:cNvSpPr>
          <p:nvPr/>
        </p:nvSpPr>
        <p:spPr bwMode="auto">
          <a:xfrm>
            <a:off x="3810000" y="2895600"/>
            <a:ext cx="990600" cy="881063"/>
          </a:xfrm>
          <a:prstGeom prst="rect">
            <a:avLst/>
          </a:prstGeom>
          <a:solidFill>
            <a:srgbClr val="FAFD0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5308" name="Rectangle 12"/>
          <p:cNvSpPr>
            <a:spLocks noChangeArrowheads="1"/>
          </p:cNvSpPr>
          <p:nvPr/>
        </p:nvSpPr>
        <p:spPr bwMode="auto">
          <a:xfrm>
            <a:off x="4800600" y="2895600"/>
            <a:ext cx="990600" cy="881063"/>
          </a:xfrm>
          <a:prstGeom prst="rect">
            <a:avLst/>
          </a:prstGeom>
          <a:solidFill>
            <a:srgbClr val="99660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5309" name="Rectangle 13"/>
          <p:cNvSpPr>
            <a:spLocks noChangeArrowheads="1"/>
          </p:cNvSpPr>
          <p:nvPr/>
        </p:nvSpPr>
        <p:spPr bwMode="auto">
          <a:xfrm>
            <a:off x="5791200" y="2895600"/>
            <a:ext cx="990600" cy="881063"/>
          </a:xfrm>
          <a:prstGeom prst="rect">
            <a:avLst/>
          </a:prstGeom>
          <a:solidFill>
            <a:srgbClr val="FC0128"/>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5310" name="Rectangle 14"/>
          <p:cNvSpPr>
            <a:spLocks noChangeArrowheads="1"/>
          </p:cNvSpPr>
          <p:nvPr/>
        </p:nvSpPr>
        <p:spPr bwMode="auto">
          <a:xfrm>
            <a:off x="6781800" y="2895600"/>
            <a:ext cx="990600" cy="881063"/>
          </a:xfrm>
          <a:prstGeom prst="rect">
            <a:avLst/>
          </a:prstGeom>
          <a:noFill/>
          <a:ln w="25400">
            <a:solidFill>
              <a:srgbClr val="CC33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5311" name="Rectangle 15"/>
          <p:cNvSpPr>
            <a:spLocks noChangeArrowheads="1"/>
          </p:cNvSpPr>
          <p:nvPr/>
        </p:nvSpPr>
        <p:spPr bwMode="auto">
          <a:xfrm>
            <a:off x="7772400" y="2895600"/>
            <a:ext cx="990600" cy="881063"/>
          </a:xfrm>
          <a:prstGeom prst="rect">
            <a:avLst/>
          </a:prstGeom>
          <a:noFill/>
          <a:ln w="25400">
            <a:solidFill>
              <a:srgbClr val="CC33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5312" name="Rectangle 16"/>
          <p:cNvSpPr>
            <a:spLocks noChangeArrowheads="1"/>
          </p:cNvSpPr>
          <p:nvPr/>
        </p:nvSpPr>
        <p:spPr bwMode="auto">
          <a:xfrm>
            <a:off x="20574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1</a:t>
            </a:r>
          </a:p>
        </p:txBody>
      </p:sp>
      <p:sp>
        <p:nvSpPr>
          <p:cNvPr id="55313" name="Rectangle 17"/>
          <p:cNvSpPr>
            <a:spLocks noChangeArrowheads="1"/>
          </p:cNvSpPr>
          <p:nvPr/>
        </p:nvSpPr>
        <p:spPr bwMode="auto">
          <a:xfrm>
            <a:off x="30480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2</a:t>
            </a:r>
          </a:p>
        </p:txBody>
      </p:sp>
      <p:sp>
        <p:nvSpPr>
          <p:cNvPr id="55314" name="Rectangle 18"/>
          <p:cNvSpPr>
            <a:spLocks noChangeArrowheads="1"/>
          </p:cNvSpPr>
          <p:nvPr/>
        </p:nvSpPr>
        <p:spPr bwMode="auto">
          <a:xfrm>
            <a:off x="41148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3</a:t>
            </a:r>
          </a:p>
        </p:txBody>
      </p:sp>
      <p:sp>
        <p:nvSpPr>
          <p:cNvPr id="55315" name="Rectangle 19"/>
          <p:cNvSpPr>
            <a:spLocks noChangeArrowheads="1"/>
          </p:cNvSpPr>
          <p:nvPr/>
        </p:nvSpPr>
        <p:spPr bwMode="auto">
          <a:xfrm>
            <a:off x="51054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4</a:t>
            </a:r>
          </a:p>
        </p:txBody>
      </p:sp>
      <p:sp>
        <p:nvSpPr>
          <p:cNvPr id="55316" name="Rectangle 20"/>
          <p:cNvSpPr>
            <a:spLocks noChangeArrowheads="1"/>
          </p:cNvSpPr>
          <p:nvPr/>
        </p:nvSpPr>
        <p:spPr bwMode="auto">
          <a:xfrm>
            <a:off x="60198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5</a:t>
            </a:r>
          </a:p>
        </p:txBody>
      </p:sp>
      <p:sp>
        <p:nvSpPr>
          <p:cNvPr id="55317" name="Rectangle 21"/>
          <p:cNvSpPr>
            <a:spLocks noChangeArrowheads="1"/>
          </p:cNvSpPr>
          <p:nvPr/>
        </p:nvSpPr>
        <p:spPr bwMode="auto">
          <a:xfrm>
            <a:off x="69342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6</a:t>
            </a:r>
          </a:p>
        </p:txBody>
      </p:sp>
      <p:sp>
        <p:nvSpPr>
          <p:cNvPr id="55318" name="Rectangle 22"/>
          <p:cNvSpPr>
            <a:spLocks noChangeArrowheads="1"/>
          </p:cNvSpPr>
          <p:nvPr/>
        </p:nvSpPr>
        <p:spPr bwMode="auto">
          <a:xfrm>
            <a:off x="79248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7</a:t>
            </a:r>
          </a:p>
        </p:txBody>
      </p:sp>
      <p:sp>
        <p:nvSpPr>
          <p:cNvPr id="55319" name="Rectangle 23"/>
          <p:cNvSpPr>
            <a:spLocks noChangeArrowheads="1"/>
          </p:cNvSpPr>
          <p:nvPr/>
        </p:nvSpPr>
        <p:spPr bwMode="auto">
          <a:xfrm>
            <a:off x="6019800" y="609600"/>
            <a:ext cx="990600" cy="881063"/>
          </a:xfrm>
          <a:prstGeom prst="rect">
            <a:avLst/>
          </a:prstGeom>
          <a:solidFill>
            <a:srgbClr val="FC0128"/>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685800" y="571500"/>
            <a:ext cx="7772400" cy="1181100"/>
          </a:xfrm>
          <a:noFill/>
          <a:ln>
            <a:solidFill>
              <a:srgbClr val="CC3300"/>
            </a:solidFill>
            <a:miter lim="800000"/>
            <a:headEnd/>
            <a:tailEnd/>
          </a:ln>
        </p:spPr>
        <p:txBody>
          <a:bodyPr lIns="92075" tIns="46038" rIns="92075" bIns="46038"/>
          <a:lstStyle/>
          <a:p>
            <a:pPr eaLnBrk="1" hangingPunct="1"/>
            <a:r>
              <a:rPr lang="en-US" altLang="tr-TR" smtClean="0">
                <a:solidFill>
                  <a:schemeClr val="tx1"/>
                </a:solidFill>
              </a:rPr>
              <a:t>Enqueue</a:t>
            </a:r>
          </a:p>
        </p:txBody>
      </p:sp>
      <p:sp>
        <p:nvSpPr>
          <p:cNvPr id="56323" name="AutoShape 3"/>
          <p:cNvSpPr>
            <a:spLocks noChangeArrowheads="1"/>
          </p:cNvSpPr>
          <p:nvPr/>
        </p:nvSpPr>
        <p:spPr bwMode="auto">
          <a:xfrm>
            <a:off x="7169150" y="3816350"/>
            <a:ext cx="139700" cy="368300"/>
          </a:xfrm>
          <a:prstGeom prst="upArrow">
            <a:avLst>
              <a:gd name="adj1" fmla="val 50000"/>
              <a:gd name="adj2" fmla="val 131806"/>
            </a:avLst>
          </a:prstGeom>
          <a:solidFill>
            <a:schemeClr val="accent1"/>
          </a:solidFill>
          <a:ln w="12700">
            <a:solidFill>
              <a:srgbClr val="CC33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6324" name="AutoShape 4"/>
          <p:cNvSpPr>
            <a:spLocks noChangeArrowheads="1"/>
          </p:cNvSpPr>
          <p:nvPr/>
        </p:nvSpPr>
        <p:spPr bwMode="auto">
          <a:xfrm>
            <a:off x="1225550" y="3816350"/>
            <a:ext cx="139700" cy="368300"/>
          </a:xfrm>
          <a:prstGeom prst="upArrow">
            <a:avLst>
              <a:gd name="adj1" fmla="val 50000"/>
              <a:gd name="adj2" fmla="val 131806"/>
            </a:avLst>
          </a:prstGeom>
          <a:solidFill>
            <a:schemeClr val="accent1"/>
          </a:solidFill>
          <a:ln w="12700">
            <a:solidFill>
              <a:srgbClr val="CC33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6325" name="Rectangle 5"/>
          <p:cNvSpPr>
            <a:spLocks noChangeArrowheads="1"/>
          </p:cNvSpPr>
          <p:nvPr/>
        </p:nvSpPr>
        <p:spPr bwMode="auto">
          <a:xfrm>
            <a:off x="838200" y="4267200"/>
            <a:ext cx="17526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Front</a:t>
            </a:r>
          </a:p>
        </p:txBody>
      </p:sp>
      <p:sp>
        <p:nvSpPr>
          <p:cNvPr id="56326" name="Rectangle 6"/>
          <p:cNvSpPr>
            <a:spLocks noChangeArrowheads="1"/>
          </p:cNvSpPr>
          <p:nvPr/>
        </p:nvSpPr>
        <p:spPr bwMode="auto">
          <a:xfrm>
            <a:off x="6858000" y="4267200"/>
            <a:ext cx="13716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Rear</a:t>
            </a:r>
          </a:p>
        </p:txBody>
      </p:sp>
      <p:sp>
        <p:nvSpPr>
          <p:cNvPr id="56327" name="Rectangle 7"/>
          <p:cNvSpPr>
            <a:spLocks noChangeArrowheads="1"/>
          </p:cNvSpPr>
          <p:nvPr/>
        </p:nvSpPr>
        <p:spPr bwMode="auto">
          <a:xfrm>
            <a:off x="10668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0</a:t>
            </a:r>
          </a:p>
        </p:txBody>
      </p:sp>
      <p:sp>
        <p:nvSpPr>
          <p:cNvPr id="56328" name="Rectangle 8"/>
          <p:cNvSpPr>
            <a:spLocks noChangeArrowheads="1"/>
          </p:cNvSpPr>
          <p:nvPr/>
        </p:nvSpPr>
        <p:spPr bwMode="auto">
          <a:xfrm>
            <a:off x="838200" y="2895600"/>
            <a:ext cx="990600" cy="881063"/>
          </a:xfrm>
          <a:prstGeom prst="rect">
            <a:avLst/>
          </a:prstGeom>
          <a:solidFill>
            <a:srgbClr val="00FF0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6329" name="Rectangle 9"/>
          <p:cNvSpPr>
            <a:spLocks noChangeArrowheads="1"/>
          </p:cNvSpPr>
          <p:nvPr/>
        </p:nvSpPr>
        <p:spPr bwMode="auto">
          <a:xfrm>
            <a:off x="1828800" y="2895600"/>
            <a:ext cx="990600" cy="881063"/>
          </a:xfrm>
          <a:prstGeom prst="rect">
            <a:avLst/>
          </a:prstGeom>
          <a:solidFill>
            <a:srgbClr val="EF910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6330" name="Rectangle 10"/>
          <p:cNvSpPr>
            <a:spLocks noChangeArrowheads="1"/>
          </p:cNvSpPr>
          <p:nvPr/>
        </p:nvSpPr>
        <p:spPr bwMode="auto">
          <a:xfrm>
            <a:off x="2819400" y="2895600"/>
            <a:ext cx="990600" cy="881063"/>
          </a:xfrm>
          <a:prstGeom prst="rect">
            <a:avLst/>
          </a:prstGeom>
          <a:solidFill>
            <a:srgbClr val="6E0043"/>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6331" name="Rectangle 11"/>
          <p:cNvSpPr>
            <a:spLocks noChangeArrowheads="1"/>
          </p:cNvSpPr>
          <p:nvPr/>
        </p:nvSpPr>
        <p:spPr bwMode="auto">
          <a:xfrm>
            <a:off x="3810000" y="2895600"/>
            <a:ext cx="990600" cy="881063"/>
          </a:xfrm>
          <a:prstGeom prst="rect">
            <a:avLst/>
          </a:prstGeom>
          <a:solidFill>
            <a:srgbClr val="FAFD0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6332" name="Rectangle 12"/>
          <p:cNvSpPr>
            <a:spLocks noChangeArrowheads="1"/>
          </p:cNvSpPr>
          <p:nvPr/>
        </p:nvSpPr>
        <p:spPr bwMode="auto">
          <a:xfrm>
            <a:off x="4800600" y="2895600"/>
            <a:ext cx="990600" cy="881063"/>
          </a:xfrm>
          <a:prstGeom prst="rect">
            <a:avLst/>
          </a:prstGeom>
          <a:solidFill>
            <a:srgbClr val="99660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6333" name="Rectangle 13"/>
          <p:cNvSpPr>
            <a:spLocks noChangeArrowheads="1"/>
          </p:cNvSpPr>
          <p:nvPr/>
        </p:nvSpPr>
        <p:spPr bwMode="auto">
          <a:xfrm>
            <a:off x="5791200" y="2895600"/>
            <a:ext cx="990600" cy="881063"/>
          </a:xfrm>
          <a:prstGeom prst="rect">
            <a:avLst/>
          </a:prstGeom>
          <a:solidFill>
            <a:srgbClr val="FC0128"/>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6334" name="Rectangle 14"/>
          <p:cNvSpPr>
            <a:spLocks noChangeArrowheads="1"/>
          </p:cNvSpPr>
          <p:nvPr/>
        </p:nvSpPr>
        <p:spPr bwMode="auto">
          <a:xfrm>
            <a:off x="6781800" y="2895600"/>
            <a:ext cx="990600" cy="881063"/>
          </a:xfrm>
          <a:prstGeom prst="rect">
            <a:avLst/>
          </a:prstGeom>
          <a:solidFill>
            <a:srgbClr val="80008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6335" name="Rectangle 15"/>
          <p:cNvSpPr>
            <a:spLocks noChangeArrowheads="1"/>
          </p:cNvSpPr>
          <p:nvPr/>
        </p:nvSpPr>
        <p:spPr bwMode="auto">
          <a:xfrm>
            <a:off x="7772400" y="2895600"/>
            <a:ext cx="990600" cy="881063"/>
          </a:xfrm>
          <a:prstGeom prst="rect">
            <a:avLst/>
          </a:prstGeom>
          <a:noFill/>
          <a:ln w="25400">
            <a:solidFill>
              <a:srgbClr val="CC33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6336" name="Rectangle 16"/>
          <p:cNvSpPr>
            <a:spLocks noChangeArrowheads="1"/>
          </p:cNvSpPr>
          <p:nvPr/>
        </p:nvSpPr>
        <p:spPr bwMode="auto">
          <a:xfrm>
            <a:off x="20574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1</a:t>
            </a:r>
          </a:p>
        </p:txBody>
      </p:sp>
      <p:sp>
        <p:nvSpPr>
          <p:cNvPr id="56337" name="Rectangle 17"/>
          <p:cNvSpPr>
            <a:spLocks noChangeArrowheads="1"/>
          </p:cNvSpPr>
          <p:nvPr/>
        </p:nvSpPr>
        <p:spPr bwMode="auto">
          <a:xfrm>
            <a:off x="30480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2</a:t>
            </a:r>
          </a:p>
        </p:txBody>
      </p:sp>
      <p:sp>
        <p:nvSpPr>
          <p:cNvPr id="56338" name="Rectangle 18"/>
          <p:cNvSpPr>
            <a:spLocks noChangeArrowheads="1"/>
          </p:cNvSpPr>
          <p:nvPr/>
        </p:nvSpPr>
        <p:spPr bwMode="auto">
          <a:xfrm>
            <a:off x="41148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3</a:t>
            </a:r>
          </a:p>
        </p:txBody>
      </p:sp>
      <p:sp>
        <p:nvSpPr>
          <p:cNvPr id="56339" name="Rectangle 19"/>
          <p:cNvSpPr>
            <a:spLocks noChangeArrowheads="1"/>
          </p:cNvSpPr>
          <p:nvPr/>
        </p:nvSpPr>
        <p:spPr bwMode="auto">
          <a:xfrm>
            <a:off x="51054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4</a:t>
            </a:r>
          </a:p>
        </p:txBody>
      </p:sp>
      <p:sp>
        <p:nvSpPr>
          <p:cNvPr id="56340" name="Rectangle 20"/>
          <p:cNvSpPr>
            <a:spLocks noChangeArrowheads="1"/>
          </p:cNvSpPr>
          <p:nvPr/>
        </p:nvSpPr>
        <p:spPr bwMode="auto">
          <a:xfrm>
            <a:off x="60198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5</a:t>
            </a:r>
          </a:p>
        </p:txBody>
      </p:sp>
      <p:sp>
        <p:nvSpPr>
          <p:cNvPr id="56341" name="Rectangle 21"/>
          <p:cNvSpPr>
            <a:spLocks noChangeArrowheads="1"/>
          </p:cNvSpPr>
          <p:nvPr/>
        </p:nvSpPr>
        <p:spPr bwMode="auto">
          <a:xfrm>
            <a:off x="69342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6</a:t>
            </a:r>
          </a:p>
        </p:txBody>
      </p:sp>
      <p:sp>
        <p:nvSpPr>
          <p:cNvPr id="56342" name="Rectangle 22"/>
          <p:cNvSpPr>
            <a:spLocks noChangeArrowheads="1"/>
          </p:cNvSpPr>
          <p:nvPr/>
        </p:nvSpPr>
        <p:spPr bwMode="auto">
          <a:xfrm>
            <a:off x="79248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7</a:t>
            </a:r>
          </a:p>
        </p:txBody>
      </p:sp>
      <p:sp>
        <p:nvSpPr>
          <p:cNvPr id="56343" name="Rectangle 23"/>
          <p:cNvSpPr>
            <a:spLocks noChangeArrowheads="1"/>
          </p:cNvSpPr>
          <p:nvPr/>
        </p:nvSpPr>
        <p:spPr bwMode="auto">
          <a:xfrm>
            <a:off x="6019800" y="685800"/>
            <a:ext cx="990600" cy="881063"/>
          </a:xfrm>
          <a:prstGeom prst="rect">
            <a:avLst/>
          </a:prstGeom>
          <a:solidFill>
            <a:srgbClr val="80008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85800" y="571500"/>
            <a:ext cx="7772400" cy="1181100"/>
          </a:xfrm>
          <a:noFill/>
          <a:ln>
            <a:solidFill>
              <a:srgbClr val="CC3300"/>
            </a:solidFill>
            <a:miter lim="800000"/>
            <a:headEnd/>
            <a:tailEnd/>
          </a:ln>
        </p:spPr>
        <p:txBody>
          <a:bodyPr lIns="92075" tIns="46038" rIns="92075" bIns="46038"/>
          <a:lstStyle/>
          <a:p>
            <a:pPr eaLnBrk="1" hangingPunct="1"/>
            <a:r>
              <a:rPr lang="en-US" altLang="tr-TR" smtClean="0">
                <a:solidFill>
                  <a:schemeClr val="tx1"/>
                </a:solidFill>
              </a:rPr>
              <a:t>Deque</a:t>
            </a:r>
          </a:p>
        </p:txBody>
      </p:sp>
      <p:sp>
        <p:nvSpPr>
          <p:cNvPr id="57347" name="AutoShape 3"/>
          <p:cNvSpPr>
            <a:spLocks noChangeArrowheads="1"/>
          </p:cNvSpPr>
          <p:nvPr/>
        </p:nvSpPr>
        <p:spPr bwMode="auto">
          <a:xfrm>
            <a:off x="7169150" y="3816350"/>
            <a:ext cx="139700" cy="368300"/>
          </a:xfrm>
          <a:prstGeom prst="upArrow">
            <a:avLst>
              <a:gd name="adj1" fmla="val 50000"/>
              <a:gd name="adj2" fmla="val 131806"/>
            </a:avLst>
          </a:prstGeom>
          <a:solidFill>
            <a:schemeClr val="accent1"/>
          </a:solidFill>
          <a:ln w="12700">
            <a:solidFill>
              <a:srgbClr val="CC33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7348" name="AutoShape 4"/>
          <p:cNvSpPr>
            <a:spLocks noChangeArrowheads="1"/>
          </p:cNvSpPr>
          <p:nvPr/>
        </p:nvSpPr>
        <p:spPr bwMode="auto">
          <a:xfrm>
            <a:off x="2292350" y="3816350"/>
            <a:ext cx="139700" cy="368300"/>
          </a:xfrm>
          <a:prstGeom prst="upArrow">
            <a:avLst>
              <a:gd name="adj1" fmla="val 50000"/>
              <a:gd name="adj2" fmla="val 131806"/>
            </a:avLst>
          </a:prstGeom>
          <a:solidFill>
            <a:schemeClr val="accent1"/>
          </a:solidFill>
          <a:ln w="12700">
            <a:solidFill>
              <a:srgbClr val="CC33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7349" name="Rectangle 5"/>
          <p:cNvSpPr>
            <a:spLocks noChangeArrowheads="1"/>
          </p:cNvSpPr>
          <p:nvPr/>
        </p:nvSpPr>
        <p:spPr bwMode="auto">
          <a:xfrm>
            <a:off x="1905000" y="4267200"/>
            <a:ext cx="17526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Front</a:t>
            </a:r>
          </a:p>
        </p:txBody>
      </p:sp>
      <p:sp>
        <p:nvSpPr>
          <p:cNvPr id="57350" name="Rectangle 6"/>
          <p:cNvSpPr>
            <a:spLocks noChangeArrowheads="1"/>
          </p:cNvSpPr>
          <p:nvPr/>
        </p:nvSpPr>
        <p:spPr bwMode="auto">
          <a:xfrm>
            <a:off x="6858000" y="4267200"/>
            <a:ext cx="13716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Rear</a:t>
            </a:r>
          </a:p>
        </p:txBody>
      </p:sp>
      <p:sp>
        <p:nvSpPr>
          <p:cNvPr id="57351" name="Rectangle 7"/>
          <p:cNvSpPr>
            <a:spLocks noChangeArrowheads="1"/>
          </p:cNvSpPr>
          <p:nvPr/>
        </p:nvSpPr>
        <p:spPr bwMode="auto">
          <a:xfrm>
            <a:off x="10668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0</a:t>
            </a:r>
          </a:p>
        </p:txBody>
      </p:sp>
      <p:sp>
        <p:nvSpPr>
          <p:cNvPr id="57352" name="Rectangle 8"/>
          <p:cNvSpPr>
            <a:spLocks noChangeArrowheads="1"/>
          </p:cNvSpPr>
          <p:nvPr/>
        </p:nvSpPr>
        <p:spPr bwMode="auto">
          <a:xfrm>
            <a:off x="838200" y="2895600"/>
            <a:ext cx="990600" cy="881063"/>
          </a:xfrm>
          <a:prstGeom prst="rect">
            <a:avLst/>
          </a:prstGeom>
          <a:noFill/>
          <a:ln w="25400">
            <a:solidFill>
              <a:srgbClr val="CC33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7353" name="Rectangle 9"/>
          <p:cNvSpPr>
            <a:spLocks noChangeArrowheads="1"/>
          </p:cNvSpPr>
          <p:nvPr/>
        </p:nvSpPr>
        <p:spPr bwMode="auto">
          <a:xfrm>
            <a:off x="1828800" y="2895600"/>
            <a:ext cx="990600" cy="881063"/>
          </a:xfrm>
          <a:prstGeom prst="rect">
            <a:avLst/>
          </a:prstGeom>
          <a:solidFill>
            <a:srgbClr val="EF910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7354" name="Rectangle 10"/>
          <p:cNvSpPr>
            <a:spLocks noChangeArrowheads="1"/>
          </p:cNvSpPr>
          <p:nvPr/>
        </p:nvSpPr>
        <p:spPr bwMode="auto">
          <a:xfrm>
            <a:off x="2819400" y="2895600"/>
            <a:ext cx="990600" cy="881063"/>
          </a:xfrm>
          <a:prstGeom prst="rect">
            <a:avLst/>
          </a:prstGeom>
          <a:solidFill>
            <a:srgbClr val="6E0043"/>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7355" name="Rectangle 11"/>
          <p:cNvSpPr>
            <a:spLocks noChangeArrowheads="1"/>
          </p:cNvSpPr>
          <p:nvPr/>
        </p:nvSpPr>
        <p:spPr bwMode="auto">
          <a:xfrm>
            <a:off x="3810000" y="2895600"/>
            <a:ext cx="990600" cy="881063"/>
          </a:xfrm>
          <a:prstGeom prst="rect">
            <a:avLst/>
          </a:prstGeom>
          <a:solidFill>
            <a:srgbClr val="FAFD0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7356" name="Rectangle 12"/>
          <p:cNvSpPr>
            <a:spLocks noChangeArrowheads="1"/>
          </p:cNvSpPr>
          <p:nvPr/>
        </p:nvSpPr>
        <p:spPr bwMode="auto">
          <a:xfrm>
            <a:off x="4800600" y="2895600"/>
            <a:ext cx="990600" cy="881063"/>
          </a:xfrm>
          <a:prstGeom prst="rect">
            <a:avLst/>
          </a:prstGeom>
          <a:solidFill>
            <a:srgbClr val="99660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7357" name="Rectangle 13"/>
          <p:cNvSpPr>
            <a:spLocks noChangeArrowheads="1"/>
          </p:cNvSpPr>
          <p:nvPr/>
        </p:nvSpPr>
        <p:spPr bwMode="auto">
          <a:xfrm>
            <a:off x="5791200" y="2895600"/>
            <a:ext cx="990600" cy="881063"/>
          </a:xfrm>
          <a:prstGeom prst="rect">
            <a:avLst/>
          </a:prstGeom>
          <a:solidFill>
            <a:srgbClr val="FC0128"/>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7358" name="Rectangle 14"/>
          <p:cNvSpPr>
            <a:spLocks noChangeArrowheads="1"/>
          </p:cNvSpPr>
          <p:nvPr/>
        </p:nvSpPr>
        <p:spPr bwMode="auto">
          <a:xfrm>
            <a:off x="6781800" y="2895600"/>
            <a:ext cx="990600" cy="881063"/>
          </a:xfrm>
          <a:prstGeom prst="rect">
            <a:avLst/>
          </a:prstGeom>
          <a:solidFill>
            <a:srgbClr val="80008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7359" name="Rectangle 15"/>
          <p:cNvSpPr>
            <a:spLocks noChangeArrowheads="1"/>
          </p:cNvSpPr>
          <p:nvPr/>
        </p:nvSpPr>
        <p:spPr bwMode="auto">
          <a:xfrm>
            <a:off x="7772400" y="2895600"/>
            <a:ext cx="990600" cy="881063"/>
          </a:xfrm>
          <a:prstGeom prst="rect">
            <a:avLst/>
          </a:prstGeom>
          <a:noFill/>
          <a:ln w="25400">
            <a:solidFill>
              <a:srgbClr val="CC33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7360" name="Rectangle 16"/>
          <p:cNvSpPr>
            <a:spLocks noChangeArrowheads="1"/>
          </p:cNvSpPr>
          <p:nvPr/>
        </p:nvSpPr>
        <p:spPr bwMode="auto">
          <a:xfrm>
            <a:off x="20574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1</a:t>
            </a:r>
          </a:p>
        </p:txBody>
      </p:sp>
      <p:sp>
        <p:nvSpPr>
          <p:cNvPr id="57361" name="Rectangle 17"/>
          <p:cNvSpPr>
            <a:spLocks noChangeArrowheads="1"/>
          </p:cNvSpPr>
          <p:nvPr/>
        </p:nvSpPr>
        <p:spPr bwMode="auto">
          <a:xfrm>
            <a:off x="30480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2</a:t>
            </a:r>
          </a:p>
        </p:txBody>
      </p:sp>
      <p:sp>
        <p:nvSpPr>
          <p:cNvPr id="57362" name="Rectangle 18"/>
          <p:cNvSpPr>
            <a:spLocks noChangeArrowheads="1"/>
          </p:cNvSpPr>
          <p:nvPr/>
        </p:nvSpPr>
        <p:spPr bwMode="auto">
          <a:xfrm>
            <a:off x="41148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3</a:t>
            </a:r>
          </a:p>
        </p:txBody>
      </p:sp>
      <p:sp>
        <p:nvSpPr>
          <p:cNvPr id="57363" name="Rectangle 19"/>
          <p:cNvSpPr>
            <a:spLocks noChangeArrowheads="1"/>
          </p:cNvSpPr>
          <p:nvPr/>
        </p:nvSpPr>
        <p:spPr bwMode="auto">
          <a:xfrm>
            <a:off x="51054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4</a:t>
            </a:r>
          </a:p>
        </p:txBody>
      </p:sp>
      <p:sp>
        <p:nvSpPr>
          <p:cNvPr id="57364" name="Rectangle 20"/>
          <p:cNvSpPr>
            <a:spLocks noChangeArrowheads="1"/>
          </p:cNvSpPr>
          <p:nvPr/>
        </p:nvSpPr>
        <p:spPr bwMode="auto">
          <a:xfrm>
            <a:off x="60198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5</a:t>
            </a:r>
          </a:p>
        </p:txBody>
      </p:sp>
      <p:sp>
        <p:nvSpPr>
          <p:cNvPr id="57365" name="Rectangle 21"/>
          <p:cNvSpPr>
            <a:spLocks noChangeArrowheads="1"/>
          </p:cNvSpPr>
          <p:nvPr/>
        </p:nvSpPr>
        <p:spPr bwMode="auto">
          <a:xfrm>
            <a:off x="69342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6</a:t>
            </a:r>
          </a:p>
        </p:txBody>
      </p:sp>
      <p:sp>
        <p:nvSpPr>
          <p:cNvPr id="57366" name="Rectangle 22"/>
          <p:cNvSpPr>
            <a:spLocks noChangeArrowheads="1"/>
          </p:cNvSpPr>
          <p:nvPr/>
        </p:nvSpPr>
        <p:spPr bwMode="auto">
          <a:xfrm>
            <a:off x="79248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7</a:t>
            </a:r>
          </a:p>
        </p:txBody>
      </p:sp>
      <p:sp>
        <p:nvSpPr>
          <p:cNvPr id="57367" name="Rectangle 23"/>
          <p:cNvSpPr>
            <a:spLocks noChangeArrowheads="1"/>
          </p:cNvSpPr>
          <p:nvPr/>
        </p:nvSpPr>
        <p:spPr bwMode="auto">
          <a:xfrm>
            <a:off x="3200400" y="5334000"/>
            <a:ext cx="990600" cy="881063"/>
          </a:xfrm>
          <a:prstGeom prst="rect">
            <a:avLst/>
          </a:prstGeom>
          <a:solidFill>
            <a:srgbClr val="00FF0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7368" name="Line 24"/>
          <p:cNvSpPr>
            <a:spLocks noChangeShapeType="1"/>
          </p:cNvSpPr>
          <p:nvPr/>
        </p:nvSpPr>
        <p:spPr bwMode="auto">
          <a:xfrm flipH="1">
            <a:off x="4267200" y="5867400"/>
            <a:ext cx="990600" cy="0"/>
          </a:xfrm>
          <a:prstGeom prst="line">
            <a:avLst/>
          </a:prstGeom>
          <a:noFill/>
          <a:ln w="25400">
            <a:solidFill>
              <a:srgbClr val="CC3300"/>
            </a:solidFill>
            <a:round/>
            <a:headEnd type="none" w="sm" len="sm"/>
            <a:tailEnd type="triangle" w="sm" len="sm"/>
          </a:ln>
          <a:extLst>
            <a:ext uri="{909E8E84-426E-40DD-AFC4-6F175D3DCCD1}">
              <a14:hiddenFill xmlns:a14="http://schemas.microsoft.com/office/drawing/2010/main">
                <a:noFill/>
              </a14:hiddenFill>
            </a:ext>
          </a:extLst>
        </p:spPr>
        <p:txBody>
          <a:bodyPr wrap="none" anchor="ctr"/>
          <a:lstStyle/>
          <a:p>
            <a:endParaRPr lang="tr-TR"/>
          </a:p>
        </p:txBody>
      </p:sp>
      <p:sp>
        <p:nvSpPr>
          <p:cNvPr id="57369" name="Text Box 25"/>
          <p:cNvSpPr txBox="1">
            <a:spLocks noChangeArrowheads="1"/>
          </p:cNvSpPr>
          <p:nvPr/>
        </p:nvSpPr>
        <p:spPr bwMode="auto">
          <a:xfrm>
            <a:off x="5334000" y="5410200"/>
            <a:ext cx="2438400" cy="727075"/>
          </a:xfrm>
          <a:prstGeom prst="rect">
            <a:avLst/>
          </a:prstGeom>
          <a:noFill/>
          <a:ln w="25400">
            <a:solidFill>
              <a:srgbClr val="CC33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000" b="1"/>
              <a:t>This comes off the queue</a:t>
            </a:r>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85800" y="571500"/>
            <a:ext cx="7772400" cy="1181100"/>
          </a:xfrm>
          <a:noFill/>
          <a:ln>
            <a:solidFill>
              <a:srgbClr val="CC3300"/>
            </a:solidFill>
            <a:miter lim="800000"/>
            <a:headEnd/>
            <a:tailEnd/>
          </a:ln>
        </p:spPr>
        <p:txBody>
          <a:bodyPr lIns="92075" tIns="46038" rIns="92075" bIns="46038"/>
          <a:lstStyle/>
          <a:p>
            <a:pPr eaLnBrk="1" hangingPunct="1"/>
            <a:r>
              <a:rPr lang="en-US" altLang="tr-TR" smtClean="0">
                <a:solidFill>
                  <a:schemeClr val="tx1"/>
                </a:solidFill>
              </a:rPr>
              <a:t>Deque</a:t>
            </a:r>
          </a:p>
        </p:txBody>
      </p:sp>
      <p:sp>
        <p:nvSpPr>
          <p:cNvPr id="58371" name="AutoShape 3"/>
          <p:cNvSpPr>
            <a:spLocks noChangeArrowheads="1"/>
          </p:cNvSpPr>
          <p:nvPr/>
        </p:nvSpPr>
        <p:spPr bwMode="auto">
          <a:xfrm>
            <a:off x="7092950" y="3810000"/>
            <a:ext cx="139700" cy="368300"/>
          </a:xfrm>
          <a:prstGeom prst="upArrow">
            <a:avLst>
              <a:gd name="adj1" fmla="val 50000"/>
              <a:gd name="adj2" fmla="val 131806"/>
            </a:avLst>
          </a:prstGeom>
          <a:solidFill>
            <a:schemeClr val="accent1"/>
          </a:solidFill>
          <a:ln w="12700">
            <a:solidFill>
              <a:srgbClr val="CC33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8372" name="AutoShape 4"/>
          <p:cNvSpPr>
            <a:spLocks noChangeArrowheads="1"/>
          </p:cNvSpPr>
          <p:nvPr/>
        </p:nvSpPr>
        <p:spPr bwMode="auto">
          <a:xfrm>
            <a:off x="3359150" y="3816350"/>
            <a:ext cx="139700" cy="368300"/>
          </a:xfrm>
          <a:prstGeom prst="upArrow">
            <a:avLst>
              <a:gd name="adj1" fmla="val 50000"/>
              <a:gd name="adj2" fmla="val 131806"/>
            </a:avLst>
          </a:prstGeom>
          <a:solidFill>
            <a:schemeClr val="accent1"/>
          </a:solidFill>
          <a:ln w="12700">
            <a:solidFill>
              <a:srgbClr val="CC33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8373" name="Rectangle 5"/>
          <p:cNvSpPr>
            <a:spLocks noChangeArrowheads="1"/>
          </p:cNvSpPr>
          <p:nvPr/>
        </p:nvSpPr>
        <p:spPr bwMode="auto">
          <a:xfrm>
            <a:off x="2971800" y="4267200"/>
            <a:ext cx="17526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Front</a:t>
            </a:r>
          </a:p>
        </p:txBody>
      </p:sp>
      <p:sp>
        <p:nvSpPr>
          <p:cNvPr id="58374" name="Rectangle 6"/>
          <p:cNvSpPr>
            <a:spLocks noChangeArrowheads="1"/>
          </p:cNvSpPr>
          <p:nvPr/>
        </p:nvSpPr>
        <p:spPr bwMode="auto">
          <a:xfrm>
            <a:off x="6781800" y="4260850"/>
            <a:ext cx="13716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Rear</a:t>
            </a:r>
          </a:p>
        </p:txBody>
      </p:sp>
      <p:sp>
        <p:nvSpPr>
          <p:cNvPr id="58375" name="Rectangle 7"/>
          <p:cNvSpPr>
            <a:spLocks noChangeArrowheads="1"/>
          </p:cNvSpPr>
          <p:nvPr/>
        </p:nvSpPr>
        <p:spPr bwMode="auto">
          <a:xfrm>
            <a:off x="10668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0</a:t>
            </a:r>
          </a:p>
        </p:txBody>
      </p:sp>
      <p:sp>
        <p:nvSpPr>
          <p:cNvPr id="58376" name="Rectangle 8"/>
          <p:cNvSpPr>
            <a:spLocks noChangeArrowheads="1"/>
          </p:cNvSpPr>
          <p:nvPr/>
        </p:nvSpPr>
        <p:spPr bwMode="auto">
          <a:xfrm>
            <a:off x="838200" y="2895600"/>
            <a:ext cx="990600" cy="881063"/>
          </a:xfrm>
          <a:prstGeom prst="rect">
            <a:avLst/>
          </a:prstGeom>
          <a:noFill/>
          <a:ln w="25400">
            <a:solidFill>
              <a:srgbClr val="CC33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8377" name="Rectangle 9"/>
          <p:cNvSpPr>
            <a:spLocks noChangeArrowheads="1"/>
          </p:cNvSpPr>
          <p:nvPr/>
        </p:nvSpPr>
        <p:spPr bwMode="auto">
          <a:xfrm>
            <a:off x="1828800" y="2895600"/>
            <a:ext cx="990600" cy="881063"/>
          </a:xfrm>
          <a:prstGeom prst="rect">
            <a:avLst/>
          </a:prstGeom>
          <a:noFill/>
          <a:ln w="25400">
            <a:solidFill>
              <a:srgbClr val="CC33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8378" name="Rectangle 10"/>
          <p:cNvSpPr>
            <a:spLocks noChangeArrowheads="1"/>
          </p:cNvSpPr>
          <p:nvPr/>
        </p:nvSpPr>
        <p:spPr bwMode="auto">
          <a:xfrm>
            <a:off x="2819400" y="2895600"/>
            <a:ext cx="990600" cy="881063"/>
          </a:xfrm>
          <a:prstGeom prst="rect">
            <a:avLst/>
          </a:prstGeom>
          <a:solidFill>
            <a:srgbClr val="6E0043"/>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8379" name="Rectangle 11"/>
          <p:cNvSpPr>
            <a:spLocks noChangeArrowheads="1"/>
          </p:cNvSpPr>
          <p:nvPr/>
        </p:nvSpPr>
        <p:spPr bwMode="auto">
          <a:xfrm>
            <a:off x="3810000" y="2895600"/>
            <a:ext cx="990600" cy="881063"/>
          </a:xfrm>
          <a:prstGeom prst="rect">
            <a:avLst/>
          </a:prstGeom>
          <a:solidFill>
            <a:srgbClr val="FAFD0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8380" name="Rectangle 12"/>
          <p:cNvSpPr>
            <a:spLocks noChangeArrowheads="1"/>
          </p:cNvSpPr>
          <p:nvPr/>
        </p:nvSpPr>
        <p:spPr bwMode="auto">
          <a:xfrm>
            <a:off x="4800600" y="2895600"/>
            <a:ext cx="990600" cy="881063"/>
          </a:xfrm>
          <a:prstGeom prst="rect">
            <a:avLst/>
          </a:prstGeom>
          <a:solidFill>
            <a:srgbClr val="99660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8381" name="Rectangle 13"/>
          <p:cNvSpPr>
            <a:spLocks noChangeArrowheads="1"/>
          </p:cNvSpPr>
          <p:nvPr/>
        </p:nvSpPr>
        <p:spPr bwMode="auto">
          <a:xfrm>
            <a:off x="5791200" y="2895600"/>
            <a:ext cx="990600" cy="881063"/>
          </a:xfrm>
          <a:prstGeom prst="rect">
            <a:avLst/>
          </a:prstGeom>
          <a:solidFill>
            <a:srgbClr val="FC0128"/>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8382" name="Rectangle 14"/>
          <p:cNvSpPr>
            <a:spLocks noChangeArrowheads="1"/>
          </p:cNvSpPr>
          <p:nvPr/>
        </p:nvSpPr>
        <p:spPr bwMode="auto">
          <a:xfrm>
            <a:off x="6781800" y="2895600"/>
            <a:ext cx="990600" cy="881063"/>
          </a:xfrm>
          <a:prstGeom prst="rect">
            <a:avLst/>
          </a:prstGeom>
          <a:solidFill>
            <a:srgbClr val="80008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8383" name="Rectangle 15"/>
          <p:cNvSpPr>
            <a:spLocks noChangeArrowheads="1"/>
          </p:cNvSpPr>
          <p:nvPr/>
        </p:nvSpPr>
        <p:spPr bwMode="auto">
          <a:xfrm>
            <a:off x="7772400" y="2895600"/>
            <a:ext cx="990600" cy="881063"/>
          </a:xfrm>
          <a:prstGeom prst="rect">
            <a:avLst/>
          </a:prstGeom>
          <a:noFill/>
          <a:ln w="25400">
            <a:solidFill>
              <a:srgbClr val="CC33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8384" name="Rectangle 16"/>
          <p:cNvSpPr>
            <a:spLocks noChangeArrowheads="1"/>
          </p:cNvSpPr>
          <p:nvPr/>
        </p:nvSpPr>
        <p:spPr bwMode="auto">
          <a:xfrm>
            <a:off x="20574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1</a:t>
            </a:r>
          </a:p>
        </p:txBody>
      </p:sp>
      <p:sp>
        <p:nvSpPr>
          <p:cNvPr id="58385" name="Rectangle 17"/>
          <p:cNvSpPr>
            <a:spLocks noChangeArrowheads="1"/>
          </p:cNvSpPr>
          <p:nvPr/>
        </p:nvSpPr>
        <p:spPr bwMode="auto">
          <a:xfrm>
            <a:off x="30480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2</a:t>
            </a:r>
          </a:p>
        </p:txBody>
      </p:sp>
      <p:sp>
        <p:nvSpPr>
          <p:cNvPr id="58386" name="Rectangle 18"/>
          <p:cNvSpPr>
            <a:spLocks noChangeArrowheads="1"/>
          </p:cNvSpPr>
          <p:nvPr/>
        </p:nvSpPr>
        <p:spPr bwMode="auto">
          <a:xfrm>
            <a:off x="41148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3</a:t>
            </a:r>
          </a:p>
        </p:txBody>
      </p:sp>
      <p:sp>
        <p:nvSpPr>
          <p:cNvPr id="58387" name="Rectangle 19"/>
          <p:cNvSpPr>
            <a:spLocks noChangeArrowheads="1"/>
          </p:cNvSpPr>
          <p:nvPr/>
        </p:nvSpPr>
        <p:spPr bwMode="auto">
          <a:xfrm>
            <a:off x="51054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4</a:t>
            </a:r>
          </a:p>
        </p:txBody>
      </p:sp>
      <p:sp>
        <p:nvSpPr>
          <p:cNvPr id="58388" name="Rectangle 20"/>
          <p:cNvSpPr>
            <a:spLocks noChangeArrowheads="1"/>
          </p:cNvSpPr>
          <p:nvPr/>
        </p:nvSpPr>
        <p:spPr bwMode="auto">
          <a:xfrm>
            <a:off x="60198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5</a:t>
            </a:r>
          </a:p>
        </p:txBody>
      </p:sp>
      <p:sp>
        <p:nvSpPr>
          <p:cNvPr id="58389" name="Rectangle 21"/>
          <p:cNvSpPr>
            <a:spLocks noChangeArrowheads="1"/>
          </p:cNvSpPr>
          <p:nvPr/>
        </p:nvSpPr>
        <p:spPr bwMode="auto">
          <a:xfrm>
            <a:off x="69342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6</a:t>
            </a:r>
          </a:p>
        </p:txBody>
      </p:sp>
      <p:sp>
        <p:nvSpPr>
          <p:cNvPr id="58390" name="Rectangle 22"/>
          <p:cNvSpPr>
            <a:spLocks noChangeArrowheads="1"/>
          </p:cNvSpPr>
          <p:nvPr/>
        </p:nvSpPr>
        <p:spPr bwMode="auto">
          <a:xfrm>
            <a:off x="79248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7</a:t>
            </a:r>
          </a:p>
        </p:txBody>
      </p:sp>
      <p:sp>
        <p:nvSpPr>
          <p:cNvPr id="58391" name="Rectangle 23"/>
          <p:cNvSpPr>
            <a:spLocks noChangeArrowheads="1"/>
          </p:cNvSpPr>
          <p:nvPr/>
        </p:nvSpPr>
        <p:spPr bwMode="auto">
          <a:xfrm>
            <a:off x="2438400" y="5181600"/>
            <a:ext cx="990600" cy="881063"/>
          </a:xfrm>
          <a:prstGeom prst="rect">
            <a:avLst/>
          </a:prstGeom>
          <a:solidFill>
            <a:srgbClr val="EF910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8392" name="Line 24"/>
          <p:cNvSpPr>
            <a:spLocks noChangeShapeType="1"/>
          </p:cNvSpPr>
          <p:nvPr/>
        </p:nvSpPr>
        <p:spPr bwMode="auto">
          <a:xfrm flipH="1">
            <a:off x="3429000" y="5638800"/>
            <a:ext cx="990600" cy="0"/>
          </a:xfrm>
          <a:prstGeom prst="line">
            <a:avLst/>
          </a:prstGeom>
          <a:noFill/>
          <a:ln w="25400">
            <a:solidFill>
              <a:srgbClr val="CC3300"/>
            </a:solidFill>
            <a:round/>
            <a:headEnd type="none" w="sm" len="sm"/>
            <a:tailEnd type="triangle" w="sm" len="sm"/>
          </a:ln>
          <a:extLst>
            <a:ext uri="{909E8E84-426E-40DD-AFC4-6F175D3DCCD1}">
              <a14:hiddenFill xmlns:a14="http://schemas.microsoft.com/office/drawing/2010/main">
                <a:noFill/>
              </a14:hiddenFill>
            </a:ext>
          </a:extLst>
        </p:spPr>
        <p:txBody>
          <a:bodyPr wrap="none" anchor="ctr"/>
          <a:lstStyle/>
          <a:p>
            <a:endParaRPr lang="tr-TR"/>
          </a:p>
        </p:txBody>
      </p:sp>
      <p:sp>
        <p:nvSpPr>
          <p:cNvPr id="58393" name="Text Box 25"/>
          <p:cNvSpPr txBox="1">
            <a:spLocks noChangeArrowheads="1"/>
          </p:cNvSpPr>
          <p:nvPr/>
        </p:nvSpPr>
        <p:spPr bwMode="auto">
          <a:xfrm>
            <a:off x="4495800" y="5181600"/>
            <a:ext cx="2438400" cy="727075"/>
          </a:xfrm>
          <a:prstGeom prst="rect">
            <a:avLst/>
          </a:prstGeom>
          <a:noFill/>
          <a:ln w="25400">
            <a:solidFill>
              <a:srgbClr val="CC33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000" b="1"/>
              <a:t>This comes off the queue</a:t>
            </a:r>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685800" y="571500"/>
            <a:ext cx="7772400" cy="1181100"/>
          </a:xfrm>
          <a:noFill/>
          <a:ln>
            <a:solidFill>
              <a:srgbClr val="CC3300"/>
            </a:solidFill>
            <a:miter lim="800000"/>
            <a:headEnd/>
            <a:tailEnd/>
          </a:ln>
        </p:spPr>
        <p:txBody>
          <a:bodyPr lIns="92075" tIns="46038" rIns="92075" bIns="46038"/>
          <a:lstStyle/>
          <a:p>
            <a:pPr eaLnBrk="1" hangingPunct="1"/>
            <a:r>
              <a:rPr lang="en-US" altLang="tr-TR" smtClean="0">
                <a:solidFill>
                  <a:schemeClr val="tx1"/>
                </a:solidFill>
              </a:rPr>
              <a:t>Deque</a:t>
            </a:r>
          </a:p>
        </p:txBody>
      </p:sp>
      <p:sp>
        <p:nvSpPr>
          <p:cNvPr id="59395" name="AutoShape 3"/>
          <p:cNvSpPr>
            <a:spLocks noChangeArrowheads="1"/>
          </p:cNvSpPr>
          <p:nvPr/>
        </p:nvSpPr>
        <p:spPr bwMode="auto">
          <a:xfrm>
            <a:off x="8083550" y="3816350"/>
            <a:ext cx="139700" cy="368300"/>
          </a:xfrm>
          <a:prstGeom prst="upArrow">
            <a:avLst>
              <a:gd name="adj1" fmla="val 50000"/>
              <a:gd name="adj2" fmla="val 131806"/>
            </a:avLst>
          </a:prstGeom>
          <a:solidFill>
            <a:schemeClr val="accent1"/>
          </a:solidFill>
          <a:ln w="12700">
            <a:solidFill>
              <a:srgbClr val="CC33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9396" name="AutoShape 4"/>
          <p:cNvSpPr>
            <a:spLocks noChangeArrowheads="1"/>
          </p:cNvSpPr>
          <p:nvPr/>
        </p:nvSpPr>
        <p:spPr bwMode="auto">
          <a:xfrm>
            <a:off x="3359150" y="3816350"/>
            <a:ext cx="139700" cy="368300"/>
          </a:xfrm>
          <a:prstGeom prst="upArrow">
            <a:avLst>
              <a:gd name="adj1" fmla="val 50000"/>
              <a:gd name="adj2" fmla="val 131806"/>
            </a:avLst>
          </a:prstGeom>
          <a:solidFill>
            <a:schemeClr val="accent1"/>
          </a:solidFill>
          <a:ln w="12700">
            <a:solidFill>
              <a:srgbClr val="CC33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9397" name="Rectangle 5"/>
          <p:cNvSpPr>
            <a:spLocks noChangeArrowheads="1"/>
          </p:cNvSpPr>
          <p:nvPr/>
        </p:nvSpPr>
        <p:spPr bwMode="auto">
          <a:xfrm>
            <a:off x="2971800" y="4267200"/>
            <a:ext cx="17526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Front</a:t>
            </a:r>
          </a:p>
        </p:txBody>
      </p:sp>
      <p:sp>
        <p:nvSpPr>
          <p:cNvPr id="59398" name="Rectangle 6"/>
          <p:cNvSpPr>
            <a:spLocks noChangeArrowheads="1"/>
          </p:cNvSpPr>
          <p:nvPr/>
        </p:nvSpPr>
        <p:spPr bwMode="auto">
          <a:xfrm>
            <a:off x="7772400" y="4267200"/>
            <a:ext cx="13716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Rear</a:t>
            </a:r>
          </a:p>
        </p:txBody>
      </p:sp>
      <p:sp>
        <p:nvSpPr>
          <p:cNvPr id="59399" name="Rectangle 7"/>
          <p:cNvSpPr>
            <a:spLocks noChangeArrowheads="1"/>
          </p:cNvSpPr>
          <p:nvPr/>
        </p:nvSpPr>
        <p:spPr bwMode="auto">
          <a:xfrm>
            <a:off x="10668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0</a:t>
            </a:r>
          </a:p>
        </p:txBody>
      </p:sp>
      <p:sp>
        <p:nvSpPr>
          <p:cNvPr id="59400" name="Rectangle 8"/>
          <p:cNvSpPr>
            <a:spLocks noChangeArrowheads="1"/>
          </p:cNvSpPr>
          <p:nvPr/>
        </p:nvSpPr>
        <p:spPr bwMode="auto">
          <a:xfrm>
            <a:off x="838200" y="2895600"/>
            <a:ext cx="990600" cy="881063"/>
          </a:xfrm>
          <a:prstGeom prst="rect">
            <a:avLst/>
          </a:prstGeom>
          <a:noFill/>
          <a:ln w="25400">
            <a:solidFill>
              <a:srgbClr val="CC33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9401" name="Rectangle 9"/>
          <p:cNvSpPr>
            <a:spLocks noChangeArrowheads="1"/>
          </p:cNvSpPr>
          <p:nvPr/>
        </p:nvSpPr>
        <p:spPr bwMode="auto">
          <a:xfrm>
            <a:off x="1828800" y="2895600"/>
            <a:ext cx="990600" cy="881063"/>
          </a:xfrm>
          <a:prstGeom prst="rect">
            <a:avLst/>
          </a:prstGeom>
          <a:noFill/>
          <a:ln w="25400">
            <a:solidFill>
              <a:srgbClr val="CC33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9402" name="Rectangle 10"/>
          <p:cNvSpPr>
            <a:spLocks noChangeArrowheads="1"/>
          </p:cNvSpPr>
          <p:nvPr/>
        </p:nvSpPr>
        <p:spPr bwMode="auto">
          <a:xfrm>
            <a:off x="2819400" y="2895600"/>
            <a:ext cx="990600" cy="881063"/>
          </a:xfrm>
          <a:prstGeom prst="rect">
            <a:avLst/>
          </a:prstGeom>
          <a:solidFill>
            <a:srgbClr val="6E0043"/>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9403" name="Rectangle 11"/>
          <p:cNvSpPr>
            <a:spLocks noChangeArrowheads="1"/>
          </p:cNvSpPr>
          <p:nvPr/>
        </p:nvSpPr>
        <p:spPr bwMode="auto">
          <a:xfrm>
            <a:off x="3810000" y="2895600"/>
            <a:ext cx="990600" cy="881063"/>
          </a:xfrm>
          <a:prstGeom prst="rect">
            <a:avLst/>
          </a:prstGeom>
          <a:solidFill>
            <a:srgbClr val="FAFD0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9404" name="Rectangle 12"/>
          <p:cNvSpPr>
            <a:spLocks noChangeArrowheads="1"/>
          </p:cNvSpPr>
          <p:nvPr/>
        </p:nvSpPr>
        <p:spPr bwMode="auto">
          <a:xfrm>
            <a:off x="4800600" y="2895600"/>
            <a:ext cx="990600" cy="881063"/>
          </a:xfrm>
          <a:prstGeom prst="rect">
            <a:avLst/>
          </a:prstGeom>
          <a:solidFill>
            <a:srgbClr val="99660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9405" name="Rectangle 13"/>
          <p:cNvSpPr>
            <a:spLocks noChangeArrowheads="1"/>
          </p:cNvSpPr>
          <p:nvPr/>
        </p:nvSpPr>
        <p:spPr bwMode="auto">
          <a:xfrm>
            <a:off x="5791200" y="2895600"/>
            <a:ext cx="990600" cy="881063"/>
          </a:xfrm>
          <a:prstGeom prst="rect">
            <a:avLst/>
          </a:prstGeom>
          <a:solidFill>
            <a:srgbClr val="FC0128"/>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9406" name="Rectangle 14"/>
          <p:cNvSpPr>
            <a:spLocks noChangeArrowheads="1"/>
          </p:cNvSpPr>
          <p:nvPr/>
        </p:nvSpPr>
        <p:spPr bwMode="auto">
          <a:xfrm>
            <a:off x="6781800" y="2895600"/>
            <a:ext cx="990600" cy="881063"/>
          </a:xfrm>
          <a:prstGeom prst="rect">
            <a:avLst/>
          </a:prstGeom>
          <a:solidFill>
            <a:srgbClr val="80008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9407" name="Rectangle 15"/>
          <p:cNvSpPr>
            <a:spLocks noChangeArrowheads="1"/>
          </p:cNvSpPr>
          <p:nvPr/>
        </p:nvSpPr>
        <p:spPr bwMode="auto">
          <a:xfrm>
            <a:off x="7772400" y="2895600"/>
            <a:ext cx="990600" cy="881063"/>
          </a:xfrm>
          <a:prstGeom prst="rect">
            <a:avLst/>
          </a:prstGeom>
          <a:solidFill>
            <a:srgbClr val="00FF0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59408" name="Rectangle 16"/>
          <p:cNvSpPr>
            <a:spLocks noChangeArrowheads="1"/>
          </p:cNvSpPr>
          <p:nvPr/>
        </p:nvSpPr>
        <p:spPr bwMode="auto">
          <a:xfrm>
            <a:off x="20574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1</a:t>
            </a:r>
          </a:p>
        </p:txBody>
      </p:sp>
      <p:sp>
        <p:nvSpPr>
          <p:cNvPr id="59409" name="Rectangle 17"/>
          <p:cNvSpPr>
            <a:spLocks noChangeArrowheads="1"/>
          </p:cNvSpPr>
          <p:nvPr/>
        </p:nvSpPr>
        <p:spPr bwMode="auto">
          <a:xfrm>
            <a:off x="30480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2</a:t>
            </a:r>
          </a:p>
        </p:txBody>
      </p:sp>
      <p:sp>
        <p:nvSpPr>
          <p:cNvPr id="59410" name="Rectangle 18"/>
          <p:cNvSpPr>
            <a:spLocks noChangeArrowheads="1"/>
          </p:cNvSpPr>
          <p:nvPr/>
        </p:nvSpPr>
        <p:spPr bwMode="auto">
          <a:xfrm>
            <a:off x="41148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3</a:t>
            </a:r>
          </a:p>
        </p:txBody>
      </p:sp>
      <p:sp>
        <p:nvSpPr>
          <p:cNvPr id="59411" name="Rectangle 19"/>
          <p:cNvSpPr>
            <a:spLocks noChangeArrowheads="1"/>
          </p:cNvSpPr>
          <p:nvPr/>
        </p:nvSpPr>
        <p:spPr bwMode="auto">
          <a:xfrm>
            <a:off x="51054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4</a:t>
            </a:r>
          </a:p>
        </p:txBody>
      </p:sp>
      <p:sp>
        <p:nvSpPr>
          <p:cNvPr id="59412" name="Rectangle 20"/>
          <p:cNvSpPr>
            <a:spLocks noChangeArrowheads="1"/>
          </p:cNvSpPr>
          <p:nvPr/>
        </p:nvSpPr>
        <p:spPr bwMode="auto">
          <a:xfrm>
            <a:off x="60198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5</a:t>
            </a:r>
          </a:p>
        </p:txBody>
      </p:sp>
      <p:sp>
        <p:nvSpPr>
          <p:cNvPr id="59413" name="Rectangle 21"/>
          <p:cNvSpPr>
            <a:spLocks noChangeArrowheads="1"/>
          </p:cNvSpPr>
          <p:nvPr/>
        </p:nvSpPr>
        <p:spPr bwMode="auto">
          <a:xfrm>
            <a:off x="69342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6</a:t>
            </a:r>
          </a:p>
        </p:txBody>
      </p:sp>
      <p:sp>
        <p:nvSpPr>
          <p:cNvPr id="59414" name="Rectangle 22"/>
          <p:cNvSpPr>
            <a:spLocks noChangeArrowheads="1"/>
          </p:cNvSpPr>
          <p:nvPr/>
        </p:nvSpPr>
        <p:spPr bwMode="auto">
          <a:xfrm>
            <a:off x="79248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7</a:t>
            </a:r>
          </a:p>
        </p:txBody>
      </p:sp>
      <p:sp>
        <p:nvSpPr>
          <p:cNvPr id="59415" name="Rectangle 23"/>
          <p:cNvSpPr>
            <a:spLocks noChangeArrowheads="1"/>
          </p:cNvSpPr>
          <p:nvPr/>
        </p:nvSpPr>
        <p:spPr bwMode="auto">
          <a:xfrm>
            <a:off x="5943600" y="609600"/>
            <a:ext cx="990600" cy="881063"/>
          </a:xfrm>
          <a:prstGeom prst="rect">
            <a:avLst/>
          </a:prstGeom>
          <a:solidFill>
            <a:srgbClr val="00FF0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685800" y="571500"/>
            <a:ext cx="7772400" cy="1181100"/>
          </a:xfrm>
          <a:noFill/>
          <a:ln>
            <a:solidFill>
              <a:srgbClr val="CC3300"/>
            </a:solidFill>
            <a:miter lim="800000"/>
            <a:headEnd/>
            <a:tailEnd/>
          </a:ln>
        </p:spPr>
        <p:txBody>
          <a:bodyPr lIns="92075" tIns="46038" rIns="92075" bIns="46038"/>
          <a:lstStyle/>
          <a:p>
            <a:pPr eaLnBrk="1" hangingPunct="1"/>
            <a:r>
              <a:rPr lang="en-US" altLang="tr-TR" smtClean="0">
                <a:solidFill>
                  <a:schemeClr val="tx1"/>
                </a:solidFill>
              </a:rPr>
              <a:t>Enqueue</a:t>
            </a:r>
          </a:p>
        </p:txBody>
      </p:sp>
      <p:sp>
        <p:nvSpPr>
          <p:cNvPr id="60419" name="AutoShape 3"/>
          <p:cNvSpPr>
            <a:spLocks noChangeArrowheads="1"/>
          </p:cNvSpPr>
          <p:nvPr/>
        </p:nvSpPr>
        <p:spPr bwMode="auto">
          <a:xfrm>
            <a:off x="8083550" y="3816350"/>
            <a:ext cx="139700" cy="368300"/>
          </a:xfrm>
          <a:prstGeom prst="upArrow">
            <a:avLst>
              <a:gd name="adj1" fmla="val 50000"/>
              <a:gd name="adj2" fmla="val 131806"/>
            </a:avLst>
          </a:prstGeom>
          <a:solidFill>
            <a:schemeClr val="accent1"/>
          </a:solidFill>
          <a:ln w="12700">
            <a:solidFill>
              <a:srgbClr val="CC33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0420" name="AutoShape 4"/>
          <p:cNvSpPr>
            <a:spLocks noChangeArrowheads="1"/>
          </p:cNvSpPr>
          <p:nvPr/>
        </p:nvSpPr>
        <p:spPr bwMode="auto">
          <a:xfrm>
            <a:off x="3359150" y="3816350"/>
            <a:ext cx="139700" cy="368300"/>
          </a:xfrm>
          <a:prstGeom prst="upArrow">
            <a:avLst>
              <a:gd name="adj1" fmla="val 50000"/>
              <a:gd name="adj2" fmla="val 131806"/>
            </a:avLst>
          </a:prstGeom>
          <a:solidFill>
            <a:schemeClr val="accent1"/>
          </a:solidFill>
          <a:ln w="12700">
            <a:solidFill>
              <a:srgbClr val="CC33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0421" name="Rectangle 5"/>
          <p:cNvSpPr>
            <a:spLocks noChangeArrowheads="1"/>
          </p:cNvSpPr>
          <p:nvPr/>
        </p:nvSpPr>
        <p:spPr bwMode="auto">
          <a:xfrm>
            <a:off x="2971800" y="4267200"/>
            <a:ext cx="17526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Front</a:t>
            </a:r>
          </a:p>
        </p:txBody>
      </p:sp>
      <p:sp>
        <p:nvSpPr>
          <p:cNvPr id="60422" name="Rectangle 6"/>
          <p:cNvSpPr>
            <a:spLocks noChangeArrowheads="1"/>
          </p:cNvSpPr>
          <p:nvPr/>
        </p:nvSpPr>
        <p:spPr bwMode="auto">
          <a:xfrm>
            <a:off x="7772400" y="4267200"/>
            <a:ext cx="13716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Rear</a:t>
            </a:r>
          </a:p>
        </p:txBody>
      </p:sp>
      <p:sp>
        <p:nvSpPr>
          <p:cNvPr id="60423" name="Rectangle 7"/>
          <p:cNvSpPr>
            <a:spLocks noChangeArrowheads="1"/>
          </p:cNvSpPr>
          <p:nvPr/>
        </p:nvSpPr>
        <p:spPr bwMode="auto">
          <a:xfrm>
            <a:off x="10668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0</a:t>
            </a:r>
          </a:p>
        </p:txBody>
      </p:sp>
      <p:sp>
        <p:nvSpPr>
          <p:cNvPr id="60424" name="Rectangle 8"/>
          <p:cNvSpPr>
            <a:spLocks noChangeArrowheads="1"/>
          </p:cNvSpPr>
          <p:nvPr/>
        </p:nvSpPr>
        <p:spPr bwMode="auto">
          <a:xfrm>
            <a:off x="838200" y="2895600"/>
            <a:ext cx="990600" cy="881063"/>
          </a:xfrm>
          <a:prstGeom prst="rect">
            <a:avLst/>
          </a:prstGeom>
          <a:noFill/>
          <a:ln w="25400">
            <a:solidFill>
              <a:srgbClr val="CC33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0425" name="Rectangle 9"/>
          <p:cNvSpPr>
            <a:spLocks noChangeArrowheads="1"/>
          </p:cNvSpPr>
          <p:nvPr/>
        </p:nvSpPr>
        <p:spPr bwMode="auto">
          <a:xfrm>
            <a:off x="1828800" y="2895600"/>
            <a:ext cx="990600" cy="881063"/>
          </a:xfrm>
          <a:prstGeom prst="rect">
            <a:avLst/>
          </a:prstGeom>
          <a:noFill/>
          <a:ln w="25400">
            <a:solidFill>
              <a:srgbClr val="CC33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0426" name="Rectangle 10"/>
          <p:cNvSpPr>
            <a:spLocks noChangeArrowheads="1"/>
          </p:cNvSpPr>
          <p:nvPr/>
        </p:nvSpPr>
        <p:spPr bwMode="auto">
          <a:xfrm>
            <a:off x="2819400" y="2895600"/>
            <a:ext cx="990600" cy="881063"/>
          </a:xfrm>
          <a:prstGeom prst="rect">
            <a:avLst/>
          </a:prstGeom>
          <a:solidFill>
            <a:srgbClr val="6E0043"/>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0427" name="Rectangle 11"/>
          <p:cNvSpPr>
            <a:spLocks noChangeArrowheads="1"/>
          </p:cNvSpPr>
          <p:nvPr/>
        </p:nvSpPr>
        <p:spPr bwMode="auto">
          <a:xfrm>
            <a:off x="3810000" y="2895600"/>
            <a:ext cx="990600" cy="881063"/>
          </a:xfrm>
          <a:prstGeom prst="rect">
            <a:avLst/>
          </a:prstGeom>
          <a:solidFill>
            <a:srgbClr val="FAFD0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0428" name="Rectangle 12"/>
          <p:cNvSpPr>
            <a:spLocks noChangeArrowheads="1"/>
          </p:cNvSpPr>
          <p:nvPr/>
        </p:nvSpPr>
        <p:spPr bwMode="auto">
          <a:xfrm>
            <a:off x="4800600" y="2895600"/>
            <a:ext cx="990600" cy="881063"/>
          </a:xfrm>
          <a:prstGeom prst="rect">
            <a:avLst/>
          </a:prstGeom>
          <a:solidFill>
            <a:srgbClr val="99660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0429" name="Rectangle 13"/>
          <p:cNvSpPr>
            <a:spLocks noChangeArrowheads="1"/>
          </p:cNvSpPr>
          <p:nvPr/>
        </p:nvSpPr>
        <p:spPr bwMode="auto">
          <a:xfrm>
            <a:off x="5791200" y="2895600"/>
            <a:ext cx="990600" cy="881063"/>
          </a:xfrm>
          <a:prstGeom prst="rect">
            <a:avLst/>
          </a:prstGeom>
          <a:solidFill>
            <a:srgbClr val="FC0128"/>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0430" name="Rectangle 14"/>
          <p:cNvSpPr>
            <a:spLocks noChangeArrowheads="1"/>
          </p:cNvSpPr>
          <p:nvPr/>
        </p:nvSpPr>
        <p:spPr bwMode="auto">
          <a:xfrm>
            <a:off x="6781800" y="2895600"/>
            <a:ext cx="990600" cy="881063"/>
          </a:xfrm>
          <a:prstGeom prst="rect">
            <a:avLst/>
          </a:prstGeom>
          <a:solidFill>
            <a:srgbClr val="80008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0431" name="Rectangle 15"/>
          <p:cNvSpPr>
            <a:spLocks noChangeArrowheads="1"/>
          </p:cNvSpPr>
          <p:nvPr/>
        </p:nvSpPr>
        <p:spPr bwMode="auto">
          <a:xfrm>
            <a:off x="7772400" y="2895600"/>
            <a:ext cx="990600" cy="881063"/>
          </a:xfrm>
          <a:prstGeom prst="rect">
            <a:avLst/>
          </a:prstGeom>
          <a:solidFill>
            <a:srgbClr val="00FF0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0432" name="Rectangle 16"/>
          <p:cNvSpPr>
            <a:spLocks noChangeArrowheads="1"/>
          </p:cNvSpPr>
          <p:nvPr/>
        </p:nvSpPr>
        <p:spPr bwMode="auto">
          <a:xfrm>
            <a:off x="20574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1</a:t>
            </a:r>
          </a:p>
        </p:txBody>
      </p:sp>
      <p:sp>
        <p:nvSpPr>
          <p:cNvPr id="60433" name="Rectangle 17"/>
          <p:cNvSpPr>
            <a:spLocks noChangeArrowheads="1"/>
          </p:cNvSpPr>
          <p:nvPr/>
        </p:nvSpPr>
        <p:spPr bwMode="auto">
          <a:xfrm>
            <a:off x="30480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2</a:t>
            </a:r>
          </a:p>
        </p:txBody>
      </p:sp>
      <p:sp>
        <p:nvSpPr>
          <p:cNvPr id="60434" name="Rectangle 18"/>
          <p:cNvSpPr>
            <a:spLocks noChangeArrowheads="1"/>
          </p:cNvSpPr>
          <p:nvPr/>
        </p:nvSpPr>
        <p:spPr bwMode="auto">
          <a:xfrm>
            <a:off x="41148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3</a:t>
            </a:r>
          </a:p>
        </p:txBody>
      </p:sp>
      <p:sp>
        <p:nvSpPr>
          <p:cNvPr id="60435" name="Rectangle 19"/>
          <p:cNvSpPr>
            <a:spLocks noChangeArrowheads="1"/>
          </p:cNvSpPr>
          <p:nvPr/>
        </p:nvSpPr>
        <p:spPr bwMode="auto">
          <a:xfrm>
            <a:off x="51054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4</a:t>
            </a:r>
          </a:p>
        </p:txBody>
      </p:sp>
      <p:sp>
        <p:nvSpPr>
          <p:cNvPr id="60436" name="Rectangle 20"/>
          <p:cNvSpPr>
            <a:spLocks noChangeArrowheads="1"/>
          </p:cNvSpPr>
          <p:nvPr/>
        </p:nvSpPr>
        <p:spPr bwMode="auto">
          <a:xfrm>
            <a:off x="60198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5</a:t>
            </a:r>
          </a:p>
        </p:txBody>
      </p:sp>
      <p:sp>
        <p:nvSpPr>
          <p:cNvPr id="60437" name="Rectangle 21"/>
          <p:cNvSpPr>
            <a:spLocks noChangeArrowheads="1"/>
          </p:cNvSpPr>
          <p:nvPr/>
        </p:nvSpPr>
        <p:spPr bwMode="auto">
          <a:xfrm>
            <a:off x="69342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6</a:t>
            </a:r>
          </a:p>
        </p:txBody>
      </p:sp>
      <p:sp>
        <p:nvSpPr>
          <p:cNvPr id="60438" name="Rectangle 22"/>
          <p:cNvSpPr>
            <a:spLocks noChangeArrowheads="1"/>
          </p:cNvSpPr>
          <p:nvPr/>
        </p:nvSpPr>
        <p:spPr bwMode="auto">
          <a:xfrm>
            <a:off x="79248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7</a:t>
            </a:r>
          </a:p>
        </p:txBody>
      </p:sp>
      <p:sp>
        <p:nvSpPr>
          <p:cNvPr id="60439" name="Rectangle 23"/>
          <p:cNvSpPr>
            <a:spLocks noChangeArrowheads="1"/>
          </p:cNvSpPr>
          <p:nvPr/>
        </p:nvSpPr>
        <p:spPr bwMode="auto">
          <a:xfrm>
            <a:off x="5943600" y="609600"/>
            <a:ext cx="990600" cy="881063"/>
          </a:xfrm>
          <a:prstGeom prst="rect">
            <a:avLst/>
          </a:prstGeom>
          <a:solidFill>
            <a:schemeClr val="tx1"/>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0440" name="Freeform 24"/>
          <p:cNvSpPr>
            <a:spLocks/>
          </p:cNvSpPr>
          <p:nvPr/>
        </p:nvSpPr>
        <p:spPr bwMode="auto">
          <a:xfrm>
            <a:off x="3746500" y="3733800"/>
            <a:ext cx="5372100" cy="2552700"/>
          </a:xfrm>
          <a:custGeom>
            <a:avLst/>
            <a:gdLst>
              <a:gd name="T0" fmla="*/ 280 w 3384"/>
              <a:gd name="T1" fmla="*/ 1296 h 1608"/>
              <a:gd name="T2" fmla="*/ 328 w 3384"/>
              <a:gd name="T3" fmla="*/ 1296 h 1608"/>
              <a:gd name="T4" fmla="*/ 2248 w 3384"/>
              <a:gd name="T5" fmla="*/ 1536 h 1608"/>
              <a:gd name="T6" fmla="*/ 3208 w 3384"/>
              <a:gd name="T7" fmla="*/ 864 h 1608"/>
              <a:gd name="T8" fmla="*/ 3304 w 3384"/>
              <a:gd name="T9" fmla="*/ 0 h 1608"/>
              <a:gd name="T10" fmla="*/ 0 60000 65536"/>
              <a:gd name="T11" fmla="*/ 0 60000 65536"/>
              <a:gd name="T12" fmla="*/ 0 60000 65536"/>
              <a:gd name="T13" fmla="*/ 0 60000 65536"/>
              <a:gd name="T14" fmla="*/ 0 60000 65536"/>
              <a:gd name="T15" fmla="*/ 0 w 3384"/>
              <a:gd name="T16" fmla="*/ 0 h 1608"/>
              <a:gd name="T17" fmla="*/ 3384 w 3384"/>
              <a:gd name="T18" fmla="*/ 1608 h 1608"/>
            </a:gdLst>
            <a:ahLst/>
            <a:cxnLst>
              <a:cxn ang="T10">
                <a:pos x="T0" y="T1"/>
              </a:cxn>
              <a:cxn ang="T11">
                <a:pos x="T2" y="T3"/>
              </a:cxn>
              <a:cxn ang="T12">
                <a:pos x="T4" y="T5"/>
              </a:cxn>
              <a:cxn ang="T13">
                <a:pos x="T6" y="T7"/>
              </a:cxn>
              <a:cxn ang="T14">
                <a:pos x="T8" y="T9"/>
              </a:cxn>
            </a:cxnLst>
            <a:rect l="T15" t="T16" r="T17" b="T18"/>
            <a:pathLst>
              <a:path w="3384" h="1608">
                <a:moveTo>
                  <a:pt x="280" y="1296"/>
                </a:moveTo>
                <a:cubicBezTo>
                  <a:pt x="140" y="1276"/>
                  <a:pt x="0" y="1256"/>
                  <a:pt x="328" y="1296"/>
                </a:cubicBezTo>
                <a:cubicBezTo>
                  <a:pt x="656" y="1336"/>
                  <a:pt x="1768" y="1608"/>
                  <a:pt x="2248" y="1536"/>
                </a:cubicBezTo>
                <a:cubicBezTo>
                  <a:pt x="2728" y="1464"/>
                  <a:pt x="3032" y="1120"/>
                  <a:pt x="3208" y="864"/>
                </a:cubicBezTo>
                <a:cubicBezTo>
                  <a:pt x="3384" y="608"/>
                  <a:pt x="3288" y="144"/>
                  <a:pt x="3304" y="0"/>
                </a:cubicBezTo>
              </a:path>
            </a:pathLst>
          </a:custGeom>
          <a:noFill/>
          <a:ln w="76200" cap="flat" cmpd="sng">
            <a:solidFill>
              <a:srgbClr val="CC3300"/>
            </a:solidFill>
            <a:prstDash val="solid"/>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60441" name="Text Box 25"/>
          <p:cNvSpPr txBox="1">
            <a:spLocks noChangeArrowheads="1"/>
          </p:cNvSpPr>
          <p:nvPr/>
        </p:nvSpPr>
        <p:spPr bwMode="auto">
          <a:xfrm>
            <a:off x="1905000" y="5105400"/>
            <a:ext cx="2438400" cy="1336675"/>
          </a:xfrm>
          <a:prstGeom prst="rect">
            <a:avLst/>
          </a:prstGeom>
          <a:noFill/>
          <a:ln w="25400">
            <a:solidFill>
              <a:srgbClr val="CC33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3200" b="1"/>
              <a:t>NO ROOM  </a:t>
            </a:r>
          </a:p>
          <a:p>
            <a:pPr>
              <a:spcBef>
                <a:spcPct val="50000"/>
              </a:spcBef>
            </a:pPr>
            <a:r>
              <a:rPr lang="en-US" altLang="tr-TR" sz="3200" b="1"/>
              <a:t>   HERE</a:t>
            </a:r>
            <a:endParaRPr lang="en-US" altLang="tr-TR" sz="2000" b="1"/>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85800" y="571500"/>
            <a:ext cx="7772400" cy="1181100"/>
          </a:xfrm>
          <a:noFill/>
          <a:ln>
            <a:solidFill>
              <a:srgbClr val="CC3300"/>
            </a:solidFill>
            <a:miter lim="800000"/>
            <a:headEnd/>
            <a:tailEnd/>
          </a:ln>
        </p:spPr>
        <p:txBody>
          <a:bodyPr lIns="92075" tIns="46038" rIns="92075" bIns="46038"/>
          <a:lstStyle/>
          <a:p>
            <a:pPr eaLnBrk="1" hangingPunct="1"/>
            <a:r>
              <a:rPr lang="en-US" altLang="tr-TR" smtClean="0">
                <a:solidFill>
                  <a:schemeClr val="tx1"/>
                </a:solidFill>
              </a:rPr>
              <a:t>Enqueue</a:t>
            </a:r>
          </a:p>
        </p:txBody>
      </p:sp>
      <p:sp>
        <p:nvSpPr>
          <p:cNvPr id="61443" name="AutoShape 3"/>
          <p:cNvSpPr>
            <a:spLocks noChangeArrowheads="1"/>
          </p:cNvSpPr>
          <p:nvPr/>
        </p:nvSpPr>
        <p:spPr bwMode="auto">
          <a:xfrm>
            <a:off x="8083550" y="3816350"/>
            <a:ext cx="139700" cy="368300"/>
          </a:xfrm>
          <a:prstGeom prst="upArrow">
            <a:avLst>
              <a:gd name="adj1" fmla="val 50000"/>
              <a:gd name="adj2" fmla="val 131806"/>
            </a:avLst>
          </a:prstGeom>
          <a:solidFill>
            <a:schemeClr val="accent1"/>
          </a:solidFill>
          <a:ln w="12700">
            <a:solidFill>
              <a:srgbClr val="CC33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1444" name="AutoShape 4"/>
          <p:cNvSpPr>
            <a:spLocks noChangeArrowheads="1"/>
          </p:cNvSpPr>
          <p:nvPr/>
        </p:nvSpPr>
        <p:spPr bwMode="auto">
          <a:xfrm>
            <a:off x="3359150" y="3816350"/>
            <a:ext cx="139700" cy="368300"/>
          </a:xfrm>
          <a:prstGeom prst="upArrow">
            <a:avLst>
              <a:gd name="adj1" fmla="val 50000"/>
              <a:gd name="adj2" fmla="val 131806"/>
            </a:avLst>
          </a:prstGeom>
          <a:solidFill>
            <a:schemeClr val="accent1"/>
          </a:solidFill>
          <a:ln w="12700">
            <a:solidFill>
              <a:srgbClr val="CC33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1445" name="Rectangle 5"/>
          <p:cNvSpPr>
            <a:spLocks noChangeArrowheads="1"/>
          </p:cNvSpPr>
          <p:nvPr/>
        </p:nvSpPr>
        <p:spPr bwMode="auto">
          <a:xfrm>
            <a:off x="2971800" y="4267200"/>
            <a:ext cx="17526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Front</a:t>
            </a:r>
          </a:p>
        </p:txBody>
      </p:sp>
      <p:sp>
        <p:nvSpPr>
          <p:cNvPr id="61446" name="Rectangle 6"/>
          <p:cNvSpPr>
            <a:spLocks noChangeArrowheads="1"/>
          </p:cNvSpPr>
          <p:nvPr/>
        </p:nvSpPr>
        <p:spPr bwMode="auto">
          <a:xfrm>
            <a:off x="7772400" y="4267200"/>
            <a:ext cx="13716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Rear</a:t>
            </a:r>
          </a:p>
        </p:txBody>
      </p:sp>
      <p:sp>
        <p:nvSpPr>
          <p:cNvPr id="61447" name="Rectangle 7"/>
          <p:cNvSpPr>
            <a:spLocks noChangeArrowheads="1"/>
          </p:cNvSpPr>
          <p:nvPr/>
        </p:nvSpPr>
        <p:spPr bwMode="auto">
          <a:xfrm>
            <a:off x="10668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0</a:t>
            </a:r>
          </a:p>
        </p:txBody>
      </p:sp>
      <p:sp>
        <p:nvSpPr>
          <p:cNvPr id="61448" name="Rectangle 8"/>
          <p:cNvSpPr>
            <a:spLocks noChangeArrowheads="1"/>
          </p:cNvSpPr>
          <p:nvPr/>
        </p:nvSpPr>
        <p:spPr bwMode="auto">
          <a:xfrm>
            <a:off x="838200" y="2895600"/>
            <a:ext cx="990600" cy="881063"/>
          </a:xfrm>
          <a:prstGeom prst="rect">
            <a:avLst/>
          </a:prstGeom>
          <a:noFill/>
          <a:ln w="25400">
            <a:solidFill>
              <a:srgbClr val="CC33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1449" name="Rectangle 9"/>
          <p:cNvSpPr>
            <a:spLocks noChangeArrowheads="1"/>
          </p:cNvSpPr>
          <p:nvPr/>
        </p:nvSpPr>
        <p:spPr bwMode="auto">
          <a:xfrm>
            <a:off x="1828800" y="2895600"/>
            <a:ext cx="990600" cy="881063"/>
          </a:xfrm>
          <a:prstGeom prst="rect">
            <a:avLst/>
          </a:prstGeom>
          <a:noFill/>
          <a:ln w="25400">
            <a:solidFill>
              <a:srgbClr val="CC33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1450" name="Rectangle 10"/>
          <p:cNvSpPr>
            <a:spLocks noChangeArrowheads="1"/>
          </p:cNvSpPr>
          <p:nvPr/>
        </p:nvSpPr>
        <p:spPr bwMode="auto">
          <a:xfrm>
            <a:off x="2819400" y="2895600"/>
            <a:ext cx="990600" cy="881063"/>
          </a:xfrm>
          <a:prstGeom prst="rect">
            <a:avLst/>
          </a:prstGeom>
          <a:solidFill>
            <a:srgbClr val="6E0043"/>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1451" name="Rectangle 11"/>
          <p:cNvSpPr>
            <a:spLocks noChangeArrowheads="1"/>
          </p:cNvSpPr>
          <p:nvPr/>
        </p:nvSpPr>
        <p:spPr bwMode="auto">
          <a:xfrm>
            <a:off x="3810000" y="2895600"/>
            <a:ext cx="990600" cy="881063"/>
          </a:xfrm>
          <a:prstGeom prst="rect">
            <a:avLst/>
          </a:prstGeom>
          <a:solidFill>
            <a:srgbClr val="FAFD0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1452" name="Rectangle 12"/>
          <p:cNvSpPr>
            <a:spLocks noChangeArrowheads="1"/>
          </p:cNvSpPr>
          <p:nvPr/>
        </p:nvSpPr>
        <p:spPr bwMode="auto">
          <a:xfrm>
            <a:off x="4800600" y="2895600"/>
            <a:ext cx="990600" cy="881063"/>
          </a:xfrm>
          <a:prstGeom prst="rect">
            <a:avLst/>
          </a:prstGeom>
          <a:solidFill>
            <a:srgbClr val="99660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1453" name="Rectangle 13"/>
          <p:cNvSpPr>
            <a:spLocks noChangeArrowheads="1"/>
          </p:cNvSpPr>
          <p:nvPr/>
        </p:nvSpPr>
        <p:spPr bwMode="auto">
          <a:xfrm>
            <a:off x="5791200" y="2895600"/>
            <a:ext cx="990600" cy="881063"/>
          </a:xfrm>
          <a:prstGeom prst="rect">
            <a:avLst/>
          </a:prstGeom>
          <a:solidFill>
            <a:srgbClr val="FC0128"/>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1454" name="Rectangle 14"/>
          <p:cNvSpPr>
            <a:spLocks noChangeArrowheads="1"/>
          </p:cNvSpPr>
          <p:nvPr/>
        </p:nvSpPr>
        <p:spPr bwMode="auto">
          <a:xfrm>
            <a:off x="6781800" y="2895600"/>
            <a:ext cx="990600" cy="881063"/>
          </a:xfrm>
          <a:prstGeom prst="rect">
            <a:avLst/>
          </a:prstGeom>
          <a:solidFill>
            <a:srgbClr val="80008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1455" name="Rectangle 15"/>
          <p:cNvSpPr>
            <a:spLocks noChangeArrowheads="1"/>
          </p:cNvSpPr>
          <p:nvPr/>
        </p:nvSpPr>
        <p:spPr bwMode="auto">
          <a:xfrm>
            <a:off x="7772400" y="2895600"/>
            <a:ext cx="990600" cy="881063"/>
          </a:xfrm>
          <a:prstGeom prst="rect">
            <a:avLst/>
          </a:prstGeom>
          <a:solidFill>
            <a:srgbClr val="00FF00"/>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1456" name="Rectangle 16"/>
          <p:cNvSpPr>
            <a:spLocks noChangeArrowheads="1"/>
          </p:cNvSpPr>
          <p:nvPr/>
        </p:nvSpPr>
        <p:spPr bwMode="auto">
          <a:xfrm>
            <a:off x="20574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1</a:t>
            </a:r>
          </a:p>
        </p:txBody>
      </p:sp>
      <p:sp>
        <p:nvSpPr>
          <p:cNvPr id="61457" name="Rectangle 17"/>
          <p:cNvSpPr>
            <a:spLocks noChangeArrowheads="1"/>
          </p:cNvSpPr>
          <p:nvPr/>
        </p:nvSpPr>
        <p:spPr bwMode="auto">
          <a:xfrm>
            <a:off x="30480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2</a:t>
            </a:r>
          </a:p>
        </p:txBody>
      </p:sp>
      <p:sp>
        <p:nvSpPr>
          <p:cNvPr id="61458" name="Rectangle 18"/>
          <p:cNvSpPr>
            <a:spLocks noChangeArrowheads="1"/>
          </p:cNvSpPr>
          <p:nvPr/>
        </p:nvSpPr>
        <p:spPr bwMode="auto">
          <a:xfrm>
            <a:off x="41148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3</a:t>
            </a:r>
          </a:p>
        </p:txBody>
      </p:sp>
      <p:sp>
        <p:nvSpPr>
          <p:cNvPr id="61459" name="Rectangle 19"/>
          <p:cNvSpPr>
            <a:spLocks noChangeArrowheads="1"/>
          </p:cNvSpPr>
          <p:nvPr/>
        </p:nvSpPr>
        <p:spPr bwMode="auto">
          <a:xfrm>
            <a:off x="51054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4</a:t>
            </a:r>
          </a:p>
        </p:txBody>
      </p:sp>
      <p:sp>
        <p:nvSpPr>
          <p:cNvPr id="61460" name="Rectangle 20"/>
          <p:cNvSpPr>
            <a:spLocks noChangeArrowheads="1"/>
          </p:cNvSpPr>
          <p:nvPr/>
        </p:nvSpPr>
        <p:spPr bwMode="auto">
          <a:xfrm>
            <a:off x="60198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5</a:t>
            </a:r>
          </a:p>
        </p:txBody>
      </p:sp>
      <p:sp>
        <p:nvSpPr>
          <p:cNvPr id="61461" name="Rectangle 21"/>
          <p:cNvSpPr>
            <a:spLocks noChangeArrowheads="1"/>
          </p:cNvSpPr>
          <p:nvPr/>
        </p:nvSpPr>
        <p:spPr bwMode="auto">
          <a:xfrm>
            <a:off x="69342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6</a:t>
            </a:r>
          </a:p>
        </p:txBody>
      </p:sp>
      <p:sp>
        <p:nvSpPr>
          <p:cNvPr id="61462" name="Rectangle 22"/>
          <p:cNvSpPr>
            <a:spLocks noChangeArrowheads="1"/>
          </p:cNvSpPr>
          <p:nvPr/>
        </p:nvSpPr>
        <p:spPr bwMode="auto">
          <a:xfrm>
            <a:off x="7924800" y="2438400"/>
            <a:ext cx="457200" cy="466725"/>
          </a:xfrm>
          <a:prstGeom prst="rect">
            <a:avLst/>
          </a:prstGeom>
          <a:noFill/>
          <a:ln w="9525">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7</a:t>
            </a:r>
          </a:p>
        </p:txBody>
      </p:sp>
      <p:sp>
        <p:nvSpPr>
          <p:cNvPr id="61463" name="Rectangle 23"/>
          <p:cNvSpPr>
            <a:spLocks noChangeArrowheads="1"/>
          </p:cNvSpPr>
          <p:nvPr/>
        </p:nvSpPr>
        <p:spPr bwMode="auto">
          <a:xfrm>
            <a:off x="5943600" y="609600"/>
            <a:ext cx="990600" cy="881063"/>
          </a:xfrm>
          <a:prstGeom prst="rect">
            <a:avLst/>
          </a:prstGeom>
          <a:solidFill>
            <a:schemeClr val="tx1"/>
          </a:solidFill>
          <a:ln w="25400">
            <a:solidFill>
              <a:srgbClr val="CC3300"/>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1464" name="Text Box 24"/>
          <p:cNvSpPr txBox="1">
            <a:spLocks noChangeArrowheads="1"/>
          </p:cNvSpPr>
          <p:nvPr/>
        </p:nvSpPr>
        <p:spPr bwMode="auto">
          <a:xfrm>
            <a:off x="755650" y="4419600"/>
            <a:ext cx="1835150" cy="1092200"/>
          </a:xfrm>
          <a:prstGeom prst="rect">
            <a:avLst/>
          </a:prstGeom>
          <a:noFill/>
          <a:ln w="25400">
            <a:solidFill>
              <a:srgbClr val="CC33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3200" b="1"/>
              <a:t>ROOM   HERE</a:t>
            </a:r>
            <a:endParaRPr lang="en-US" altLang="tr-TR" sz="2000" b="1"/>
          </a:p>
        </p:txBody>
      </p:sp>
      <p:sp>
        <p:nvSpPr>
          <p:cNvPr id="61465" name="AutoShape 25"/>
          <p:cNvSpPr>
            <a:spLocks/>
          </p:cNvSpPr>
          <p:nvPr/>
        </p:nvSpPr>
        <p:spPr bwMode="auto">
          <a:xfrm rot="-5400000">
            <a:off x="1562100" y="3314700"/>
            <a:ext cx="457200" cy="1905000"/>
          </a:xfrm>
          <a:prstGeom prst="leftBrace">
            <a:avLst>
              <a:gd name="adj1" fmla="val 34722"/>
              <a:gd name="adj2" fmla="val 50000"/>
            </a:avLst>
          </a:prstGeom>
          <a:noFill/>
          <a:ln w="38100">
            <a:solidFill>
              <a:srgbClr val="CC33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tr-TR" smtClean="0"/>
              <a:t>Application </a:t>
            </a:r>
            <a:endParaRPr lang="tr-TR" altLang="tr-TR" smtClean="0"/>
          </a:p>
        </p:txBody>
      </p:sp>
      <p:sp>
        <p:nvSpPr>
          <p:cNvPr id="7171" name="Rectangle 3"/>
          <p:cNvSpPr>
            <a:spLocks noGrp="1" noChangeArrowheads="1"/>
          </p:cNvSpPr>
          <p:nvPr>
            <p:ph type="body" idx="1"/>
          </p:nvPr>
        </p:nvSpPr>
        <p:spPr/>
        <p:txBody>
          <a:bodyPr/>
          <a:lstStyle/>
          <a:p>
            <a:pPr eaLnBrk="1" hangingPunct="1"/>
            <a:r>
              <a:rPr lang="en-US" altLang="tr-TR" sz="2800" smtClean="0"/>
              <a:t>A program that check whether everything is balanced.  Thus every } must correspond to { . Brackets and parentheses must correspond to their left counterparts. </a:t>
            </a:r>
          </a:p>
          <a:p>
            <a:pPr eaLnBrk="1" hangingPunct="1"/>
            <a:r>
              <a:rPr lang="en-US" altLang="tr-TR" sz="2800" smtClean="0"/>
              <a:t>The sequence { [ ] } is legal, but { [ } ] is not.</a:t>
            </a:r>
          </a:p>
          <a:p>
            <a:pPr eaLnBrk="1" hangingPunct="1"/>
            <a:r>
              <a:rPr lang="en-US" altLang="tr-TR" sz="2800" smtClean="0"/>
              <a:t>For simplicity just check for balancing of Parentheses, brackets and braches. Ignore any other character appears.</a:t>
            </a:r>
            <a:endParaRPr lang="tr-TR" altLang="tr-TR" sz="2800" smtClean="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n-US" altLang="tr-TR" smtClean="0"/>
              <a:t>Discussion</a:t>
            </a:r>
            <a:endParaRPr lang="tr-TR" altLang="tr-TR" smtClean="0"/>
          </a:p>
        </p:txBody>
      </p:sp>
      <p:sp>
        <p:nvSpPr>
          <p:cNvPr id="62467" name="Rectangle 3"/>
          <p:cNvSpPr>
            <a:spLocks noGrp="1" noChangeArrowheads="1"/>
          </p:cNvSpPr>
          <p:nvPr>
            <p:ph type="body" idx="1"/>
          </p:nvPr>
        </p:nvSpPr>
        <p:spPr/>
        <p:txBody>
          <a:bodyPr/>
          <a:lstStyle/>
          <a:p>
            <a:pPr eaLnBrk="1" hangingPunct="1">
              <a:lnSpc>
                <a:spcPct val="80000"/>
              </a:lnSpc>
            </a:pPr>
            <a:r>
              <a:rPr lang="en-US" altLang="tr-TR" sz="2800" smtClean="0"/>
              <a:t>It is possible to reach the absurd situation where the queue is empty, yet no new element can be inserted. </a:t>
            </a:r>
          </a:p>
          <a:p>
            <a:pPr eaLnBrk="1" hangingPunct="1">
              <a:lnSpc>
                <a:spcPct val="80000"/>
              </a:lnSpc>
            </a:pPr>
            <a:r>
              <a:rPr lang="en-US" altLang="tr-TR" sz="2800" smtClean="0"/>
              <a:t>Solution is to view the array that holds the queue as a circle rather than straight line.</a:t>
            </a:r>
          </a:p>
          <a:p>
            <a:pPr eaLnBrk="1" hangingPunct="1">
              <a:lnSpc>
                <a:spcPct val="80000"/>
              </a:lnSpc>
            </a:pPr>
            <a:r>
              <a:rPr lang="en-US" altLang="tr-TR" sz="2800" smtClean="0"/>
              <a:t>That is imagine the first element of the array(postion 0) as immediately following the last element. </a:t>
            </a:r>
          </a:p>
          <a:p>
            <a:pPr eaLnBrk="1" hangingPunct="1">
              <a:lnSpc>
                <a:spcPct val="80000"/>
              </a:lnSpc>
            </a:pPr>
            <a:r>
              <a:rPr lang="en-US" altLang="tr-TR" sz="2800" smtClean="0"/>
              <a:t>This implies that even if the last element is occupied, a new value can be inserted behind it in the first element of the array as long as the first element is empty</a:t>
            </a:r>
          </a:p>
          <a:p>
            <a:pPr eaLnBrk="1" hangingPunct="1">
              <a:lnSpc>
                <a:spcPct val="80000"/>
              </a:lnSpc>
              <a:buFontTx/>
              <a:buNone/>
            </a:pPr>
            <a:endParaRPr lang="tr-TR" altLang="tr-TR" sz="2800" smtClean="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ChangeArrowheads="1"/>
          </p:cNvSpPr>
          <p:nvPr/>
        </p:nvSpPr>
        <p:spPr bwMode="auto">
          <a:xfrm>
            <a:off x="685800" y="304800"/>
            <a:ext cx="777240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tr-TR" sz="4400"/>
              <a:t>Circular Implementation</a:t>
            </a:r>
          </a:p>
        </p:txBody>
      </p:sp>
      <p:sp>
        <p:nvSpPr>
          <p:cNvPr id="63491" name="Oval 8"/>
          <p:cNvSpPr>
            <a:spLocks noChangeArrowheads="1"/>
          </p:cNvSpPr>
          <p:nvPr/>
        </p:nvSpPr>
        <p:spPr bwMode="auto">
          <a:xfrm>
            <a:off x="1908175" y="1773238"/>
            <a:ext cx="5168900" cy="4406900"/>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useBgFill="1">
        <p:nvSpPr>
          <p:cNvPr id="63492" name="Oval 9"/>
          <p:cNvSpPr>
            <a:spLocks noChangeArrowheads="1"/>
          </p:cNvSpPr>
          <p:nvPr/>
        </p:nvSpPr>
        <p:spPr bwMode="auto">
          <a:xfrm>
            <a:off x="3054350" y="2749550"/>
            <a:ext cx="2882900" cy="2425700"/>
          </a:xfrm>
          <a:prstGeom prst="ellipse">
            <a:avLst/>
          </a:prstGeom>
          <a:ln w="25400">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3493" name="Line 10"/>
          <p:cNvSpPr>
            <a:spLocks noChangeShapeType="1"/>
          </p:cNvSpPr>
          <p:nvPr/>
        </p:nvSpPr>
        <p:spPr bwMode="auto">
          <a:xfrm>
            <a:off x="1905000" y="3962400"/>
            <a:ext cx="1143000" cy="1588"/>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tr-TR"/>
          </a:p>
        </p:txBody>
      </p:sp>
      <p:sp>
        <p:nvSpPr>
          <p:cNvPr id="63494" name="Line 11"/>
          <p:cNvSpPr>
            <a:spLocks noChangeShapeType="1"/>
          </p:cNvSpPr>
          <p:nvPr/>
        </p:nvSpPr>
        <p:spPr bwMode="auto">
          <a:xfrm>
            <a:off x="2667000" y="2438400"/>
            <a:ext cx="838200" cy="685800"/>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tr-TR"/>
          </a:p>
        </p:txBody>
      </p:sp>
      <p:sp>
        <p:nvSpPr>
          <p:cNvPr id="63495" name="Line 12"/>
          <p:cNvSpPr>
            <a:spLocks noChangeShapeType="1"/>
          </p:cNvSpPr>
          <p:nvPr/>
        </p:nvSpPr>
        <p:spPr bwMode="auto">
          <a:xfrm>
            <a:off x="4495800" y="1752600"/>
            <a:ext cx="0" cy="990600"/>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tr-TR"/>
          </a:p>
        </p:txBody>
      </p:sp>
      <p:sp>
        <p:nvSpPr>
          <p:cNvPr id="63496" name="Line 13"/>
          <p:cNvSpPr>
            <a:spLocks noChangeShapeType="1"/>
          </p:cNvSpPr>
          <p:nvPr/>
        </p:nvSpPr>
        <p:spPr bwMode="auto">
          <a:xfrm flipH="1">
            <a:off x="5486400" y="2438400"/>
            <a:ext cx="838200" cy="685800"/>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tr-TR"/>
          </a:p>
        </p:txBody>
      </p:sp>
      <p:sp>
        <p:nvSpPr>
          <p:cNvPr id="63497" name="Line 14"/>
          <p:cNvSpPr>
            <a:spLocks noChangeShapeType="1"/>
          </p:cNvSpPr>
          <p:nvPr/>
        </p:nvSpPr>
        <p:spPr bwMode="auto">
          <a:xfrm>
            <a:off x="5943600" y="3962400"/>
            <a:ext cx="1143000" cy="1588"/>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tr-TR"/>
          </a:p>
        </p:txBody>
      </p:sp>
      <p:sp>
        <p:nvSpPr>
          <p:cNvPr id="63498" name="Line 15"/>
          <p:cNvSpPr>
            <a:spLocks noChangeShapeType="1"/>
          </p:cNvSpPr>
          <p:nvPr/>
        </p:nvSpPr>
        <p:spPr bwMode="auto">
          <a:xfrm flipH="1" flipV="1">
            <a:off x="5486400" y="4800600"/>
            <a:ext cx="838200" cy="762000"/>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tr-TR"/>
          </a:p>
        </p:txBody>
      </p:sp>
      <p:sp>
        <p:nvSpPr>
          <p:cNvPr id="63499" name="Line 16"/>
          <p:cNvSpPr>
            <a:spLocks noChangeShapeType="1"/>
          </p:cNvSpPr>
          <p:nvPr/>
        </p:nvSpPr>
        <p:spPr bwMode="auto">
          <a:xfrm>
            <a:off x="4495800" y="5181600"/>
            <a:ext cx="0" cy="990600"/>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tr-TR"/>
          </a:p>
        </p:txBody>
      </p:sp>
      <p:sp>
        <p:nvSpPr>
          <p:cNvPr id="63500" name="Line 17"/>
          <p:cNvSpPr>
            <a:spLocks noChangeShapeType="1"/>
          </p:cNvSpPr>
          <p:nvPr/>
        </p:nvSpPr>
        <p:spPr bwMode="auto">
          <a:xfrm flipH="1">
            <a:off x="2590800" y="4800600"/>
            <a:ext cx="914400" cy="762000"/>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tr-TR"/>
          </a:p>
        </p:txBody>
      </p:sp>
      <p:sp>
        <p:nvSpPr>
          <p:cNvPr id="63501" name="Rectangle 18"/>
          <p:cNvSpPr>
            <a:spLocks noChangeArrowheads="1"/>
          </p:cNvSpPr>
          <p:nvPr/>
        </p:nvSpPr>
        <p:spPr bwMode="auto">
          <a:xfrm>
            <a:off x="5334000" y="14478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0</a:t>
            </a:r>
          </a:p>
        </p:txBody>
      </p:sp>
      <p:sp>
        <p:nvSpPr>
          <p:cNvPr id="63502" name="Rectangle 19"/>
          <p:cNvSpPr>
            <a:spLocks noChangeArrowheads="1"/>
          </p:cNvSpPr>
          <p:nvPr/>
        </p:nvSpPr>
        <p:spPr bwMode="auto">
          <a:xfrm>
            <a:off x="3048000" y="15240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7</a:t>
            </a:r>
          </a:p>
        </p:txBody>
      </p:sp>
      <p:sp>
        <p:nvSpPr>
          <p:cNvPr id="63503" name="Rectangle 20"/>
          <p:cNvSpPr>
            <a:spLocks noChangeArrowheads="1"/>
          </p:cNvSpPr>
          <p:nvPr/>
        </p:nvSpPr>
        <p:spPr bwMode="auto">
          <a:xfrm>
            <a:off x="6781800" y="26670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1</a:t>
            </a:r>
          </a:p>
        </p:txBody>
      </p:sp>
      <p:sp>
        <p:nvSpPr>
          <p:cNvPr id="63504" name="Rectangle 21"/>
          <p:cNvSpPr>
            <a:spLocks noChangeArrowheads="1"/>
          </p:cNvSpPr>
          <p:nvPr/>
        </p:nvSpPr>
        <p:spPr bwMode="auto">
          <a:xfrm>
            <a:off x="6858000" y="46482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2</a:t>
            </a:r>
          </a:p>
        </p:txBody>
      </p:sp>
      <p:sp>
        <p:nvSpPr>
          <p:cNvPr id="63505" name="Rectangle 22"/>
          <p:cNvSpPr>
            <a:spLocks noChangeArrowheads="1"/>
          </p:cNvSpPr>
          <p:nvPr/>
        </p:nvSpPr>
        <p:spPr bwMode="auto">
          <a:xfrm>
            <a:off x="5334000" y="59436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3</a:t>
            </a:r>
          </a:p>
        </p:txBody>
      </p:sp>
      <p:sp>
        <p:nvSpPr>
          <p:cNvPr id="63506" name="Rectangle 23"/>
          <p:cNvSpPr>
            <a:spLocks noChangeArrowheads="1"/>
          </p:cNvSpPr>
          <p:nvPr/>
        </p:nvSpPr>
        <p:spPr bwMode="auto">
          <a:xfrm>
            <a:off x="2971800" y="58674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4</a:t>
            </a:r>
          </a:p>
        </p:txBody>
      </p:sp>
      <p:sp>
        <p:nvSpPr>
          <p:cNvPr id="63507" name="Rectangle 24"/>
          <p:cNvSpPr>
            <a:spLocks noChangeArrowheads="1"/>
          </p:cNvSpPr>
          <p:nvPr/>
        </p:nvSpPr>
        <p:spPr bwMode="auto">
          <a:xfrm>
            <a:off x="1600200" y="45720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5</a:t>
            </a:r>
          </a:p>
        </p:txBody>
      </p:sp>
      <p:sp>
        <p:nvSpPr>
          <p:cNvPr id="63508" name="Rectangle 25"/>
          <p:cNvSpPr>
            <a:spLocks noChangeArrowheads="1"/>
          </p:cNvSpPr>
          <p:nvPr/>
        </p:nvSpPr>
        <p:spPr bwMode="auto">
          <a:xfrm>
            <a:off x="1752600" y="25908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tr-TR" sz="2400"/>
              <a:t>6</a:t>
            </a:r>
          </a:p>
        </p:txBody>
      </p:sp>
      <p:sp>
        <p:nvSpPr>
          <p:cNvPr id="63509" name="Rectangle 26"/>
          <p:cNvSpPr>
            <a:spLocks noChangeArrowheads="1"/>
          </p:cNvSpPr>
          <p:nvPr/>
        </p:nvSpPr>
        <p:spPr bwMode="auto">
          <a:xfrm>
            <a:off x="198438" y="1412875"/>
            <a:ext cx="2159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3510" name="Rectangle 27"/>
          <p:cNvSpPr>
            <a:spLocks noChangeArrowheads="1"/>
          </p:cNvSpPr>
          <p:nvPr/>
        </p:nvSpPr>
        <p:spPr bwMode="auto">
          <a:xfrm>
            <a:off x="414338" y="1412875"/>
            <a:ext cx="2159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3511" name="Rectangle 28"/>
          <p:cNvSpPr>
            <a:spLocks noChangeArrowheads="1"/>
          </p:cNvSpPr>
          <p:nvPr/>
        </p:nvSpPr>
        <p:spPr bwMode="auto">
          <a:xfrm>
            <a:off x="630238" y="1412875"/>
            <a:ext cx="2159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3512" name="Rectangle 29"/>
          <p:cNvSpPr>
            <a:spLocks noChangeArrowheads="1"/>
          </p:cNvSpPr>
          <p:nvPr/>
        </p:nvSpPr>
        <p:spPr bwMode="auto">
          <a:xfrm>
            <a:off x="846138" y="1412875"/>
            <a:ext cx="2159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3513" name="Rectangle 30"/>
          <p:cNvSpPr>
            <a:spLocks noChangeArrowheads="1"/>
          </p:cNvSpPr>
          <p:nvPr/>
        </p:nvSpPr>
        <p:spPr bwMode="auto">
          <a:xfrm>
            <a:off x="1063625" y="1412875"/>
            <a:ext cx="2159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3514" name="Rectangle 31"/>
          <p:cNvSpPr>
            <a:spLocks noChangeArrowheads="1"/>
          </p:cNvSpPr>
          <p:nvPr/>
        </p:nvSpPr>
        <p:spPr bwMode="auto">
          <a:xfrm>
            <a:off x="1279525" y="1412875"/>
            <a:ext cx="2159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3515" name="Text Box 32"/>
          <p:cNvSpPr txBox="1">
            <a:spLocks noChangeArrowheads="1"/>
          </p:cNvSpPr>
          <p:nvPr/>
        </p:nvSpPr>
        <p:spPr bwMode="auto">
          <a:xfrm>
            <a:off x="179388" y="1050925"/>
            <a:ext cx="18081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tr-TR" sz="1400"/>
              <a:t>0  1  2   3  4  5   6   7</a:t>
            </a:r>
            <a:endParaRPr lang="tr-TR" altLang="tr-TR" sz="1400"/>
          </a:p>
        </p:txBody>
      </p:sp>
      <p:sp>
        <p:nvSpPr>
          <p:cNvPr id="63516" name="Rectangle 33"/>
          <p:cNvSpPr>
            <a:spLocks noChangeArrowheads="1"/>
          </p:cNvSpPr>
          <p:nvPr/>
        </p:nvSpPr>
        <p:spPr bwMode="auto">
          <a:xfrm>
            <a:off x="1503363" y="1412875"/>
            <a:ext cx="2159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3517" name="Rectangle 34"/>
          <p:cNvSpPr>
            <a:spLocks noChangeArrowheads="1"/>
          </p:cNvSpPr>
          <p:nvPr/>
        </p:nvSpPr>
        <p:spPr bwMode="auto">
          <a:xfrm>
            <a:off x="1719263" y="1412875"/>
            <a:ext cx="2159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3518" name="Freeform 35"/>
          <p:cNvSpPr>
            <a:spLocks/>
          </p:cNvSpPr>
          <p:nvPr/>
        </p:nvSpPr>
        <p:spPr bwMode="auto">
          <a:xfrm>
            <a:off x="0" y="1628775"/>
            <a:ext cx="2327275" cy="781050"/>
          </a:xfrm>
          <a:custGeom>
            <a:avLst/>
            <a:gdLst>
              <a:gd name="T0" fmla="*/ 1247 w 1466"/>
              <a:gd name="T1" fmla="*/ 0 h 492"/>
              <a:gd name="T2" fmla="*/ 1292 w 1466"/>
              <a:gd name="T3" fmla="*/ 272 h 492"/>
              <a:gd name="T4" fmla="*/ 204 w 1466"/>
              <a:gd name="T5" fmla="*/ 454 h 492"/>
              <a:gd name="T6" fmla="*/ 68 w 1466"/>
              <a:gd name="T7" fmla="*/ 45 h 492"/>
              <a:gd name="T8" fmla="*/ 0 60000 65536"/>
              <a:gd name="T9" fmla="*/ 0 60000 65536"/>
              <a:gd name="T10" fmla="*/ 0 60000 65536"/>
              <a:gd name="T11" fmla="*/ 0 60000 65536"/>
              <a:gd name="T12" fmla="*/ 0 w 1466"/>
              <a:gd name="T13" fmla="*/ 0 h 492"/>
              <a:gd name="T14" fmla="*/ 1466 w 1466"/>
              <a:gd name="T15" fmla="*/ 492 h 492"/>
            </a:gdLst>
            <a:ahLst/>
            <a:cxnLst>
              <a:cxn ang="T8">
                <a:pos x="T0" y="T1"/>
              </a:cxn>
              <a:cxn ang="T9">
                <a:pos x="T2" y="T3"/>
              </a:cxn>
              <a:cxn ang="T10">
                <a:pos x="T4" y="T5"/>
              </a:cxn>
              <a:cxn ang="T11">
                <a:pos x="T6" y="T7"/>
              </a:cxn>
            </a:cxnLst>
            <a:rect l="T12" t="T13" r="T14" b="T15"/>
            <a:pathLst>
              <a:path w="1466" h="492">
                <a:moveTo>
                  <a:pt x="1247" y="0"/>
                </a:moveTo>
                <a:cubicBezTo>
                  <a:pt x="1356" y="98"/>
                  <a:pt x="1466" y="196"/>
                  <a:pt x="1292" y="272"/>
                </a:cubicBezTo>
                <a:cubicBezTo>
                  <a:pt x="1118" y="348"/>
                  <a:pt x="408" y="492"/>
                  <a:pt x="204" y="454"/>
                </a:cubicBezTo>
                <a:cubicBezTo>
                  <a:pt x="0" y="416"/>
                  <a:pt x="34" y="230"/>
                  <a:pt x="68" y="45"/>
                </a:cubicBezTo>
              </a:path>
            </a:pathLst>
          </a:custGeom>
          <a:noFill/>
          <a:ln w="9525">
            <a:solidFill>
              <a:schemeClr val="tx1"/>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tr-T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en-US" altLang="tr-TR" smtClean="0"/>
              <a:t>Example</a:t>
            </a:r>
            <a:endParaRPr lang="tr-TR" altLang="tr-TR" smtClean="0"/>
          </a:p>
        </p:txBody>
      </p:sp>
      <p:sp>
        <p:nvSpPr>
          <p:cNvPr id="64515" name="Rectangle 3"/>
          <p:cNvSpPr>
            <a:spLocks noGrp="1" noChangeArrowheads="1"/>
          </p:cNvSpPr>
          <p:nvPr>
            <p:ph type="body" idx="1"/>
          </p:nvPr>
        </p:nvSpPr>
        <p:spPr>
          <a:xfrm>
            <a:off x="457200" y="1600200"/>
            <a:ext cx="8229600" cy="965200"/>
          </a:xfrm>
        </p:spPr>
        <p:txBody>
          <a:bodyPr/>
          <a:lstStyle/>
          <a:p>
            <a:pPr eaLnBrk="1" hangingPunct="1"/>
            <a:r>
              <a:rPr lang="en-US" altLang="tr-TR" sz="2800" smtClean="0"/>
              <a:t>Consider the following example and assume queue size is 5</a:t>
            </a:r>
            <a:endParaRPr lang="tr-TR" altLang="tr-TR" sz="2800" smtClean="0"/>
          </a:p>
        </p:txBody>
      </p:sp>
      <p:sp>
        <p:nvSpPr>
          <p:cNvPr id="64516" name="Rectangle 4"/>
          <p:cNvSpPr>
            <a:spLocks noChangeArrowheads="1"/>
          </p:cNvSpPr>
          <p:nvPr/>
        </p:nvSpPr>
        <p:spPr bwMode="auto">
          <a:xfrm>
            <a:off x="468313" y="3141663"/>
            <a:ext cx="647700" cy="574675"/>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tr-TR"/>
              <a:t>E</a:t>
            </a:r>
            <a:endParaRPr lang="tr-TR" altLang="tr-TR"/>
          </a:p>
        </p:txBody>
      </p:sp>
      <p:sp>
        <p:nvSpPr>
          <p:cNvPr id="64517" name="Rectangle 5"/>
          <p:cNvSpPr>
            <a:spLocks noChangeArrowheads="1"/>
          </p:cNvSpPr>
          <p:nvPr/>
        </p:nvSpPr>
        <p:spPr bwMode="auto">
          <a:xfrm>
            <a:off x="468313" y="3716338"/>
            <a:ext cx="647700" cy="574675"/>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tr-TR"/>
              <a:t>D</a:t>
            </a:r>
            <a:endParaRPr lang="tr-TR" altLang="tr-TR"/>
          </a:p>
        </p:txBody>
      </p:sp>
      <p:sp>
        <p:nvSpPr>
          <p:cNvPr id="64518" name="Rectangle 6"/>
          <p:cNvSpPr>
            <a:spLocks noChangeArrowheads="1"/>
          </p:cNvSpPr>
          <p:nvPr/>
        </p:nvSpPr>
        <p:spPr bwMode="auto">
          <a:xfrm>
            <a:off x="468313" y="4294188"/>
            <a:ext cx="647700" cy="574675"/>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tr-TR"/>
              <a:t>C</a:t>
            </a:r>
            <a:endParaRPr lang="tr-TR" altLang="tr-TR"/>
          </a:p>
        </p:txBody>
      </p:sp>
      <p:sp>
        <p:nvSpPr>
          <p:cNvPr id="64519" name="Rectangle 7"/>
          <p:cNvSpPr>
            <a:spLocks noChangeArrowheads="1"/>
          </p:cNvSpPr>
          <p:nvPr/>
        </p:nvSpPr>
        <p:spPr bwMode="auto">
          <a:xfrm>
            <a:off x="468313" y="4868863"/>
            <a:ext cx="647700" cy="574675"/>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4520" name="Rectangle 8"/>
          <p:cNvSpPr>
            <a:spLocks noChangeArrowheads="1"/>
          </p:cNvSpPr>
          <p:nvPr/>
        </p:nvSpPr>
        <p:spPr bwMode="auto">
          <a:xfrm>
            <a:off x="468313" y="5445125"/>
            <a:ext cx="647700" cy="574675"/>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4521" name="Text Box 9"/>
          <p:cNvSpPr txBox="1">
            <a:spLocks noChangeArrowheads="1"/>
          </p:cNvSpPr>
          <p:nvPr/>
        </p:nvSpPr>
        <p:spPr bwMode="auto">
          <a:xfrm>
            <a:off x="1527175" y="3160713"/>
            <a:ext cx="1041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tr-TR"/>
              <a:t>q.rear=4</a:t>
            </a:r>
            <a:endParaRPr lang="tr-TR" altLang="tr-TR"/>
          </a:p>
        </p:txBody>
      </p:sp>
      <p:sp>
        <p:nvSpPr>
          <p:cNvPr id="64522" name="Text Box 10"/>
          <p:cNvSpPr txBox="1">
            <a:spLocks noChangeArrowheads="1"/>
          </p:cNvSpPr>
          <p:nvPr/>
        </p:nvSpPr>
        <p:spPr bwMode="auto">
          <a:xfrm>
            <a:off x="1476375" y="4365625"/>
            <a:ext cx="1092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tr-TR"/>
              <a:t>q.front=2</a:t>
            </a:r>
            <a:endParaRPr lang="tr-TR" altLang="tr-TR"/>
          </a:p>
        </p:txBody>
      </p:sp>
      <p:sp>
        <p:nvSpPr>
          <p:cNvPr id="64523" name="Text Box 11"/>
          <p:cNvSpPr txBox="1">
            <a:spLocks noChangeArrowheads="1"/>
          </p:cNvSpPr>
          <p:nvPr/>
        </p:nvSpPr>
        <p:spPr bwMode="auto">
          <a:xfrm>
            <a:off x="3419475" y="3357563"/>
            <a:ext cx="2376488"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tr-TR"/>
              <a:t>Although the array is not full its last element is occupied</a:t>
            </a:r>
            <a:endParaRPr lang="tr-TR" altLang="tr-T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US" altLang="tr-TR" smtClean="0"/>
              <a:t>Example(cont.)</a:t>
            </a:r>
            <a:endParaRPr lang="tr-TR" altLang="tr-TR" smtClean="0"/>
          </a:p>
        </p:txBody>
      </p:sp>
      <p:sp>
        <p:nvSpPr>
          <p:cNvPr id="65539" name="Rectangle 4"/>
          <p:cNvSpPr>
            <a:spLocks noChangeArrowheads="1"/>
          </p:cNvSpPr>
          <p:nvPr/>
        </p:nvSpPr>
        <p:spPr bwMode="auto">
          <a:xfrm>
            <a:off x="468313" y="3141663"/>
            <a:ext cx="647700" cy="574675"/>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tr-TR"/>
              <a:t>E</a:t>
            </a:r>
            <a:endParaRPr lang="tr-TR" altLang="tr-TR"/>
          </a:p>
        </p:txBody>
      </p:sp>
      <p:sp>
        <p:nvSpPr>
          <p:cNvPr id="65540" name="Rectangle 5"/>
          <p:cNvSpPr>
            <a:spLocks noChangeArrowheads="1"/>
          </p:cNvSpPr>
          <p:nvPr/>
        </p:nvSpPr>
        <p:spPr bwMode="auto">
          <a:xfrm>
            <a:off x="468313" y="3716338"/>
            <a:ext cx="647700" cy="574675"/>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tr-TR"/>
              <a:t>D</a:t>
            </a:r>
            <a:endParaRPr lang="tr-TR" altLang="tr-TR"/>
          </a:p>
        </p:txBody>
      </p:sp>
      <p:sp>
        <p:nvSpPr>
          <p:cNvPr id="65541" name="Rectangle 6"/>
          <p:cNvSpPr>
            <a:spLocks noChangeArrowheads="1"/>
          </p:cNvSpPr>
          <p:nvPr/>
        </p:nvSpPr>
        <p:spPr bwMode="auto">
          <a:xfrm>
            <a:off x="468313" y="4294188"/>
            <a:ext cx="647700" cy="574675"/>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tr-TR"/>
              <a:t>C</a:t>
            </a:r>
            <a:endParaRPr lang="tr-TR" altLang="tr-TR"/>
          </a:p>
        </p:txBody>
      </p:sp>
      <p:sp>
        <p:nvSpPr>
          <p:cNvPr id="65542" name="Rectangle 7"/>
          <p:cNvSpPr>
            <a:spLocks noChangeArrowheads="1"/>
          </p:cNvSpPr>
          <p:nvPr/>
        </p:nvSpPr>
        <p:spPr bwMode="auto">
          <a:xfrm>
            <a:off x="468313" y="4868863"/>
            <a:ext cx="647700" cy="574675"/>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65543" name="Rectangle 8"/>
          <p:cNvSpPr>
            <a:spLocks noChangeArrowheads="1"/>
          </p:cNvSpPr>
          <p:nvPr/>
        </p:nvSpPr>
        <p:spPr bwMode="auto">
          <a:xfrm>
            <a:off x="468313" y="5445125"/>
            <a:ext cx="647700" cy="574675"/>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tr-TR"/>
              <a:t>F</a:t>
            </a:r>
            <a:endParaRPr lang="tr-TR" altLang="tr-TR"/>
          </a:p>
        </p:txBody>
      </p:sp>
      <p:sp>
        <p:nvSpPr>
          <p:cNvPr id="65544" name="Text Box 9"/>
          <p:cNvSpPr txBox="1">
            <a:spLocks noChangeArrowheads="1"/>
          </p:cNvSpPr>
          <p:nvPr/>
        </p:nvSpPr>
        <p:spPr bwMode="auto">
          <a:xfrm>
            <a:off x="1476375" y="5589588"/>
            <a:ext cx="1041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tr-TR"/>
              <a:t>q.rear=0</a:t>
            </a:r>
            <a:endParaRPr lang="tr-TR" altLang="tr-TR"/>
          </a:p>
        </p:txBody>
      </p:sp>
      <p:sp>
        <p:nvSpPr>
          <p:cNvPr id="65545" name="Text Box 10"/>
          <p:cNvSpPr txBox="1">
            <a:spLocks noChangeArrowheads="1"/>
          </p:cNvSpPr>
          <p:nvPr/>
        </p:nvSpPr>
        <p:spPr bwMode="auto">
          <a:xfrm>
            <a:off x="1476375" y="4365625"/>
            <a:ext cx="1092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tr-TR"/>
              <a:t>q.front=2</a:t>
            </a:r>
            <a:endParaRPr lang="tr-TR" altLang="tr-TR"/>
          </a:p>
        </p:txBody>
      </p:sp>
      <p:sp>
        <p:nvSpPr>
          <p:cNvPr id="65546" name="Rectangle 12"/>
          <p:cNvSpPr>
            <a:spLocks noGrp="1" noChangeArrowheads="1"/>
          </p:cNvSpPr>
          <p:nvPr>
            <p:ph type="body" idx="1"/>
          </p:nvPr>
        </p:nvSpPr>
        <p:spPr/>
        <p:txBody>
          <a:bodyPr/>
          <a:lstStyle/>
          <a:p>
            <a:pPr eaLnBrk="1" hangingPunct="1"/>
            <a:r>
              <a:rPr lang="en-US" altLang="tr-TR" smtClean="0"/>
              <a:t>If item F is now inserted into queue it can be placed in position 0 of the array</a:t>
            </a:r>
            <a:endParaRPr lang="tr-TR" altLang="tr-TR" smtClean="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endParaRPr lang="tr-TR" altLang="tr-TR" smtClean="0"/>
          </a:p>
        </p:txBody>
      </p:sp>
      <p:sp>
        <p:nvSpPr>
          <p:cNvPr id="66563" name="Rectangle 3"/>
          <p:cNvSpPr>
            <a:spLocks noGrp="1" noChangeArrowheads="1"/>
          </p:cNvSpPr>
          <p:nvPr>
            <p:ph type="body" idx="1"/>
          </p:nvPr>
        </p:nvSpPr>
        <p:spPr/>
        <p:txBody>
          <a:bodyPr/>
          <a:lstStyle/>
          <a:p>
            <a:pPr eaLnBrk="1" hangingPunct="1"/>
            <a:r>
              <a:rPr lang="en-US" altLang="tr-TR" smtClean="0"/>
              <a:t>Unfortunately it is difficult under current representation to determine when the queue is empty. The condition</a:t>
            </a:r>
            <a:br>
              <a:rPr lang="en-US" altLang="tr-TR" smtClean="0"/>
            </a:br>
            <a:r>
              <a:rPr lang="en-US" altLang="tr-TR" smtClean="0"/>
              <a:t>q.rear&lt;q.front is no longer valid as a test for the empty queue</a:t>
            </a:r>
            <a:endParaRPr lang="tr-TR" altLang="tr-TR" smtClean="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endParaRPr lang="tr-TR" altLang="tr-TR" smtClean="0"/>
          </a:p>
        </p:txBody>
      </p:sp>
      <p:sp>
        <p:nvSpPr>
          <p:cNvPr id="67587" name="Rectangle 3"/>
          <p:cNvSpPr>
            <a:spLocks noGrp="1" noChangeArrowheads="1"/>
          </p:cNvSpPr>
          <p:nvPr>
            <p:ph type="body" idx="1"/>
          </p:nvPr>
        </p:nvSpPr>
        <p:spPr/>
        <p:txBody>
          <a:bodyPr/>
          <a:lstStyle/>
          <a:p>
            <a:pPr eaLnBrk="1" hangingPunct="1"/>
            <a:r>
              <a:rPr lang="en-US" altLang="tr-TR" smtClean="0"/>
              <a:t>One way of solving this problem is to establish the convention that the value of q.front is preceding the first element of the queue rather than the index of the first element. </a:t>
            </a:r>
          </a:p>
          <a:p>
            <a:pPr eaLnBrk="1" hangingPunct="1"/>
            <a:r>
              <a:rPr lang="en-US" altLang="tr-TR" smtClean="0"/>
              <a:t>Thus q.rear is the index of the last element of the queue, the condition q.front==q.rear implies that the queue is empty</a:t>
            </a:r>
            <a:endParaRPr lang="tr-TR" altLang="tr-TR" smtClean="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n-US" altLang="tr-TR" smtClean="0"/>
              <a:t>Excercises</a:t>
            </a:r>
            <a:endParaRPr lang="tr-TR" altLang="tr-TR" smtClean="0"/>
          </a:p>
        </p:txBody>
      </p:sp>
      <p:sp>
        <p:nvSpPr>
          <p:cNvPr id="68611" name="Rectangle 3"/>
          <p:cNvSpPr>
            <a:spLocks noGrp="1" noChangeArrowheads="1"/>
          </p:cNvSpPr>
          <p:nvPr>
            <p:ph type="body" idx="1"/>
          </p:nvPr>
        </p:nvSpPr>
        <p:spPr/>
        <p:txBody>
          <a:bodyPr/>
          <a:lstStyle/>
          <a:p>
            <a:pPr eaLnBrk="1" hangingPunct="1">
              <a:lnSpc>
                <a:spcPct val="90000"/>
              </a:lnSpc>
            </a:pPr>
            <a:r>
              <a:rPr lang="en-US" altLang="tr-TR" sz="2800" smtClean="0"/>
              <a:t>Transform each of following expressions to postfix</a:t>
            </a:r>
            <a:br>
              <a:rPr lang="en-US" altLang="tr-TR" sz="2800" smtClean="0"/>
            </a:br>
            <a:r>
              <a:rPr lang="en-US" altLang="tr-TR" sz="2800" smtClean="0"/>
              <a:t>(A+B)*(C-D)^E*F</a:t>
            </a:r>
            <a:br>
              <a:rPr lang="en-US" altLang="tr-TR" sz="2800" smtClean="0"/>
            </a:br>
            <a:r>
              <a:rPr lang="en-US" altLang="tr-TR" sz="2800" smtClean="0"/>
              <a:t>(A+B)*(C^(D-E)+F)-G</a:t>
            </a:r>
            <a:br>
              <a:rPr lang="en-US" altLang="tr-TR" sz="2800" smtClean="0"/>
            </a:br>
            <a:r>
              <a:rPr lang="en-US" altLang="tr-TR" sz="2800" smtClean="0"/>
              <a:t>A+(((B-C)*(D-E)+F)/G)^(H-J)</a:t>
            </a:r>
          </a:p>
          <a:p>
            <a:pPr eaLnBrk="1" hangingPunct="1">
              <a:lnSpc>
                <a:spcPct val="90000"/>
              </a:lnSpc>
            </a:pPr>
            <a:r>
              <a:rPr lang="en-US" altLang="tr-TR" sz="2800" smtClean="0"/>
              <a:t>Transform each of the following postfix expression into infix</a:t>
            </a:r>
            <a:br>
              <a:rPr lang="en-US" altLang="tr-TR" sz="2800" smtClean="0"/>
            </a:br>
            <a:r>
              <a:rPr lang="en-US" altLang="tr-TR" sz="2800" smtClean="0"/>
              <a:t>AB+C-</a:t>
            </a:r>
            <a:br>
              <a:rPr lang="en-US" altLang="tr-TR" sz="2800" smtClean="0"/>
            </a:br>
            <a:r>
              <a:rPr lang="en-US" altLang="tr-TR" sz="2800" smtClean="0"/>
              <a:t>ABC+-</a:t>
            </a:r>
            <a:br>
              <a:rPr lang="en-US" altLang="tr-TR" sz="2800" smtClean="0"/>
            </a:br>
            <a:r>
              <a:rPr lang="en-US" altLang="tr-TR" sz="2800" smtClean="0"/>
              <a:t>AB-C+DEF-+^</a:t>
            </a:r>
            <a:br>
              <a:rPr lang="en-US" altLang="tr-TR" sz="2800" smtClean="0"/>
            </a:br>
            <a:r>
              <a:rPr lang="en-US" altLang="tr-TR" sz="2800" smtClean="0"/>
              <a:t>ABCDE-+^EF*-</a:t>
            </a:r>
            <a:endParaRPr lang="tr-TR" altLang="tr-TR" sz="2800" smtClean="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endParaRPr lang="tr-TR" altLang="tr-TR" smtClean="0"/>
          </a:p>
        </p:txBody>
      </p:sp>
      <p:sp>
        <p:nvSpPr>
          <p:cNvPr id="69635" name="Rectangle 3"/>
          <p:cNvSpPr>
            <a:spLocks noGrp="1" noChangeArrowheads="1"/>
          </p:cNvSpPr>
          <p:nvPr>
            <p:ph type="body" idx="1"/>
          </p:nvPr>
        </p:nvSpPr>
        <p:spPr/>
        <p:txBody>
          <a:bodyPr/>
          <a:lstStyle/>
          <a:p>
            <a:pPr eaLnBrk="1" hangingPunct="1"/>
            <a:r>
              <a:rPr lang="en-US" altLang="tr-TR" sz="2800" smtClean="0"/>
              <a:t>Implement stack in C in which each item on the stack is pair of integers( i.e. x and y coordinates of otto robot).</a:t>
            </a:r>
          </a:p>
          <a:p>
            <a:pPr eaLnBrk="1" hangingPunct="1"/>
            <a:r>
              <a:rPr lang="en-US" altLang="tr-TR" sz="2800" smtClean="0"/>
              <a:t>Design a method for keeping two stacks within a single linear array so that neither stack overflows until all of memory is used and an entire stack is never shifted to different locations within the array. Write C routines puhs1 push2 pop1 pop2 to manipulate stacks</a:t>
            </a:r>
            <a:br>
              <a:rPr lang="en-US" altLang="tr-TR" sz="2800" smtClean="0"/>
            </a:br>
            <a:endParaRPr lang="tr-TR" altLang="tr-TR" sz="2800"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ctrTitle"/>
          </p:nvPr>
        </p:nvSpPr>
        <p:spPr/>
        <p:txBody>
          <a:bodyPr/>
          <a:lstStyle/>
          <a:p>
            <a:pPr eaLnBrk="1" hangingPunct="1"/>
            <a:r>
              <a:rPr lang="tr-TR" altLang="tr-TR" smtClean="0"/>
              <a:t>Queues </a:t>
            </a:r>
          </a:p>
        </p:txBody>
      </p:sp>
      <p:sp>
        <p:nvSpPr>
          <p:cNvPr id="70659" name="Rectangle 3"/>
          <p:cNvSpPr>
            <a:spLocks noGrp="1" noChangeArrowheads="1"/>
          </p:cNvSpPr>
          <p:nvPr>
            <p:ph type="subTitle" idx="1"/>
          </p:nvPr>
        </p:nvSpPr>
        <p:spPr>
          <a:xfrm>
            <a:off x="1371600" y="3886200"/>
            <a:ext cx="6945313" cy="1752600"/>
          </a:xfrm>
        </p:spPr>
        <p:txBody>
          <a:bodyPr/>
          <a:lstStyle/>
          <a:p>
            <a:pPr algn="l" eaLnBrk="1" hangingPunct="1"/>
            <a:r>
              <a:rPr lang="tr-TR" altLang="tr-TR" b="1" smtClean="0"/>
              <a:t>Circular Implementation of Queues</a:t>
            </a:r>
            <a:endParaRPr lang="tr-TR" altLang="tr-TR" smtClean="0"/>
          </a:p>
          <a:p>
            <a:pPr eaLnBrk="1" hangingPunct="1"/>
            <a:endParaRPr lang="tr-TR" altLang="tr-TR" smtClean="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2" name="Picture 2" descr="Untitled-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123825"/>
            <a:ext cx="7100887" cy="639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tr-TR" smtClean="0"/>
              <a:t>Simple Algorithm uses stack</a:t>
            </a:r>
            <a:endParaRPr lang="tr-TR" altLang="tr-TR" smtClean="0"/>
          </a:p>
        </p:txBody>
      </p:sp>
      <p:sp>
        <p:nvSpPr>
          <p:cNvPr id="8195" name="Rectangle 3"/>
          <p:cNvSpPr>
            <a:spLocks noGrp="1" noChangeArrowheads="1"/>
          </p:cNvSpPr>
          <p:nvPr>
            <p:ph type="body" idx="1"/>
          </p:nvPr>
        </p:nvSpPr>
        <p:spPr/>
        <p:txBody>
          <a:bodyPr/>
          <a:lstStyle/>
          <a:p>
            <a:pPr eaLnBrk="1" hangingPunct="1"/>
            <a:r>
              <a:rPr lang="en-US" altLang="tr-TR" sz="2800" smtClean="0"/>
              <a:t>Make an empty stack, Read characters until end of file(or end of string). If the character is an open anything(“{“,”(“,”[“) push it onto stack. If it s a close anything, then </a:t>
            </a:r>
          </a:p>
          <a:p>
            <a:pPr lvl="1" eaLnBrk="1" hangingPunct="1"/>
            <a:r>
              <a:rPr lang="en-US" altLang="tr-TR" sz="2400" smtClean="0"/>
              <a:t>If the stack is empty report an error (unbalanced)</a:t>
            </a:r>
          </a:p>
          <a:p>
            <a:pPr lvl="1" eaLnBrk="1" hangingPunct="1"/>
            <a:r>
              <a:rPr lang="en-US" altLang="tr-TR" sz="2400" smtClean="0"/>
              <a:t>Otherwise, pop the stack. If the symbol popped is not the corresponding opening symbol, then report an error.</a:t>
            </a:r>
          </a:p>
          <a:p>
            <a:pPr eaLnBrk="1" hangingPunct="1"/>
            <a:r>
              <a:rPr lang="en-US" altLang="tr-TR" sz="2800" smtClean="0"/>
              <a:t>At the end of string or file, if the stack is not empty report an error</a:t>
            </a:r>
            <a:endParaRPr lang="tr-TR" altLang="tr-TR" sz="2800" smtClean="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r>
              <a:rPr lang="tr-TR" altLang="tr-TR" b="1" smtClean="0"/>
              <a:t>Circular arrays in C</a:t>
            </a:r>
            <a:endParaRPr lang="tr-TR" altLang="tr-TR" smtClean="0"/>
          </a:p>
        </p:txBody>
      </p:sp>
      <p:sp>
        <p:nvSpPr>
          <p:cNvPr id="72707" name="Rectangle 3"/>
          <p:cNvSpPr>
            <a:spLocks noGrp="1" noChangeArrowheads="1"/>
          </p:cNvSpPr>
          <p:nvPr>
            <p:ph type="body" idx="1"/>
          </p:nvPr>
        </p:nvSpPr>
        <p:spPr/>
        <p:txBody>
          <a:bodyPr/>
          <a:lstStyle/>
          <a:p>
            <a:pPr eaLnBrk="1" hangingPunct="1"/>
            <a:r>
              <a:rPr lang="tr-TR" altLang="tr-TR" smtClean="0"/>
              <a:t>Equivalent methods to increment an index i in a circular array:</a:t>
            </a:r>
          </a:p>
          <a:p>
            <a:pPr eaLnBrk="1" hangingPunct="1"/>
            <a:r>
              <a:rPr lang="tr-TR" altLang="tr-TR" smtClean="0"/>
              <a:t>i = ((i C 1) == max) ? 0 </a:t>
            </a:r>
            <a:r>
              <a:rPr lang="tr-TR" altLang="tr-TR" b="1" smtClean="0"/>
              <a:t>: </a:t>
            </a:r>
            <a:r>
              <a:rPr lang="tr-TR" altLang="tr-TR" smtClean="0"/>
              <a:t>(i C 1)</a:t>
            </a:r>
            <a:r>
              <a:rPr lang="tr-TR" altLang="tr-TR" b="1" smtClean="0"/>
              <a:t>;</a:t>
            </a:r>
          </a:p>
          <a:p>
            <a:pPr eaLnBrk="1" hangingPunct="1"/>
            <a:r>
              <a:rPr lang="tr-TR" altLang="tr-TR" b="1" smtClean="0"/>
              <a:t>if </a:t>
            </a:r>
            <a:r>
              <a:rPr lang="tr-TR" altLang="tr-TR" smtClean="0"/>
              <a:t>((i C 1) == max) i = 0</a:t>
            </a:r>
            <a:r>
              <a:rPr lang="tr-TR" altLang="tr-TR" b="1" smtClean="0"/>
              <a:t>; else </a:t>
            </a:r>
            <a:r>
              <a:rPr lang="tr-TR" altLang="tr-TR" smtClean="0"/>
              <a:t>i = i C 1</a:t>
            </a:r>
            <a:r>
              <a:rPr lang="tr-TR" altLang="tr-TR" b="1" smtClean="0"/>
              <a:t>;</a:t>
            </a:r>
          </a:p>
          <a:p>
            <a:pPr eaLnBrk="1" hangingPunct="1"/>
            <a:r>
              <a:rPr lang="tr-TR" altLang="tr-TR" smtClean="0"/>
              <a:t>i = (i C 1)%max</a:t>
            </a:r>
            <a:r>
              <a:rPr lang="tr-TR" altLang="tr-TR" b="1" smtClean="0"/>
              <a:t>;</a:t>
            </a:r>
            <a:endParaRPr lang="tr-TR" altLang="tr-TR" smtClean="0"/>
          </a:p>
          <a:p>
            <a:pPr eaLnBrk="1" hangingPunct="1"/>
            <a:endParaRPr lang="tr-TR" altLang="tr-TR" smtClean="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730" name="Picture 2" descr="Untitled-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81075"/>
            <a:ext cx="8786813" cy="565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31" name="Rectangle 3"/>
          <p:cNvSpPr>
            <a:spLocks noGrp="1" noChangeArrowheads="1"/>
          </p:cNvSpPr>
          <p:nvPr>
            <p:ph type="title"/>
          </p:nvPr>
        </p:nvSpPr>
        <p:spPr>
          <a:xfrm>
            <a:off x="468313" y="115888"/>
            <a:ext cx="8229600" cy="868362"/>
          </a:xfrm>
        </p:spPr>
        <p:txBody>
          <a:bodyPr/>
          <a:lstStyle/>
          <a:p>
            <a:pPr eaLnBrk="1" hangingPunct="1"/>
            <a:r>
              <a:rPr lang="tr-TR" altLang="tr-TR" smtClean="0">
                <a:solidFill>
                  <a:schemeClr val="tx1"/>
                </a:solidFill>
              </a:rPr>
              <a:t>Boundary Conditions</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tr-TR" altLang="tr-TR" b="1" smtClean="0"/>
              <a:t>Implementations of Queues</a:t>
            </a:r>
            <a:endParaRPr lang="tr-TR" altLang="tr-TR" smtClean="0"/>
          </a:p>
        </p:txBody>
      </p:sp>
      <p:sp>
        <p:nvSpPr>
          <p:cNvPr id="74755" name="Rectangle 3"/>
          <p:cNvSpPr>
            <a:spLocks noGrp="1" noChangeArrowheads="1"/>
          </p:cNvSpPr>
          <p:nvPr>
            <p:ph type="body" idx="1"/>
          </p:nvPr>
        </p:nvSpPr>
        <p:spPr>
          <a:xfrm>
            <a:off x="457200" y="1600200"/>
            <a:ext cx="8229600" cy="5068888"/>
          </a:xfrm>
        </p:spPr>
        <p:txBody>
          <a:bodyPr/>
          <a:lstStyle/>
          <a:p>
            <a:pPr eaLnBrk="1" hangingPunct="1">
              <a:spcBef>
                <a:spcPct val="30000"/>
              </a:spcBef>
              <a:spcAft>
                <a:spcPct val="10000"/>
              </a:spcAft>
            </a:pPr>
            <a:r>
              <a:rPr lang="tr-TR" altLang="tr-TR" sz="2000" smtClean="0"/>
              <a:t>The </a:t>
            </a:r>
            <a:r>
              <a:rPr lang="tr-TR" altLang="tr-TR" sz="2000" i="1" smtClean="0"/>
              <a:t>physical model: </a:t>
            </a:r>
            <a:r>
              <a:rPr lang="tr-TR" altLang="tr-TR" sz="2000" smtClean="0"/>
              <a:t>a linear array with the front always in the first position and all entries moved up the array whenever the front is deleted.</a:t>
            </a:r>
          </a:p>
          <a:p>
            <a:pPr eaLnBrk="1" hangingPunct="1">
              <a:spcBef>
                <a:spcPct val="30000"/>
              </a:spcBef>
              <a:spcAft>
                <a:spcPct val="10000"/>
              </a:spcAft>
            </a:pPr>
            <a:r>
              <a:rPr lang="tr-TR" altLang="tr-TR" sz="2000" smtClean="0"/>
              <a:t>A </a:t>
            </a:r>
            <a:r>
              <a:rPr lang="tr-TR" altLang="tr-TR" sz="2000" i="1" smtClean="0"/>
              <a:t>linear array </a:t>
            </a:r>
            <a:r>
              <a:rPr lang="tr-TR" altLang="tr-TR" sz="2000" smtClean="0"/>
              <a:t>with two indices always increasing.</a:t>
            </a:r>
          </a:p>
          <a:p>
            <a:pPr eaLnBrk="1" hangingPunct="1">
              <a:spcBef>
                <a:spcPct val="30000"/>
              </a:spcBef>
              <a:spcAft>
                <a:spcPct val="10000"/>
              </a:spcAft>
            </a:pPr>
            <a:r>
              <a:rPr lang="tr-TR" altLang="tr-TR" sz="2000" smtClean="0"/>
              <a:t>A </a:t>
            </a:r>
            <a:r>
              <a:rPr lang="tr-TR" altLang="tr-TR" sz="2000" i="1" smtClean="0"/>
              <a:t>circular array </a:t>
            </a:r>
            <a:r>
              <a:rPr lang="tr-TR" altLang="tr-TR" sz="2000" smtClean="0"/>
              <a:t>with front and rear indices and one position left </a:t>
            </a:r>
            <a:r>
              <a:rPr lang="tr-TR" altLang="tr-TR" sz="2000" i="1" smtClean="0"/>
              <a:t>vacant</a:t>
            </a:r>
            <a:r>
              <a:rPr lang="tr-TR" altLang="tr-TR" sz="2000" smtClean="0"/>
              <a:t>.</a:t>
            </a:r>
          </a:p>
          <a:p>
            <a:pPr eaLnBrk="1" hangingPunct="1">
              <a:spcBef>
                <a:spcPct val="30000"/>
              </a:spcBef>
              <a:spcAft>
                <a:spcPct val="10000"/>
              </a:spcAft>
            </a:pPr>
            <a:r>
              <a:rPr lang="tr-TR" altLang="tr-TR" sz="2000" smtClean="0"/>
              <a:t>A </a:t>
            </a:r>
            <a:r>
              <a:rPr lang="tr-TR" altLang="tr-TR" sz="2000" i="1" smtClean="0"/>
              <a:t>circular array </a:t>
            </a:r>
            <a:r>
              <a:rPr lang="tr-TR" altLang="tr-TR" sz="2000" smtClean="0"/>
              <a:t>with front and rear indices and a Boolean </a:t>
            </a:r>
            <a:r>
              <a:rPr lang="tr-TR" altLang="tr-TR" sz="2000" i="1" smtClean="0"/>
              <a:t>flag </a:t>
            </a:r>
            <a:r>
              <a:rPr lang="tr-TR" altLang="tr-TR" sz="2000" smtClean="0"/>
              <a:t>to indicate fullness (or emptiness).</a:t>
            </a:r>
          </a:p>
          <a:p>
            <a:pPr eaLnBrk="1" hangingPunct="1">
              <a:spcBef>
                <a:spcPct val="30000"/>
              </a:spcBef>
              <a:spcAft>
                <a:spcPct val="10000"/>
              </a:spcAft>
            </a:pPr>
            <a:r>
              <a:rPr lang="tr-TR" altLang="tr-TR" sz="2000" smtClean="0"/>
              <a:t>A </a:t>
            </a:r>
            <a:r>
              <a:rPr lang="tr-TR" altLang="tr-TR" sz="2000" i="1" smtClean="0"/>
              <a:t>circular array </a:t>
            </a:r>
            <a:r>
              <a:rPr lang="tr-TR" altLang="tr-TR" sz="2000" smtClean="0"/>
              <a:t>with front and rear indices and an </a:t>
            </a:r>
            <a:r>
              <a:rPr lang="tr-TR" altLang="tr-TR" sz="2000" i="1" smtClean="0"/>
              <a:t>integer counter </a:t>
            </a:r>
            <a:r>
              <a:rPr lang="tr-TR" altLang="tr-TR" sz="2000" smtClean="0"/>
              <a:t>of entries.</a:t>
            </a:r>
          </a:p>
          <a:p>
            <a:pPr eaLnBrk="1" hangingPunct="1">
              <a:spcBef>
                <a:spcPct val="30000"/>
              </a:spcBef>
              <a:spcAft>
                <a:spcPct val="10000"/>
              </a:spcAft>
            </a:pPr>
            <a:r>
              <a:rPr lang="tr-TR" altLang="tr-TR" sz="2000" smtClean="0"/>
              <a:t>A </a:t>
            </a:r>
            <a:r>
              <a:rPr lang="tr-TR" altLang="tr-TR" sz="2000" i="1" smtClean="0"/>
              <a:t>circular array </a:t>
            </a:r>
            <a:r>
              <a:rPr lang="tr-TR" altLang="tr-TR" sz="2000" smtClean="0"/>
              <a:t>with front and rear indices taking </a:t>
            </a:r>
            <a:r>
              <a:rPr lang="tr-TR" altLang="tr-TR" sz="2000" i="1" smtClean="0"/>
              <a:t>special</a:t>
            </a:r>
            <a:r>
              <a:rPr lang="en-US" altLang="tr-TR" sz="2000" i="1" smtClean="0"/>
              <a:t> </a:t>
            </a:r>
            <a:r>
              <a:rPr lang="tr-TR" altLang="tr-TR" sz="2000" i="1" smtClean="0"/>
              <a:t>values </a:t>
            </a:r>
            <a:r>
              <a:rPr lang="tr-TR" altLang="tr-TR" sz="2000" smtClean="0"/>
              <a:t>to indicate emptiness.</a:t>
            </a:r>
          </a:p>
          <a:p>
            <a:pPr eaLnBrk="1" hangingPunct="1">
              <a:spcBef>
                <a:spcPct val="30000"/>
              </a:spcBef>
              <a:spcAft>
                <a:spcPct val="10000"/>
              </a:spcAft>
            </a:pPr>
            <a:endParaRPr lang="tr-TR" altLang="tr-TR" sz="2000" smtClean="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r>
              <a:rPr lang="tr-TR" altLang="tr-TR" smtClean="0"/>
              <a:t>Remember</a:t>
            </a:r>
          </a:p>
        </p:txBody>
      </p:sp>
      <p:sp>
        <p:nvSpPr>
          <p:cNvPr id="75779" name="Rectangle 3"/>
          <p:cNvSpPr>
            <a:spLocks noGrp="1" noChangeArrowheads="1"/>
          </p:cNvSpPr>
          <p:nvPr>
            <p:ph type="body" idx="1"/>
          </p:nvPr>
        </p:nvSpPr>
        <p:spPr/>
        <p:txBody>
          <a:bodyPr/>
          <a:lstStyle/>
          <a:p>
            <a:pPr eaLnBrk="1" hangingPunct="1">
              <a:lnSpc>
                <a:spcPct val="90000"/>
              </a:lnSpc>
            </a:pPr>
            <a:endParaRPr lang="tr-TR" altLang="tr-TR" sz="2400" smtClean="0"/>
          </a:p>
          <a:p>
            <a:pPr eaLnBrk="1" hangingPunct="1">
              <a:lnSpc>
                <a:spcPct val="90000"/>
              </a:lnSpc>
            </a:pPr>
            <a:r>
              <a:rPr lang="tr-TR" altLang="tr-TR" sz="2400" smtClean="0"/>
              <a:t>For each </a:t>
            </a:r>
            <a:r>
              <a:rPr lang="tr-TR" altLang="tr-TR" sz="2400" b="1" i="1" smtClean="0"/>
              <a:t>enqueue</a:t>
            </a:r>
            <a:r>
              <a:rPr lang="en-US" altLang="tr-TR" sz="2400" b="1" i="1" smtClean="0"/>
              <a:t> </a:t>
            </a:r>
            <a:r>
              <a:rPr lang="tr-TR" altLang="tr-TR" sz="2400" smtClean="0"/>
              <a:t>operation </a:t>
            </a:r>
            <a:r>
              <a:rPr lang="tr-TR" altLang="tr-TR" sz="2400" i="1" smtClean="0"/>
              <a:t>rear </a:t>
            </a:r>
            <a:r>
              <a:rPr lang="tr-TR" altLang="tr-TR" sz="2400" smtClean="0"/>
              <a:t>is incremented by one, and for each </a:t>
            </a:r>
            <a:r>
              <a:rPr lang="tr-TR" altLang="tr-TR" sz="2400" b="1" i="1" smtClean="0"/>
              <a:t>dequeue </a:t>
            </a:r>
            <a:r>
              <a:rPr lang="tr-TR" altLang="tr-TR" sz="2400" smtClean="0"/>
              <a:t>operation , </a:t>
            </a:r>
            <a:r>
              <a:rPr lang="tr-TR" altLang="tr-TR" sz="2400" i="1" smtClean="0"/>
              <a:t>front </a:t>
            </a:r>
            <a:r>
              <a:rPr lang="tr-TR" altLang="tr-TR" sz="2400" smtClean="0"/>
              <a:t>is incremented by one.</a:t>
            </a:r>
          </a:p>
          <a:p>
            <a:pPr eaLnBrk="1" hangingPunct="1">
              <a:lnSpc>
                <a:spcPct val="90000"/>
              </a:lnSpc>
            </a:pPr>
            <a:endParaRPr lang="tr-TR" altLang="tr-TR" sz="2400" smtClean="0"/>
          </a:p>
          <a:p>
            <a:pPr eaLnBrk="1" hangingPunct="1">
              <a:lnSpc>
                <a:spcPct val="90000"/>
              </a:lnSpc>
            </a:pPr>
            <a:r>
              <a:rPr lang="tr-TR" altLang="tr-TR" sz="2400" smtClean="0"/>
              <a:t>While the </a:t>
            </a:r>
            <a:r>
              <a:rPr lang="tr-TR" altLang="tr-TR" sz="2400" b="1" i="1" smtClean="0"/>
              <a:t>enqueue </a:t>
            </a:r>
            <a:r>
              <a:rPr lang="tr-TR" altLang="tr-TR" sz="2400" smtClean="0"/>
              <a:t>and </a:t>
            </a:r>
            <a:r>
              <a:rPr lang="tr-TR" altLang="tr-TR" sz="2400" b="1" i="1" smtClean="0"/>
              <a:t>dequeue </a:t>
            </a:r>
            <a:r>
              <a:rPr lang="tr-TR" altLang="tr-TR" sz="2400" smtClean="0"/>
              <a:t>operations are easy to implement, there is a big disadvantage in this set up. The size of the array needs to be huge, as the number of slots would go on increasing as long as there are items to be added to the list (irrespective of how many items are deleted, as these two are independent operations.)</a:t>
            </a:r>
          </a:p>
          <a:p>
            <a:pPr eaLnBrk="1" hangingPunct="1">
              <a:lnSpc>
                <a:spcPct val="90000"/>
              </a:lnSpc>
            </a:pPr>
            <a:endParaRPr lang="tr-TR" altLang="tr-TR" sz="2400" smtClean="0"/>
          </a:p>
          <a:p>
            <a:pPr eaLnBrk="1" hangingPunct="1">
              <a:lnSpc>
                <a:spcPct val="90000"/>
              </a:lnSpc>
            </a:pPr>
            <a:endParaRPr lang="tr-TR" altLang="tr-TR" sz="2400" smtClean="0"/>
          </a:p>
          <a:p>
            <a:pPr eaLnBrk="1" hangingPunct="1">
              <a:lnSpc>
                <a:spcPct val="90000"/>
              </a:lnSpc>
            </a:pPr>
            <a:endParaRPr lang="tr-TR" altLang="tr-TR" sz="2400" smtClean="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68313" y="188913"/>
            <a:ext cx="8229600" cy="777875"/>
          </a:xfrm>
        </p:spPr>
        <p:txBody>
          <a:bodyPr/>
          <a:lstStyle/>
          <a:p>
            <a:pPr eaLnBrk="1" hangingPunct="1"/>
            <a:r>
              <a:rPr lang="tr-TR" altLang="tr-TR" smtClean="0"/>
              <a:t>Example</a:t>
            </a:r>
          </a:p>
        </p:txBody>
      </p:sp>
      <p:sp>
        <p:nvSpPr>
          <p:cNvPr id="76803" name="Rectangle 3"/>
          <p:cNvSpPr>
            <a:spLocks noGrp="1" noChangeArrowheads="1"/>
          </p:cNvSpPr>
          <p:nvPr>
            <p:ph type="body" idx="1"/>
          </p:nvPr>
        </p:nvSpPr>
        <p:spPr>
          <a:xfrm>
            <a:off x="323850" y="981075"/>
            <a:ext cx="8229600" cy="2044700"/>
          </a:xfrm>
        </p:spPr>
        <p:txBody>
          <a:bodyPr/>
          <a:lstStyle/>
          <a:p>
            <a:pPr eaLnBrk="1" hangingPunct="1"/>
            <a:r>
              <a:rPr lang="tr-TR" altLang="tr-TR" sz="2000" smtClean="0"/>
              <a:t>To illustrate the use of circular array, let us take an example of a Queue with 7 slots, i.e. size is 7. The indices front and rear can take on values from 0 to (size –1) corresponding to elements present in the queue.</a:t>
            </a:r>
          </a:p>
          <a:p>
            <a:pPr eaLnBrk="1" hangingPunct="1"/>
            <a:r>
              <a:rPr lang="tr-TR" altLang="tr-TR" sz="2000" smtClean="0"/>
              <a:t>Initially there are no elements, so let us keep both front and rear equal to –1 (rear=front=  –1  )</a:t>
            </a:r>
          </a:p>
          <a:p>
            <a:pPr eaLnBrk="1" hangingPunct="1"/>
            <a:endParaRPr lang="tr-TR" altLang="tr-TR" sz="2000" smtClean="0"/>
          </a:p>
          <a:p>
            <a:pPr eaLnBrk="1" hangingPunct="1"/>
            <a:endParaRPr lang="tr-TR" altLang="tr-TR" sz="2000" smtClean="0"/>
          </a:p>
        </p:txBody>
      </p:sp>
      <p:sp>
        <p:nvSpPr>
          <p:cNvPr id="76804" name="Text Box 4"/>
          <p:cNvSpPr txBox="1">
            <a:spLocks noChangeArrowheads="1"/>
          </p:cNvSpPr>
          <p:nvPr/>
        </p:nvSpPr>
        <p:spPr bwMode="auto">
          <a:xfrm>
            <a:off x="250825" y="2997200"/>
            <a:ext cx="4679950" cy="270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a:p>
            <a:pPr eaLnBrk="1" hangingPunct="1"/>
            <a:r>
              <a:rPr lang="tr-TR" altLang="tr-TR"/>
              <a:t>Now let us study the effect of following operations and see how front and rear indices are changed.</a:t>
            </a:r>
          </a:p>
          <a:p>
            <a:pPr eaLnBrk="1" hangingPunct="1"/>
            <a:endParaRPr lang="tr-TR" altLang="tr-TR"/>
          </a:p>
          <a:p>
            <a:pPr eaLnBrk="1" hangingPunct="1"/>
            <a:r>
              <a:rPr lang="tr-TR" altLang="tr-TR" i="1"/>
              <a:t>Enqueue 20</a:t>
            </a:r>
            <a:endParaRPr lang="tr-TR" altLang="tr-TR"/>
          </a:p>
          <a:p>
            <a:pPr eaLnBrk="1" hangingPunct="1"/>
            <a:r>
              <a:rPr lang="tr-TR" altLang="tr-TR"/>
              <a:t>Since rear = -1, element 20 will be stored in slot 0. </a:t>
            </a:r>
          </a:p>
          <a:p>
            <a:pPr eaLnBrk="1" hangingPunct="1">
              <a:spcBef>
                <a:spcPct val="50000"/>
              </a:spcBef>
            </a:pPr>
            <a:endParaRPr lang="tr-TR" altLang="tr-TR"/>
          </a:p>
        </p:txBody>
      </p:sp>
      <p:sp>
        <p:nvSpPr>
          <p:cNvPr id="76805" name="Rectangle 5"/>
          <p:cNvSpPr>
            <a:spLocks noChangeArrowheads="1"/>
          </p:cNvSpPr>
          <p:nvPr/>
        </p:nvSpPr>
        <p:spPr bwMode="auto">
          <a:xfrm>
            <a:off x="5292725"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20</a:t>
            </a:r>
          </a:p>
        </p:txBody>
      </p:sp>
      <p:sp>
        <p:nvSpPr>
          <p:cNvPr id="76806" name="Rectangle 6"/>
          <p:cNvSpPr>
            <a:spLocks noChangeArrowheads="1"/>
          </p:cNvSpPr>
          <p:nvPr/>
        </p:nvSpPr>
        <p:spPr bwMode="auto">
          <a:xfrm>
            <a:off x="5724525"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76807" name="Rectangle 7"/>
          <p:cNvSpPr>
            <a:spLocks noChangeArrowheads="1"/>
          </p:cNvSpPr>
          <p:nvPr/>
        </p:nvSpPr>
        <p:spPr bwMode="auto">
          <a:xfrm>
            <a:off x="6156325"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76808" name="Rectangle 8"/>
          <p:cNvSpPr>
            <a:spLocks noChangeArrowheads="1"/>
          </p:cNvSpPr>
          <p:nvPr/>
        </p:nvSpPr>
        <p:spPr bwMode="auto">
          <a:xfrm>
            <a:off x="6588125"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76809" name="Rectangle 9"/>
          <p:cNvSpPr>
            <a:spLocks noChangeArrowheads="1"/>
          </p:cNvSpPr>
          <p:nvPr/>
        </p:nvSpPr>
        <p:spPr bwMode="auto">
          <a:xfrm>
            <a:off x="7019925"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76810" name="Rectangle 10"/>
          <p:cNvSpPr>
            <a:spLocks noChangeArrowheads="1"/>
          </p:cNvSpPr>
          <p:nvPr/>
        </p:nvSpPr>
        <p:spPr bwMode="auto">
          <a:xfrm>
            <a:off x="7451725"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76811" name="Rectangle 11"/>
          <p:cNvSpPr>
            <a:spLocks noChangeArrowheads="1"/>
          </p:cNvSpPr>
          <p:nvPr/>
        </p:nvSpPr>
        <p:spPr bwMode="auto">
          <a:xfrm>
            <a:off x="5364163" y="5013325"/>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0</a:t>
            </a:r>
          </a:p>
        </p:txBody>
      </p:sp>
      <p:sp>
        <p:nvSpPr>
          <p:cNvPr id="76812" name="Rectangle 12"/>
          <p:cNvSpPr>
            <a:spLocks noChangeArrowheads="1"/>
          </p:cNvSpPr>
          <p:nvPr/>
        </p:nvSpPr>
        <p:spPr bwMode="auto">
          <a:xfrm>
            <a:off x="5364163" y="45085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-1</a:t>
            </a:r>
          </a:p>
        </p:txBody>
      </p:sp>
      <p:sp>
        <p:nvSpPr>
          <p:cNvPr id="76813" name="Text Box 13"/>
          <p:cNvSpPr txBox="1">
            <a:spLocks noChangeArrowheads="1"/>
          </p:cNvSpPr>
          <p:nvPr/>
        </p:nvSpPr>
        <p:spPr bwMode="auto">
          <a:xfrm>
            <a:off x="5919788" y="4456113"/>
            <a:ext cx="717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sp>
        <p:nvSpPr>
          <p:cNvPr id="76814" name="Text Box 14"/>
          <p:cNvSpPr txBox="1">
            <a:spLocks noChangeArrowheads="1"/>
          </p:cNvSpPr>
          <p:nvPr/>
        </p:nvSpPr>
        <p:spPr bwMode="auto">
          <a:xfrm>
            <a:off x="5940425" y="5013325"/>
            <a:ext cx="679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sp>
        <p:nvSpPr>
          <p:cNvPr id="76815" name="Rectangle 15"/>
          <p:cNvSpPr>
            <a:spLocks noChangeArrowheads="1"/>
          </p:cNvSpPr>
          <p:nvPr/>
        </p:nvSpPr>
        <p:spPr bwMode="auto">
          <a:xfrm>
            <a:off x="0" y="6092825"/>
            <a:ext cx="88931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solidFill>
                  <a:srgbClr val="CC3300"/>
                </a:solidFill>
              </a:rPr>
              <a:t>Since circular array is used the condition rear&lt;fron is no longer valid as a test for empty queue.</a:t>
            </a:r>
            <a:endParaRPr lang="tr-TR" altLang="tr-TR">
              <a:solidFill>
                <a:srgbClr val="CC3300"/>
              </a:solidFill>
              <a:latin typeface="Times New Roman" panose="02020603050405020304" pitchFamily="18" charset="0"/>
            </a:endParaRPr>
          </a:p>
        </p:txBody>
      </p:sp>
      <p:sp>
        <p:nvSpPr>
          <p:cNvPr id="76816" name="Line 16"/>
          <p:cNvSpPr>
            <a:spLocks noChangeShapeType="1"/>
          </p:cNvSpPr>
          <p:nvPr/>
        </p:nvSpPr>
        <p:spPr bwMode="auto">
          <a:xfrm flipV="1">
            <a:off x="5364163" y="3716338"/>
            <a:ext cx="0" cy="1444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76817" name="Text Box 17"/>
          <p:cNvSpPr txBox="1">
            <a:spLocks noChangeArrowheads="1"/>
          </p:cNvSpPr>
          <p:nvPr/>
        </p:nvSpPr>
        <p:spPr bwMode="auto">
          <a:xfrm>
            <a:off x="5343525" y="3665538"/>
            <a:ext cx="590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sp>
        <p:nvSpPr>
          <p:cNvPr id="76818" name="Line 18"/>
          <p:cNvSpPr>
            <a:spLocks noChangeShapeType="1"/>
          </p:cNvSpPr>
          <p:nvPr/>
        </p:nvSpPr>
        <p:spPr bwMode="auto">
          <a:xfrm flipV="1">
            <a:off x="4521200" y="3767138"/>
            <a:ext cx="0" cy="1444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76819" name="Text Box 19"/>
          <p:cNvSpPr txBox="1">
            <a:spLocks noChangeArrowheads="1"/>
          </p:cNvSpPr>
          <p:nvPr/>
        </p:nvSpPr>
        <p:spPr bwMode="auto">
          <a:xfrm>
            <a:off x="4500563" y="3716338"/>
            <a:ext cx="641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r>
              <a:rPr lang="tr-TR" altLang="tr-TR" smtClean="0"/>
              <a:t>Example cont.</a:t>
            </a:r>
          </a:p>
        </p:txBody>
      </p:sp>
      <p:sp>
        <p:nvSpPr>
          <p:cNvPr id="77827" name="Rectangle 3"/>
          <p:cNvSpPr>
            <a:spLocks noGrp="1" noChangeArrowheads="1"/>
          </p:cNvSpPr>
          <p:nvPr>
            <p:ph type="body" sz="half" idx="1"/>
          </p:nvPr>
        </p:nvSpPr>
        <p:spPr/>
        <p:txBody>
          <a:bodyPr/>
          <a:lstStyle/>
          <a:p>
            <a:pPr eaLnBrk="1" hangingPunct="1"/>
            <a:endParaRPr lang="tr-TR" altLang="tr-TR" sz="2400" smtClean="0"/>
          </a:p>
          <a:p>
            <a:pPr eaLnBrk="1" hangingPunct="1"/>
            <a:r>
              <a:rPr lang="tr-TR" altLang="tr-TR" sz="2400" i="1" smtClean="0"/>
              <a:t>Enqueue 15</a:t>
            </a:r>
            <a:endParaRPr lang="tr-TR" altLang="tr-TR" sz="2400" smtClean="0"/>
          </a:p>
          <a:p>
            <a:pPr eaLnBrk="1" hangingPunct="1">
              <a:buFontTx/>
              <a:buNone/>
            </a:pPr>
            <a:endParaRPr lang="tr-TR" altLang="tr-TR" sz="2400" smtClean="0"/>
          </a:p>
          <a:p>
            <a:pPr eaLnBrk="1" hangingPunct="1"/>
            <a:r>
              <a:rPr lang="tr-TR" altLang="tr-TR" sz="2400" i="1" smtClean="0"/>
              <a:t>Note this operation does not affect the index front, which remains at 0. There are two elements in the queue, so the last element added moves value of index rear to 1.</a:t>
            </a:r>
            <a:endParaRPr lang="tr-TR" altLang="tr-TR" sz="2400" smtClean="0"/>
          </a:p>
          <a:p>
            <a:pPr eaLnBrk="1" hangingPunct="1"/>
            <a:endParaRPr lang="tr-TR" altLang="tr-TR" sz="2400" smtClean="0"/>
          </a:p>
          <a:p>
            <a:pPr eaLnBrk="1" hangingPunct="1">
              <a:buFontTx/>
              <a:buNone/>
            </a:pPr>
            <a:endParaRPr lang="tr-TR" altLang="tr-TR" sz="2400" smtClean="0"/>
          </a:p>
        </p:txBody>
      </p:sp>
      <p:sp>
        <p:nvSpPr>
          <p:cNvPr id="77828" name="Rectangle 4"/>
          <p:cNvSpPr>
            <a:spLocks noChangeArrowheads="1"/>
          </p:cNvSpPr>
          <p:nvPr/>
        </p:nvSpPr>
        <p:spPr bwMode="auto">
          <a:xfrm>
            <a:off x="60848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20</a:t>
            </a:r>
          </a:p>
        </p:txBody>
      </p:sp>
      <p:sp>
        <p:nvSpPr>
          <p:cNvPr id="77829" name="Rectangle 5"/>
          <p:cNvSpPr>
            <a:spLocks noChangeArrowheads="1"/>
          </p:cNvSpPr>
          <p:nvPr/>
        </p:nvSpPr>
        <p:spPr bwMode="auto">
          <a:xfrm>
            <a:off x="65166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15</a:t>
            </a:r>
          </a:p>
        </p:txBody>
      </p:sp>
      <p:sp>
        <p:nvSpPr>
          <p:cNvPr id="77830" name="Rectangle 6"/>
          <p:cNvSpPr>
            <a:spLocks noChangeArrowheads="1"/>
          </p:cNvSpPr>
          <p:nvPr/>
        </p:nvSpPr>
        <p:spPr bwMode="auto">
          <a:xfrm>
            <a:off x="69484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77831" name="Rectangle 7"/>
          <p:cNvSpPr>
            <a:spLocks noChangeArrowheads="1"/>
          </p:cNvSpPr>
          <p:nvPr/>
        </p:nvSpPr>
        <p:spPr bwMode="auto">
          <a:xfrm>
            <a:off x="73802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77832" name="Rectangle 8"/>
          <p:cNvSpPr>
            <a:spLocks noChangeArrowheads="1"/>
          </p:cNvSpPr>
          <p:nvPr/>
        </p:nvSpPr>
        <p:spPr bwMode="auto">
          <a:xfrm>
            <a:off x="78120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77833" name="Rectangle 9"/>
          <p:cNvSpPr>
            <a:spLocks noChangeArrowheads="1"/>
          </p:cNvSpPr>
          <p:nvPr/>
        </p:nvSpPr>
        <p:spPr bwMode="auto">
          <a:xfrm>
            <a:off x="82438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77834" name="Rectangle 10"/>
          <p:cNvSpPr>
            <a:spLocks noChangeArrowheads="1"/>
          </p:cNvSpPr>
          <p:nvPr/>
        </p:nvSpPr>
        <p:spPr bwMode="auto">
          <a:xfrm>
            <a:off x="6156325" y="5013325"/>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1</a:t>
            </a:r>
          </a:p>
        </p:txBody>
      </p:sp>
      <p:sp>
        <p:nvSpPr>
          <p:cNvPr id="77835" name="Rectangle 11"/>
          <p:cNvSpPr>
            <a:spLocks noChangeArrowheads="1"/>
          </p:cNvSpPr>
          <p:nvPr/>
        </p:nvSpPr>
        <p:spPr bwMode="auto">
          <a:xfrm>
            <a:off x="6156325" y="45085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-1</a:t>
            </a:r>
          </a:p>
        </p:txBody>
      </p:sp>
      <p:sp>
        <p:nvSpPr>
          <p:cNvPr id="77836" name="Text Box 12"/>
          <p:cNvSpPr txBox="1">
            <a:spLocks noChangeArrowheads="1"/>
          </p:cNvSpPr>
          <p:nvPr/>
        </p:nvSpPr>
        <p:spPr bwMode="auto">
          <a:xfrm>
            <a:off x="6711950" y="4456113"/>
            <a:ext cx="717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sp>
        <p:nvSpPr>
          <p:cNvPr id="77837" name="Text Box 13"/>
          <p:cNvSpPr txBox="1">
            <a:spLocks noChangeArrowheads="1"/>
          </p:cNvSpPr>
          <p:nvPr/>
        </p:nvSpPr>
        <p:spPr bwMode="auto">
          <a:xfrm>
            <a:off x="6732588" y="5013325"/>
            <a:ext cx="679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sp>
        <p:nvSpPr>
          <p:cNvPr id="77838" name="Line 14"/>
          <p:cNvSpPr>
            <a:spLocks noChangeShapeType="1"/>
          </p:cNvSpPr>
          <p:nvPr/>
        </p:nvSpPr>
        <p:spPr bwMode="auto">
          <a:xfrm flipV="1">
            <a:off x="6738938" y="3716338"/>
            <a:ext cx="0" cy="1444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77839" name="Text Box 15"/>
          <p:cNvSpPr txBox="1">
            <a:spLocks noChangeArrowheads="1"/>
          </p:cNvSpPr>
          <p:nvPr/>
        </p:nvSpPr>
        <p:spPr bwMode="auto">
          <a:xfrm>
            <a:off x="6718300" y="3665538"/>
            <a:ext cx="590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sp>
        <p:nvSpPr>
          <p:cNvPr id="77840" name="Line 16"/>
          <p:cNvSpPr>
            <a:spLocks noChangeShapeType="1"/>
          </p:cNvSpPr>
          <p:nvPr/>
        </p:nvSpPr>
        <p:spPr bwMode="auto">
          <a:xfrm flipV="1">
            <a:off x="5313363" y="3767138"/>
            <a:ext cx="0" cy="1444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77841" name="Text Box 17"/>
          <p:cNvSpPr txBox="1">
            <a:spLocks noChangeArrowheads="1"/>
          </p:cNvSpPr>
          <p:nvPr/>
        </p:nvSpPr>
        <p:spPr bwMode="auto">
          <a:xfrm>
            <a:off x="5292725" y="3716338"/>
            <a:ext cx="641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endParaRPr lang="tr-TR" altLang="tr-TR" smtClean="0"/>
          </a:p>
        </p:txBody>
      </p:sp>
      <p:sp>
        <p:nvSpPr>
          <p:cNvPr id="78851" name="Rectangle 3"/>
          <p:cNvSpPr>
            <a:spLocks noGrp="1" noChangeArrowheads="1"/>
          </p:cNvSpPr>
          <p:nvPr>
            <p:ph type="body" sz="half" idx="1"/>
          </p:nvPr>
        </p:nvSpPr>
        <p:spPr/>
        <p:txBody>
          <a:bodyPr/>
          <a:lstStyle/>
          <a:p>
            <a:pPr eaLnBrk="1" hangingPunct="1"/>
            <a:r>
              <a:rPr lang="tr-TR" altLang="tr-TR" sz="2400" i="1" smtClean="0"/>
              <a:t>Enqueue 6 </a:t>
            </a:r>
            <a:endParaRPr lang="tr-TR" altLang="tr-TR" sz="2400" smtClean="0"/>
          </a:p>
          <a:p>
            <a:pPr eaLnBrk="1" hangingPunct="1"/>
            <a:r>
              <a:rPr lang="tr-TR" altLang="tr-TR" sz="2400" i="1" smtClean="0"/>
              <a:t>Enqueue 11</a:t>
            </a:r>
            <a:endParaRPr lang="tr-TR" altLang="tr-TR" sz="2400" smtClean="0"/>
          </a:p>
          <a:p>
            <a:pPr eaLnBrk="1" hangingPunct="1"/>
            <a:endParaRPr lang="tr-TR" altLang="tr-TR" sz="2400" smtClean="0"/>
          </a:p>
          <a:p>
            <a:pPr eaLnBrk="1" hangingPunct="1"/>
            <a:r>
              <a:rPr lang="tr-TR" altLang="tr-TR" sz="2400" smtClean="0"/>
              <a:t>Check if there is still space in the queue. If rear is not yet equal to size –1 , slots are still available in the queue. So increment rear and put the new element there. This will take rear to 3.</a:t>
            </a:r>
          </a:p>
          <a:p>
            <a:pPr eaLnBrk="1" hangingPunct="1"/>
            <a:endParaRPr lang="tr-TR" altLang="tr-TR" sz="2400" smtClean="0"/>
          </a:p>
          <a:p>
            <a:pPr eaLnBrk="1" hangingPunct="1"/>
            <a:endParaRPr lang="tr-TR" altLang="tr-TR" sz="2400" smtClean="0"/>
          </a:p>
        </p:txBody>
      </p:sp>
      <p:sp>
        <p:nvSpPr>
          <p:cNvPr id="78852" name="Rectangle 4"/>
          <p:cNvSpPr>
            <a:spLocks noChangeArrowheads="1"/>
          </p:cNvSpPr>
          <p:nvPr/>
        </p:nvSpPr>
        <p:spPr bwMode="auto">
          <a:xfrm>
            <a:off x="60848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20</a:t>
            </a:r>
          </a:p>
        </p:txBody>
      </p:sp>
      <p:sp>
        <p:nvSpPr>
          <p:cNvPr id="78853" name="Rectangle 5"/>
          <p:cNvSpPr>
            <a:spLocks noChangeArrowheads="1"/>
          </p:cNvSpPr>
          <p:nvPr/>
        </p:nvSpPr>
        <p:spPr bwMode="auto">
          <a:xfrm>
            <a:off x="65166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15</a:t>
            </a:r>
          </a:p>
        </p:txBody>
      </p:sp>
      <p:sp>
        <p:nvSpPr>
          <p:cNvPr id="78854" name="Rectangle 6"/>
          <p:cNvSpPr>
            <a:spLocks noChangeArrowheads="1"/>
          </p:cNvSpPr>
          <p:nvPr/>
        </p:nvSpPr>
        <p:spPr bwMode="auto">
          <a:xfrm>
            <a:off x="69484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6</a:t>
            </a:r>
          </a:p>
        </p:txBody>
      </p:sp>
      <p:sp>
        <p:nvSpPr>
          <p:cNvPr id="78855" name="Rectangle 7"/>
          <p:cNvSpPr>
            <a:spLocks noChangeArrowheads="1"/>
          </p:cNvSpPr>
          <p:nvPr/>
        </p:nvSpPr>
        <p:spPr bwMode="auto">
          <a:xfrm>
            <a:off x="73802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11</a:t>
            </a:r>
          </a:p>
        </p:txBody>
      </p:sp>
      <p:sp>
        <p:nvSpPr>
          <p:cNvPr id="78856" name="Rectangle 8"/>
          <p:cNvSpPr>
            <a:spLocks noChangeArrowheads="1"/>
          </p:cNvSpPr>
          <p:nvPr/>
        </p:nvSpPr>
        <p:spPr bwMode="auto">
          <a:xfrm>
            <a:off x="78120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78857" name="Rectangle 9"/>
          <p:cNvSpPr>
            <a:spLocks noChangeArrowheads="1"/>
          </p:cNvSpPr>
          <p:nvPr/>
        </p:nvSpPr>
        <p:spPr bwMode="auto">
          <a:xfrm>
            <a:off x="82438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78858" name="Rectangle 10"/>
          <p:cNvSpPr>
            <a:spLocks noChangeArrowheads="1"/>
          </p:cNvSpPr>
          <p:nvPr/>
        </p:nvSpPr>
        <p:spPr bwMode="auto">
          <a:xfrm>
            <a:off x="6156325" y="5013325"/>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3</a:t>
            </a:r>
          </a:p>
        </p:txBody>
      </p:sp>
      <p:sp>
        <p:nvSpPr>
          <p:cNvPr id="78859" name="Rectangle 11"/>
          <p:cNvSpPr>
            <a:spLocks noChangeArrowheads="1"/>
          </p:cNvSpPr>
          <p:nvPr/>
        </p:nvSpPr>
        <p:spPr bwMode="auto">
          <a:xfrm>
            <a:off x="6156325" y="45085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-1</a:t>
            </a:r>
          </a:p>
        </p:txBody>
      </p:sp>
      <p:sp>
        <p:nvSpPr>
          <p:cNvPr id="78860" name="Text Box 12"/>
          <p:cNvSpPr txBox="1">
            <a:spLocks noChangeArrowheads="1"/>
          </p:cNvSpPr>
          <p:nvPr/>
        </p:nvSpPr>
        <p:spPr bwMode="auto">
          <a:xfrm>
            <a:off x="6711950" y="4456113"/>
            <a:ext cx="717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sp>
        <p:nvSpPr>
          <p:cNvPr id="78861" name="Text Box 13"/>
          <p:cNvSpPr txBox="1">
            <a:spLocks noChangeArrowheads="1"/>
          </p:cNvSpPr>
          <p:nvPr/>
        </p:nvSpPr>
        <p:spPr bwMode="auto">
          <a:xfrm>
            <a:off x="6732588" y="5013325"/>
            <a:ext cx="679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sp>
        <p:nvSpPr>
          <p:cNvPr id="78862" name="Line 14"/>
          <p:cNvSpPr>
            <a:spLocks noChangeShapeType="1"/>
          </p:cNvSpPr>
          <p:nvPr/>
        </p:nvSpPr>
        <p:spPr bwMode="auto">
          <a:xfrm flipV="1">
            <a:off x="7602538" y="3716338"/>
            <a:ext cx="0" cy="1444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78863" name="Text Box 15"/>
          <p:cNvSpPr txBox="1">
            <a:spLocks noChangeArrowheads="1"/>
          </p:cNvSpPr>
          <p:nvPr/>
        </p:nvSpPr>
        <p:spPr bwMode="auto">
          <a:xfrm>
            <a:off x="7581900" y="3665538"/>
            <a:ext cx="590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sp>
        <p:nvSpPr>
          <p:cNvPr id="78864" name="Line 16"/>
          <p:cNvSpPr>
            <a:spLocks noChangeShapeType="1"/>
          </p:cNvSpPr>
          <p:nvPr/>
        </p:nvSpPr>
        <p:spPr bwMode="auto">
          <a:xfrm flipV="1">
            <a:off x="5313363" y="3767138"/>
            <a:ext cx="0" cy="1444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78865" name="Text Box 17"/>
          <p:cNvSpPr txBox="1">
            <a:spLocks noChangeArrowheads="1"/>
          </p:cNvSpPr>
          <p:nvPr/>
        </p:nvSpPr>
        <p:spPr bwMode="auto">
          <a:xfrm>
            <a:off x="5292725" y="3716338"/>
            <a:ext cx="641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endParaRPr lang="tr-TR" altLang="tr-TR" smtClean="0"/>
          </a:p>
        </p:txBody>
      </p:sp>
      <p:sp>
        <p:nvSpPr>
          <p:cNvPr id="79875" name="Rectangle 3"/>
          <p:cNvSpPr>
            <a:spLocks noGrp="1" noChangeArrowheads="1"/>
          </p:cNvSpPr>
          <p:nvPr>
            <p:ph type="body" sz="half" idx="1"/>
          </p:nvPr>
        </p:nvSpPr>
        <p:spPr/>
        <p:txBody>
          <a:bodyPr/>
          <a:lstStyle/>
          <a:p>
            <a:pPr eaLnBrk="1" hangingPunct="1">
              <a:lnSpc>
                <a:spcPct val="105000"/>
              </a:lnSpc>
              <a:spcBef>
                <a:spcPct val="30000"/>
              </a:spcBef>
            </a:pPr>
            <a:r>
              <a:rPr lang="tr-TR" altLang="tr-TR" sz="2000" smtClean="0"/>
              <a:t>At this point we ask the Queue to remove an element. </a:t>
            </a:r>
          </a:p>
          <a:p>
            <a:pPr eaLnBrk="1" hangingPunct="1">
              <a:lnSpc>
                <a:spcPct val="105000"/>
              </a:lnSpc>
              <a:spcBef>
                <a:spcPct val="30000"/>
              </a:spcBef>
            </a:pPr>
            <a:r>
              <a:rPr lang="tr-TR" altLang="tr-TR" sz="2000" i="1" smtClean="0"/>
              <a:t>x =Dequeue</a:t>
            </a:r>
          </a:p>
          <a:p>
            <a:pPr eaLnBrk="1" hangingPunct="1">
              <a:lnSpc>
                <a:spcPct val="105000"/>
              </a:lnSpc>
              <a:spcBef>
                <a:spcPct val="30000"/>
              </a:spcBef>
            </a:pPr>
            <a:r>
              <a:rPr lang="tr-TR" altLang="tr-TR" sz="2000" smtClean="0"/>
              <a:t>It is going to remove the element being pointed by front when incremented,(before performing delete don’t forget to check emptyness of queue) which is 20. This means the element at front is now 15 located at position 1.</a:t>
            </a:r>
          </a:p>
          <a:p>
            <a:pPr eaLnBrk="1" hangingPunct="1">
              <a:lnSpc>
                <a:spcPct val="105000"/>
              </a:lnSpc>
              <a:spcBef>
                <a:spcPct val="30000"/>
              </a:spcBef>
            </a:pPr>
            <a:endParaRPr lang="tr-TR" altLang="tr-TR" sz="2000" smtClean="0"/>
          </a:p>
          <a:p>
            <a:pPr eaLnBrk="1" hangingPunct="1">
              <a:lnSpc>
                <a:spcPct val="105000"/>
              </a:lnSpc>
              <a:spcBef>
                <a:spcPct val="30000"/>
              </a:spcBef>
            </a:pPr>
            <a:endParaRPr lang="tr-TR" altLang="tr-TR" sz="2000" smtClean="0"/>
          </a:p>
        </p:txBody>
      </p:sp>
      <p:sp>
        <p:nvSpPr>
          <p:cNvPr id="79876" name="Rectangle 4"/>
          <p:cNvSpPr>
            <a:spLocks noChangeArrowheads="1"/>
          </p:cNvSpPr>
          <p:nvPr/>
        </p:nvSpPr>
        <p:spPr bwMode="auto">
          <a:xfrm>
            <a:off x="60848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tr-TR" altLang="tr-TR"/>
          </a:p>
        </p:txBody>
      </p:sp>
      <p:sp>
        <p:nvSpPr>
          <p:cNvPr id="79877" name="Rectangle 5"/>
          <p:cNvSpPr>
            <a:spLocks noChangeArrowheads="1"/>
          </p:cNvSpPr>
          <p:nvPr/>
        </p:nvSpPr>
        <p:spPr bwMode="auto">
          <a:xfrm>
            <a:off x="65166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15</a:t>
            </a:r>
          </a:p>
        </p:txBody>
      </p:sp>
      <p:sp>
        <p:nvSpPr>
          <p:cNvPr id="79878" name="Rectangle 6"/>
          <p:cNvSpPr>
            <a:spLocks noChangeArrowheads="1"/>
          </p:cNvSpPr>
          <p:nvPr/>
        </p:nvSpPr>
        <p:spPr bwMode="auto">
          <a:xfrm>
            <a:off x="69484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6</a:t>
            </a:r>
          </a:p>
        </p:txBody>
      </p:sp>
      <p:sp>
        <p:nvSpPr>
          <p:cNvPr id="79879" name="Rectangle 7"/>
          <p:cNvSpPr>
            <a:spLocks noChangeArrowheads="1"/>
          </p:cNvSpPr>
          <p:nvPr/>
        </p:nvSpPr>
        <p:spPr bwMode="auto">
          <a:xfrm>
            <a:off x="73802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11</a:t>
            </a:r>
          </a:p>
        </p:txBody>
      </p:sp>
      <p:sp>
        <p:nvSpPr>
          <p:cNvPr id="79880" name="Rectangle 8"/>
          <p:cNvSpPr>
            <a:spLocks noChangeArrowheads="1"/>
          </p:cNvSpPr>
          <p:nvPr/>
        </p:nvSpPr>
        <p:spPr bwMode="auto">
          <a:xfrm>
            <a:off x="78120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79881" name="Rectangle 9"/>
          <p:cNvSpPr>
            <a:spLocks noChangeArrowheads="1"/>
          </p:cNvSpPr>
          <p:nvPr/>
        </p:nvSpPr>
        <p:spPr bwMode="auto">
          <a:xfrm>
            <a:off x="82438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79882" name="Rectangle 10"/>
          <p:cNvSpPr>
            <a:spLocks noChangeArrowheads="1"/>
          </p:cNvSpPr>
          <p:nvPr/>
        </p:nvSpPr>
        <p:spPr bwMode="auto">
          <a:xfrm>
            <a:off x="6156325" y="5013325"/>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3</a:t>
            </a:r>
          </a:p>
        </p:txBody>
      </p:sp>
      <p:sp>
        <p:nvSpPr>
          <p:cNvPr id="79883" name="Rectangle 11"/>
          <p:cNvSpPr>
            <a:spLocks noChangeArrowheads="1"/>
          </p:cNvSpPr>
          <p:nvPr/>
        </p:nvSpPr>
        <p:spPr bwMode="auto">
          <a:xfrm>
            <a:off x="6156325" y="45085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0</a:t>
            </a:r>
          </a:p>
        </p:txBody>
      </p:sp>
      <p:sp>
        <p:nvSpPr>
          <p:cNvPr id="79884" name="Text Box 12"/>
          <p:cNvSpPr txBox="1">
            <a:spLocks noChangeArrowheads="1"/>
          </p:cNvSpPr>
          <p:nvPr/>
        </p:nvSpPr>
        <p:spPr bwMode="auto">
          <a:xfrm>
            <a:off x="6711950" y="4456113"/>
            <a:ext cx="717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sp>
        <p:nvSpPr>
          <p:cNvPr id="79885" name="Text Box 13"/>
          <p:cNvSpPr txBox="1">
            <a:spLocks noChangeArrowheads="1"/>
          </p:cNvSpPr>
          <p:nvPr/>
        </p:nvSpPr>
        <p:spPr bwMode="auto">
          <a:xfrm>
            <a:off x="6732588" y="5013325"/>
            <a:ext cx="679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sp>
        <p:nvSpPr>
          <p:cNvPr id="79886" name="Line 14"/>
          <p:cNvSpPr>
            <a:spLocks noChangeShapeType="1"/>
          </p:cNvSpPr>
          <p:nvPr/>
        </p:nvSpPr>
        <p:spPr bwMode="auto">
          <a:xfrm flipV="1">
            <a:off x="7602538" y="3716338"/>
            <a:ext cx="0" cy="1444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79887" name="Text Box 15"/>
          <p:cNvSpPr txBox="1">
            <a:spLocks noChangeArrowheads="1"/>
          </p:cNvSpPr>
          <p:nvPr/>
        </p:nvSpPr>
        <p:spPr bwMode="auto">
          <a:xfrm>
            <a:off x="7581900" y="3665538"/>
            <a:ext cx="590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sp>
        <p:nvSpPr>
          <p:cNvPr id="79888" name="Line 16"/>
          <p:cNvSpPr>
            <a:spLocks noChangeShapeType="1"/>
          </p:cNvSpPr>
          <p:nvPr/>
        </p:nvSpPr>
        <p:spPr bwMode="auto">
          <a:xfrm flipV="1">
            <a:off x="6156325" y="3789363"/>
            <a:ext cx="0" cy="1444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79889" name="Text Box 17"/>
          <p:cNvSpPr txBox="1">
            <a:spLocks noChangeArrowheads="1"/>
          </p:cNvSpPr>
          <p:nvPr/>
        </p:nvSpPr>
        <p:spPr bwMode="auto">
          <a:xfrm>
            <a:off x="6156325" y="3716338"/>
            <a:ext cx="641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eaLnBrk="1" hangingPunct="1"/>
            <a:endParaRPr lang="tr-TR" altLang="tr-TR" smtClean="0"/>
          </a:p>
        </p:txBody>
      </p:sp>
      <p:sp>
        <p:nvSpPr>
          <p:cNvPr id="80899" name="Rectangle 3"/>
          <p:cNvSpPr>
            <a:spLocks noGrp="1" noChangeArrowheads="1"/>
          </p:cNvSpPr>
          <p:nvPr>
            <p:ph type="body" sz="half" idx="1"/>
          </p:nvPr>
        </p:nvSpPr>
        <p:spPr>
          <a:xfrm>
            <a:off x="250825" y="1557338"/>
            <a:ext cx="4038600" cy="4525962"/>
          </a:xfrm>
        </p:spPr>
        <p:txBody>
          <a:bodyPr/>
          <a:lstStyle/>
          <a:p>
            <a:pPr eaLnBrk="1" hangingPunct="1">
              <a:spcBef>
                <a:spcPct val="30000"/>
              </a:spcBef>
            </a:pPr>
            <a:r>
              <a:rPr lang="tr-TR" altLang="tr-TR" smtClean="0"/>
              <a:t>Now we perform </a:t>
            </a:r>
          </a:p>
          <a:p>
            <a:pPr eaLnBrk="1" hangingPunct="1">
              <a:spcBef>
                <a:spcPct val="30000"/>
              </a:spcBef>
            </a:pPr>
            <a:r>
              <a:rPr lang="tr-TR" altLang="tr-TR" i="1" smtClean="0"/>
              <a:t>Enqueue 9</a:t>
            </a:r>
            <a:endParaRPr lang="tr-TR" altLang="tr-TR" smtClean="0"/>
          </a:p>
          <a:p>
            <a:pPr eaLnBrk="1" hangingPunct="1">
              <a:spcBef>
                <a:spcPct val="30000"/>
              </a:spcBef>
            </a:pPr>
            <a:r>
              <a:rPr lang="tr-TR" altLang="tr-TR" i="1" smtClean="0"/>
              <a:t>Enqueue 7</a:t>
            </a:r>
            <a:endParaRPr lang="tr-TR" altLang="tr-TR" smtClean="0"/>
          </a:p>
          <a:p>
            <a:pPr eaLnBrk="1" hangingPunct="1">
              <a:spcBef>
                <a:spcPct val="30000"/>
              </a:spcBef>
            </a:pPr>
            <a:endParaRPr lang="tr-TR" altLang="tr-TR" smtClean="0"/>
          </a:p>
          <a:p>
            <a:pPr eaLnBrk="1" hangingPunct="1">
              <a:spcBef>
                <a:spcPct val="30000"/>
              </a:spcBef>
            </a:pPr>
            <a:endParaRPr lang="tr-TR" altLang="tr-TR" smtClean="0"/>
          </a:p>
        </p:txBody>
      </p:sp>
      <p:sp>
        <p:nvSpPr>
          <p:cNvPr id="80900" name="Rectangle 4"/>
          <p:cNvSpPr>
            <a:spLocks noChangeArrowheads="1"/>
          </p:cNvSpPr>
          <p:nvPr/>
        </p:nvSpPr>
        <p:spPr bwMode="auto">
          <a:xfrm>
            <a:off x="60848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tr-TR" altLang="tr-TR"/>
          </a:p>
        </p:txBody>
      </p:sp>
      <p:sp>
        <p:nvSpPr>
          <p:cNvPr id="80901" name="Rectangle 5"/>
          <p:cNvSpPr>
            <a:spLocks noChangeArrowheads="1"/>
          </p:cNvSpPr>
          <p:nvPr/>
        </p:nvSpPr>
        <p:spPr bwMode="auto">
          <a:xfrm>
            <a:off x="65166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15</a:t>
            </a:r>
          </a:p>
        </p:txBody>
      </p:sp>
      <p:sp>
        <p:nvSpPr>
          <p:cNvPr id="80902" name="Rectangle 6"/>
          <p:cNvSpPr>
            <a:spLocks noChangeArrowheads="1"/>
          </p:cNvSpPr>
          <p:nvPr/>
        </p:nvSpPr>
        <p:spPr bwMode="auto">
          <a:xfrm>
            <a:off x="69484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6</a:t>
            </a:r>
          </a:p>
        </p:txBody>
      </p:sp>
      <p:sp>
        <p:nvSpPr>
          <p:cNvPr id="80903" name="Rectangle 7"/>
          <p:cNvSpPr>
            <a:spLocks noChangeArrowheads="1"/>
          </p:cNvSpPr>
          <p:nvPr/>
        </p:nvSpPr>
        <p:spPr bwMode="auto">
          <a:xfrm>
            <a:off x="73802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11</a:t>
            </a:r>
          </a:p>
        </p:txBody>
      </p:sp>
      <p:sp>
        <p:nvSpPr>
          <p:cNvPr id="80904" name="Rectangle 8"/>
          <p:cNvSpPr>
            <a:spLocks noChangeArrowheads="1"/>
          </p:cNvSpPr>
          <p:nvPr/>
        </p:nvSpPr>
        <p:spPr bwMode="auto">
          <a:xfrm>
            <a:off x="78120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9</a:t>
            </a:r>
          </a:p>
        </p:txBody>
      </p:sp>
      <p:sp>
        <p:nvSpPr>
          <p:cNvPr id="80905" name="Rectangle 9"/>
          <p:cNvSpPr>
            <a:spLocks noChangeArrowheads="1"/>
          </p:cNvSpPr>
          <p:nvPr/>
        </p:nvSpPr>
        <p:spPr bwMode="auto">
          <a:xfrm>
            <a:off x="82438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7</a:t>
            </a:r>
          </a:p>
        </p:txBody>
      </p:sp>
      <p:sp>
        <p:nvSpPr>
          <p:cNvPr id="80906" name="Rectangle 10"/>
          <p:cNvSpPr>
            <a:spLocks noChangeArrowheads="1"/>
          </p:cNvSpPr>
          <p:nvPr/>
        </p:nvSpPr>
        <p:spPr bwMode="auto">
          <a:xfrm>
            <a:off x="6156325" y="5013325"/>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5</a:t>
            </a:r>
          </a:p>
        </p:txBody>
      </p:sp>
      <p:sp>
        <p:nvSpPr>
          <p:cNvPr id="80907" name="Rectangle 11"/>
          <p:cNvSpPr>
            <a:spLocks noChangeArrowheads="1"/>
          </p:cNvSpPr>
          <p:nvPr/>
        </p:nvSpPr>
        <p:spPr bwMode="auto">
          <a:xfrm>
            <a:off x="6156325" y="45085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0</a:t>
            </a:r>
          </a:p>
        </p:txBody>
      </p:sp>
      <p:sp>
        <p:nvSpPr>
          <p:cNvPr id="80908" name="Text Box 12"/>
          <p:cNvSpPr txBox="1">
            <a:spLocks noChangeArrowheads="1"/>
          </p:cNvSpPr>
          <p:nvPr/>
        </p:nvSpPr>
        <p:spPr bwMode="auto">
          <a:xfrm>
            <a:off x="6711950" y="4456113"/>
            <a:ext cx="717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sp>
        <p:nvSpPr>
          <p:cNvPr id="80909" name="Text Box 13"/>
          <p:cNvSpPr txBox="1">
            <a:spLocks noChangeArrowheads="1"/>
          </p:cNvSpPr>
          <p:nvPr/>
        </p:nvSpPr>
        <p:spPr bwMode="auto">
          <a:xfrm>
            <a:off x="6732588" y="5013325"/>
            <a:ext cx="679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sp>
        <p:nvSpPr>
          <p:cNvPr id="80910" name="Line 14"/>
          <p:cNvSpPr>
            <a:spLocks noChangeShapeType="1"/>
          </p:cNvSpPr>
          <p:nvPr/>
        </p:nvSpPr>
        <p:spPr bwMode="auto">
          <a:xfrm flipV="1">
            <a:off x="8337550" y="3695700"/>
            <a:ext cx="0" cy="1444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80911" name="Text Box 15"/>
          <p:cNvSpPr txBox="1">
            <a:spLocks noChangeArrowheads="1"/>
          </p:cNvSpPr>
          <p:nvPr/>
        </p:nvSpPr>
        <p:spPr bwMode="auto">
          <a:xfrm>
            <a:off x="8316913" y="3644900"/>
            <a:ext cx="590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sp>
        <p:nvSpPr>
          <p:cNvPr id="80912" name="Line 16"/>
          <p:cNvSpPr>
            <a:spLocks noChangeShapeType="1"/>
          </p:cNvSpPr>
          <p:nvPr/>
        </p:nvSpPr>
        <p:spPr bwMode="auto">
          <a:xfrm flipV="1">
            <a:off x="6156325" y="3789363"/>
            <a:ext cx="0" cy="1444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80913" name="Text Box 17"/>
          <p:cNvSpPr txBox="1">
            <a:spLocks noChangeArrowheads="1"/>
          </p:cNvSpPr>
          <p:nvPr/>
        </p:nvSpPr>
        <p:spPr bwMode="auto">
          <a:xfrm>
            <a:off x="6156325" y="3716338"/>
            <a:ext cx="641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hangingPunct="1"/>
            <a:endParaRPr lang="tr-TR" altLang="tr-TR" smtClean="0"/>
          </a:p>
        </p:txBody>
      </p:sp>
      <p:sp>
        <p:nvSpPr>
          <p:cNvPr id="81923" name="Rectangle 3"/>
          <p:cNvSpPr>
            <a:spLocks noGrp="1" noChangeArrowheads="1"/>
          </p:cNvSpPr>
          <p:nvPr>
            <p:ph type="body" sz="half" idx="1"/>
          </p:nvPr>
        </p:nvSpPr>
        <p:spPr/>
        <p:txBody>
          <a:bodyPr/>
          <a:lstStyle/>
          <a:p>
            <a:pPr eaLnBrk="1" hangingPunct="1">
              <a:spcBef>
                <a:spcPct val="30000"/>
              </a:spcBef>
            </a:pPr>
            <a:r>
              <a:rPr lang="tr-TR" altLang="tr-TR" i="1" smtClean="0"/>
              <a:t>x =Dequeue</a:t>
            </a:r>
            <a:endParaRPr lang="tr-TR" altLang="tr-TR" smtClean="0"/>
          </a:p>
          <a:p>
            <a:pPr eaLnBrk="1" hangingPunct="1">
              <a:spcBef>
                <a:spcPct val="30000"/>
              </a:spcBef>
            </a:pPr>
            <a:r>
              <a:rPr lang="tr-TR" altLang="tr-TR" i="1" smtClean="0"/>
              <a:t>x =Dequeue</a:t>
            </a:r>
            <a:endParaRPr lang="tr-TR" altLang="tr-TR" smtClean="0"/>
          </a:p>
          <a:p>
            <a:pPr eaLnBrk="1" hangingPunct="1">
              <a:spcBef>
                <a:spcPct val="30000"/>
              </a:spcBef>
            </a:pPr>
            <a:r>
              <a:rPr lang="tr-TR" altLang="tr-TR" smtClean="0"/>
              <a:t>This will cause 15 and 6 be removed from the queue, and the index front to move to 2, as 11 is the element currently in front.</a:t>
            </a:r>
          </a:p>
          <a:p>
            <a:pPr eaLnBrk="1" hangingPunct="1"/>
            <a:endParaRPr lang="tr-TR" altLang="tr-TR" smtClean="0"/>
          </a:p>
        </p:txBody>
      </p:sp>
      <p:sp>
        <p:nvSpPr>
          <p:cNvPr id="81924" name="Rectangle 4"/>
          <p:cNvSpPr>
            <a:spLocks noChangeArrowheads="1"/>
          </p:cNvSpPr>
          <p:nvPr/>
        </p:nvSpPr>
        <p:spPr bwMode="auto">
          <a:xfrm>
            <a:off x="60848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tr-TR" altLang="tr-TR"/>
          </a:p>
        </p:txBody>
      </p:sp>
      <p:sp>
        <p:nvSpPr>
          <p:cNvPr id="81925" name="Rectangle 5"/>
          <p:cNvSpPr>
            <a:spLocks noChangeArrowheads="1"/>
          </p:cNvSpPr>
          <p:nvPr/>
        </p:nvSpPr>
        <p:spPr bwMode="auto">
          <a:xfrm>
            <a:off x="65166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tr-TR" altLang="tr-TR"/>
          </a:p>
        </p:txBody>
      </p:sp>
      <p:sp>
        <p:nvSpPr>
          <p:cNvPr id="81926" name="Rectangle 6"/>
          <p:cNvSpPr>
            <a:spLocks noChangeArrowheads="1"/>
          </p:cNvSpPr>
          <p:nvPr/>
        </p:nvSpPr>
        <p:spPr bwMode="auto">
          <a:xfrm>
            <a:off x="69484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tr-TR" altLang="tr-TR"/>
          </a:p>
        </p:txBody>
      </p:sp>
      <p:sp>
        <p:nvSpPr>
          <p:cNvPr id="81927" name="Rectangle 7"/>
          <p:cNvSpPr>
            <a:spLocks noChangeArrowheads="1"/>
          </p:cNvSpPr>
          <p:nvPr/>
        </p:nvSpPr>
        <p:spPr bwMode="auto">
          <a:xfrm>
            <a:off x="73802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11</a:t>
            </a:r>
          </a:p>
        </p:txBody>
      </p:sp>
      <p:sp>
        <p:nvSpPr>
          <p:cNvPr id="81928" name="Rectangle 8"/>
          <p:cNvSpPr>
            <a:spLocks noChangeArrowheads="1"/>
          </p:cNvSpPr>
          <p:nvPr/>
        </p:nvSpPr>
        <p:spPr bwMode="auto">
          <a:xfrm>
            <a:off x="78120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9</a:t>
            </a:r>
          </a:p>
        </p:txBody>
      </p:sp>
      <p:sp>
        <p:nvSpPr>
          <p:cNvPr id="81929" name="Rectangle 9"/>
          <p:cNvSpPr>
            <a:spLocks noChangeArrowheads="1"/>
          </p:cNvSpPr>
          <p:nvPr/>
        </p:nvSpPr>
        <p:spPr bwMode="auto">
          <a:xfrm>
            <a:off x="82438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7</a:t>
            </a:r>
          </a:p>
        </p:txBody>
      </p:sp>
      <p:sp>
        <p:nvSpPr>
          <p:cNvPr id="81930" name="Rectangle 10"/>
          <p:cNvSpPr>
            <a:spLocks noChangeArrowheads="1"/>
          </p:cNvSpPr>
          <p:nvPr/>
        </p:nvSpPr>
        <p:spPr bwMode="auto">
          <a:xfrm>
            <a:off x="6156325" y="5013325"/>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5</a:t>
            </a:r>
          </a:p>
        </p:txBody>
      </p:sp>
      <p:sp>
        <p:nvSpPr>
          <p:cNvPr id="81931" name="Rectangle 11"/>
          <p:cNvSpPr>
            <a:spLocks noChangeArrowheads="1"/>
          </p:cNvSpPr>
          <p:nvPr/>
        </p:nvSpPr>
        <p:spPr bwMode="auto">
          <a:xfrm>
            <a:off x="6156325" y="45085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2</a:t>
            </a:r>
          </a:p>
        </p:txBody>
      </p:sp>
      <p:sp>
        <p:nvSpPr>
          <p:cNvPr id="81932" name="Text Box 12"/>
          <p:cNvSpPr txBox="1">
            <a:spLocks noChangeArrowheads="1"/>
          </p:cNvSpPr>
          <p:nvPr/>
        </p:nvSpPr>
        <p:spPr bwMode="auto">
          <a:xfrm>
            <a:off x="6711950" y="4456113"/>
            <a:ext cx="717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sp>
        <p:nvSpPr>
          <p:cNvPr id="81933" name="Text Box 13"/>
          <p:cNvSpPr txBox="1">
            <a:spLocks noChangeArrowheads="1"/>
          </p:cNvSpPr>
          <p:nvPr/>
        </p:nvSpPr>
        <p:spPr bwMode="auto">
          <a:xfrm>
            <a:off x="6732588" y="5013325"/>
            <a:ext cx="679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sp>
        <p:nvSpPr>
          <p:cNvPr id="81934" name="Line 14"/>
          <p:cNvSpPr>
            <a:spLocks noChangeShapeType="1"/>
          </p:cNvSpPr>
          <p:nvPr/>
        </p:nvSpPr>
        <p:spPr bwMode="auto">
          <a:xfrm flipV="1">
            <a:off x="8337550" y="3695700"/>
            <a:ext cx="0" cy="1444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81935" name="Text Box 15"/>
          <p:cNvSpPr txBox="1">
            <a:spLocks noChangeArrowheads="1"/>
          </p:cNvSpPr>
          <p:nvPr/>
        </p:nvSpPr>
        <p:spPr bwMode="auto">
          <a:xfrm>
            <a:off x="8316913" y="3644900"/>
            <a:ext cx="590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sp>
        <p:nvSpPr>
          <p:cNvPr id="81936" name="Line 16"/>
          <p:cNvSpPr>
            <a:spLocks noChangeShapeType="1"/>
          </p:cNvSpPr>
          <p:nvPr/>
        </p:nvSpPr>
        <p:spPr bwMode="auto">
          <a:xfrm flipV="1">
            <a:off x="7092950" y="3789363"/>
            <a:ext cx="0" cy="1444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81937" name="Text Box 17"/>
          <p:cNvSpPr txBox="1">
            <a:spLocks noChangeArrowheads="1"/>
          </p:cNvSpPr>
          <p:nvPr/>
        </p:nvSpPr>
        <p:spPr bwMode="auto">
          <a:xfrm>
            <a:off x="7092950" y="3716338"/>
            <a:ext cx="641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tr-TR" smtClean="0"/>
              <a:t>Example</a:t>
            </a:r>
            <a:endParaRPr lang="tr-TR" altLang="tr-TR" smtClean="0"/>
          </a:p>
        </p:txBody>
      </p:sp>
      <p:sp>
        <p:nvSpPr>
          <p:cNvPr id="9219" name="Rectangle 3"/>
          <p:cNvSpPr>
            <a:spLocks noGrp="1" noChangeArrowheads="1"/>
          </p:cNvSpPr>
          <p:nvPr>
            <p:ph type="body" idx="1"/>
          </p:nvPr>
        </p:nvSpPr>
        <p:spPr>
          <a:xfrm>
            <a:off x="457200" y="1600200"/>
            <a:ext cx="8229600" cy="1036638"/>
          </a:xfrm>
        </p:spPr>
        <p:txBody>
          <a:bodyPr/>
          <a:lstStyle/>
          <a:p>
            <a:pPr eaLnBrk="1" hangingPunct="1"/>
            <a:r>
              <a:rPr lang="en-US" altLang="tr-TR" smtClean="0"/>
              <a:t>Assume imput string contains “(()}”</a:t>
            </a:r>
          </a:p>
          <a:p>
            <a:pPr eaLnBrk="1" hangingPunct="1"/>
            <a:endParaRPr lang="tr-TR" altLang="tr-TR" smtClean="0"/>
          </a:p>
        </p:txBody>
      </p:sp>
      <p:sp>
        <p:nvSpPr>
          <p:cNvPr id="9220" name="Freeform 4"/>
          <p:cNvSpPr>
            <a:spLocks/>
          </p:cNvSpPr>
          <p:nvPr/>
        </p:nvSpPr>
        <p:spPr bwMode="auto">
          <a:xfrm>
            <a:off x="6948488" y="3409950"/>
            <a:ext cx="719137" cy="2649538"/>
          </a:xfrm>
          <a:custGeom>
            <a:avLst/>
            <a:gdLst>
              <a:gd name="T0" fmla="*/ 0 w 723"/>
              <a:gd name="T1" fmla="*/ 0 h 1669"/>
              <a:gd name="T2" fmla="*/ 40 w 723"/>
              <a:gd name="T3" fmla="*/ 278 h 1669"/>
              <a:gd name="T4" fmla="*/ 61 w 723"/>
              <a:gd name="T5" fmla="*/ 386 h 1669"/>
              <a:gd name="T6" fmla="*/ 67 w 723"/>
              <a:gd name="T7" fmla="*/ 420 h 1669"/>
              <a:gd name="T8" fmla="*/ 81 w 723"/>
              <a:gd name="T9" fmla="*/ 461 h 1669"/>
              <a:gd name="T10" fmla="*/ 101 w 723"/>
              <a:gd name="T11" fmla="*/ 569 h 1669"/>
              <a:gd name="T12" fmla="*/ 183 w 723"/>
              <a:gd name="T13" fmla="*/ 1464 h 1669"/>
              <a:gd name="T14" fmla="*/ 386 w 723"/>
              <a:gd name="T15" fmla="*/ 1667 h 1669"/>
              <a:gd name="T16" fmla="*/ 535 w 723"/>
              <a:gd name="T17" fmla="*/ 1660 h 1669"/>
              <a:gd name="T18" fmla="*/ 576 w 723"/>
              <a:gd name="T19" fmla="*/ 1633 h 1669"/>
              <a:gd name="T20" fmla="*/ 603 w 723"/>
              <a:gd name="T21" fmla="*/ 1593 h 1669"/>
              <a:gd name="T22" fmla="*/ 623 w 723"/>
              <a:gd name="T23" fmla="*/ 1566 h 1669"/>
              <a:gd name="T24" fmla="*/ 650 w 723"/>
              <a:gd name="T25" fmla="*/ 1477 h 1669"/>
              <a:gd name="T26" fmla="*/ 670 w 723"/>
              <a:gd name="T27" fmla="*/ 1389 h 1669"/>
              <a:gd name="T28" fmla="*/ 677 w 723"/>
              <a:gd name="T29" fmla="*/ 7 h 166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723"/>
              <a:gd name="T46" fmla="*/ 0 h 1669"/>
              <a:gd name="T47" fmla="*/ 723 w 723"/>
              <a:gd name="T48" fmla="*/ 1669 h 166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723" h="1669">
                <a:moveTo>
                  <a:pt x="0" y="0"/>
                </a:moveTo>
                <a:cubicBezTo>
                  <a:pt x="12" y="90"/>
                  <a:pt x="14" y="190"/>
                  <a:pt x="40" y="278"/>
                </a:cubicBezTo>
                <a:cubicBezTo>
                  <a:pt x="45" y="321"/>
                  <a:pt x="53" y="346"/>
                  <a:pt x="61" y="386"/>
                </a:cubicBezTo>
                <a:cubicBezTo>
                  <a:pt x="63" y="397"/>
                  <a:pt x="64" y="409"/>
                  <a:pt x="67" y="420"/>
                </a:cubicBezTo>
                <a:cubicBezTo>
                  <a:pt x="71" y="434"/>
                  <a:pt x="81" y="461"/>
                  <a:pt x="81" y="461"/>
                </a:cubicBezTo>
                <a:cubicBezTo>
                  <a:pt x="86" y="503"/>
                  <a:pt x="91" y="530"/>
                  <a:pt x="101" y="569"/>
                </a:cubicBezTo>
                <a:cubicBezTo>
                  <a:pt x="122" y="828"/>
                  <a:pt x="19" y="1230"/>
                  <a:pt x="183" y="1464"/>
                </a:cubicBezTo>
                <a:cubicBezTo>
                  <a:pt x="208" y="1547"/>
                  <a:pt x="303" y="1638"/>
                  <a:pt x="386" y="1667"/>
                </a:cubicBezTo>
                <a:cubicBezTo>
                  <a:pt x="436" y="1665"/>
                  <a:pt x="486" y="1669"/>
                  <a:pt x="535" y="1660"/>
                </a:cubicBezTo>
                <a:cubicBezTo>
                  <a:pt x="551" y="1657"/>
                  <a:pt x="576" y="1633"/>
                  <a:pt x="576" y="1633"/>
                </a:cubicBezTo>
                <a:cubicBezTo>
                  <a:pt x="585" y="1620"/>
                  <a:pt x="594" y="1606"/>
                  <a:pt x="603" y="1593"/>
                </a:cubicBezTo>
                <a:cubicBezTo>
                  <a:pt x="609" y="1584"/>
                  <a:pt x="623" y="1566"/>
                  <a:pt x="623" y="1566"/>
                </a:cubicBezTo>
                <a:cubicBezTo>
                  <a:pt x="639" y="1490"/>
                  <a:pt x="625" y="1518"/>
                  <a:pt x="650" y="1477"/>
                </a:cubicBezTo>
                <a:cubicBezTo>
                  <a:pt x="655" y="1444"/>
                  <a:pt x="661" y="1420"/>
                  <a:pt x="670" y="1389"/>
                </a:cubicBezTo>
                <a:cubicBezTo>
                  <a:pt x="723" y="931"/>
                  <a:pt x="677" y="7"/>
                  <a:pt x="677" y="7"/>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87045" name="Text Box 5"/>
          <p:cNvSpPr txBox="1">
            <a:spLocks noChangeArrowheads="1"/>
          </p:cNvSpPr>
          <p:nvPr/>
        </p:nvSpPr>
        <p:spPr bwMode="auto">
          <a:xfrm>
            <a:off x="179388" y="2852738"/>
            <a:ext cx="547211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tr-TR"/>
              <a:t>First characters is ( then push character to stack </a:t>
            </a:r>
            <a:endParaRPr lang="tr-TR" altLang="tr-TR"/>
          </a:p>
        </p:txBody>
      </p:sp>
      <p:sp>
        <p:nvSpPr>
          <p:cNvPr id="87046" name="Text Box 6"/>
          <p:cNvSpPr txBox="1">
            <a:spLocks noChangeArrowheads="1"/>
          </p:cNvSpPr>
          <p:nvPr/>
        </p:nvSpPr>
        <p:spPr bwMode="auto">
          <a:xfrm>
            <a:off x="7216775" y="5392738"/>
            <a:ext cx="260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tr-TR"/>
              <a:t>(</a:t>
            </a:r>
            <a:endParaRPr lang="tr-TR" altLang="tr-TR"/>
          </a:p>
        </p:txBody>
      </p:sp>
      <p:sp>
        <p:nvSpPr>
          <p:cNvPr id="87047" name="Text Box 7"/>
          <p:cNvSpPr txBox="1">
            <a:spLocks noChangeArrowheads="1"/>
          </p:cNvSpPr>
          <p:nvPr/>
        </p:nvSpPr>
        <p:spPr bwMode="auto">
          <a:xfrm>
            <a:off x="107950" y="3429000"/>
            <a:ext cx="547211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tr-TR"/>
              <a:t>Read next characters it is again ( then push character to stack </a:t>
            </a:r>
            <a:endParaRPr lang="tr-TR" altLang="tr-TR"/>
          </a:p>
        </p:txBody>
      </p:sp>
      <p:sp>
        <p:nvSpPr>
          <p:cNvPr id="87049" name="Text Box 9"/>
          <p:cNvSpPr txBox="1">
            <a:spLocks noChangeArrowheads="1"/>
          </p:cNvSpPr>
          <p:nvPr/>
        </p:nvSpPr>
        <p:spPr bwMode="auto">
          <a:xfrm>
            <a:off x="7235825" y="4868863"/>
            <a:ext cx="260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tr-TR"/>
              <a:t>(</a:t>
            </a:r>
            <a:endParaRPr lang="tr-TR" altLang="tr-TR"/>
          </a:p>
        </p:txBody>
      </p:sp>
      <p:sp>
        <p:nvSpPr>
          <p:cNvPr id="87050" name="Text Box 10"/>
          <p:cNvSpPr txBox="1">
            <a:spLocks noChangeArrowheads="1"/>
          </p:cNvSpPr>
          <p:nvPr/>
        </p:nvSpPr>
        <p:spPr bwMode="auto">
          <a:xfrm>
            <a:off x="107950" y="4292600"/>
            <a:ext cx="547211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tr-TR"/>
              <a:t>Read next characters it is ) then since stack is not empty pop item from the stack and check if item</a:t>
            </a:r>
            <a:endParaRPr lang="tr-TR" altLang="tr-T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704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704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704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704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7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5" grpId="0"/>
      <p:bldP spid="87046" grpId="0"/>
      <p:bldP spid="87047" grpId="0"/>
      <p:bldP spid="87049" grpId="0"/>
      <p:bldP spid="87050"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endParaRPr lang="tr-TR" altLang="tr-TR" smtClean="0"/>
          </a:p>
        </p:txBody>
      </p:sp>
      <p:sp>
        <p:nvSpPr>
          <p:cNvPr id="82947" name="Rectangle 3"/>
          <p:cNvSpPr>
            <a:spLocks noGrp="1" noChangeArrowheads="1"/>
          </p:cNvSpPr>
          <p:nvPr>
            <p:ph type="body" sz="half" idx="1"/>
          </p:nvPr>
        </p:nvSpPr>
        <p:spPr/>
        <p:txBody>
          <a:bodyPr/>
          <a:lstStyle/>
          <a:p>
            <a:pPr eaLnBrk="1" hangingPunct="1">
              <a:lnSpc>
                <a:spcPct val="105000"/>
              </a:lnSpc>
            </a:pPr>
            <a:r>
              <a:rPr lang="tr-TR" altLang="tr-TR" sz="2000" i="1" smtClean="0"/>
              <a:t>Enqueue 4</a:t>
            </a:r>
          </a:p>
          <a:p>
            <a:pPr eaLnBrk="1" hangingPunct="1">
              <a:lnSpc>
                <a:spcPct val="105000"/>
              </a:lnSpc>
            </a:pPr>
            <a:endParaRPr lang="tr-TR" altLang="tr-TR" sz="2000" smtClean="0"/>
          </a:p>
          <a:p>
            <a:pPr eaLnBrk="1" hangingPunct="1">
              <a:lnSpc>
                <a:spcPct val="105000"/>
              </a:lnSpc>
            </a:pPr>
            <a:r>
              <a:rPr lang="tr-TR" altLang="tr-TR" sz="2000" smtClean="0"/>
              <a:t>What will happen now? There are no slots after 7, but part of the queue is still empty. So the new element can be put in the first position, which gives us the rule</a:t>
            </a:r>
          </a:p>
          <a:p>
            <a:pPr eaLnBrk="1" hangingPunct="1">
              <a:lnSpc>
                <a:spcPct val="105000"/>
              </a:lnSpc>
            </a:pPr>
            <a:endParaRPr lang="tr-TR" altLang="tr-TR" sz="2000" smtClean="0"/>
          </a:p>
          <a:p>
            <a:pPr eaLnBrk="1" hangingPunct="1">
              <a:lnSpc>
                <a:spcPct val="105000"/>
              </a:lnSpc>
            </a:pPr>
            <a:r>
              <a:rPr lang="tr-TR" altLang="tr-TR" sz="2000" smtClean="0"/>
              <a:t>if rear = size –1 then put the element in slot 0 and assign rear = 0.”</a:t>
            </a:r>
          </a:p>
          <a:p>
            <a:pPr eaLnBrk="1" hangingPunct="1">
              <a:lnSpc>
                <a:spcPct val="105000"/>
              </a:lnSpc>
            </a:pPr>
            <a:endParaRPr lang="tr-TR" altLang="tr-TR" sz="2000" smtClean="0"/>
          </a:p>
          <a:p>
            <a:pPr eaLnBrk="1" hangingPunct="1">
              <a:lnSpc>
                <a:spcPct val="105000"/>
              </a:lnSpc>
            </a:pPr>
            <a:endParaRPr lang="tr-TR" altLang="tr-TR" sz="2000" smtClean="0"/>
          </a:p>
          <a:p>
            <a:pPr eaLnBrk="1" hangingPunct="1">
              <a:lnSpc>
                <a:spcPct val="105000"/>
              </a:lnSpc>
            </a:pPr>
            <a:endParaRPr lang="tr-TR" altLang="tr-TR" sz="2000" smtClean="0"/>
          </a:p>
        </p:txBody>
      </p:sp>
      <p:sp>
        <p:nvSpPr>
          <p:cNvPr id="82948" name="Rectangle 4"/>
          <p:cNvSpPr>
            <a:spLocks noChangeArrowheads="1"/>
          </p:cNvSpPr>
          <p:nvPr/>
        </p:nvSpPr>
        <p:spPr bwMode="auto">
          <a:xfrm>
            <a:off x="60848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4</a:t>
            </a:r>
          </a:p>
        </p:txBody>
      </p:sp>
      <p:sp>
        <p:nvSpPr>
          <p:cNvPr id="82949" name="Rectangle 5"/>
          <p:cNvSpPr>
            <a:spLocks noChangeArrowheads="1"/>
          </p:cNvSpPr>
          <p:nvPr/>
        </p:nvSpPr>
        <p:spPr bwMode="auto">
          <a:xfrm>
            <a:off x="65166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tr-TR" altLang="tr-TR"/>
          </a:p>
        </p:txBody>
      </p:sp>
      <p:sp>
        <p:nvSpPr>
          <p:cNvPr id="82950" name="Rectangle 6"/>
          <p:cNvSpPr>
            <a:spLocks noChangeArrowheads="1"/>
          </p:cNvSpPr>
          <p:nvPr/>
        </p:nvSpPr>
        <p:spPr bwMode="auto">
          <a:xfrm>
            <a:off x="69484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tr-TR" altLang="tr-TR"/>
          </a:p>
        </p:txBody>
      </p:sp>
      <p:sp>
        <p:nvSpPr>
          <p:cNvPr id="82951" name="Rectangle 7"/>
          <p:cNvSpPr>
            <a:spLocks noChangeArrowheads="1"/>
          </p:cNvSpPr>
          <p:nvPr/>
        </p:nvSpPr>
        <p:spPr bwMode="auto">
          <a:xfrm>
            <a:off x="73802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11</a:t>
            </a:r>
          </a:p>
        </p:txBody>
      </p:sp>
      <p:sp>
        <p:nvSpPr>
          <p:cNvPr id="82952" name="Rectangle 8"/>
          <p:cNvSpPr>
            <a:spLocks noChangeArrowheads="1"/>
          </p:cNvSpPr>
          <p:nvPr/>
        </p:nvSpPr>
        <p:spPr bwMode="auto">
          <a:xfrm>
            <a:off x="78120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9</a:t>
            </a:r>
          </a:p>
        </p:txBody>
      </p:sp>
      <p:sp>
        <p:nvSpPr>
          <p:cNvPr id="82953" name="Rectangle 9"/>
          <p:cNvSpPr>
            <a:spLocks noChangeArrowheads="1"/>
          </p:cNvSpPr>
          <p:nvPr/>
        </p:nvSpPr>
        <p:spPr bwMode="auto">
          <a:xfrm>
            <a:off x="82438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7</a:t>
            </a:r>
          </a:p>
        </p:txBody>
      </p:sp>
      <p:sp>
        <p:nvSpPr>
          <p:cNvPr id="82954" name="Rectangle 10"/>
          <p:cNvSpPr>
            <a:spLocks noChangeArrowheads="1"/>
          </p:cNvSpPr>
          <p:nvPr/>
        </p:nvSpPr>
        <p:spPr bwMode="auto">
          <a:xfrm>
            <a:off x="6156325" y="5013325"/>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0</a:t>
            </a:r>
          </a:p>
        </p:txBody>
      </p:sp>
      <p:sp>
        <p:nvSpPr>
          <p:cNvPr id="82955" name="Rectangle 11"/>
          <p:cNvSpPr>
            <a:spLocks noChangeArrowheads="1"/>
          </p:cNvSpPr>
          <p:nvPr/>
        </p:nvSpPr>
        <p:spPr bwMode="auto">
          <a:xfrm>
            <a:off x="6156325" y="45085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2</a:t>
            </a:r>
          </a:p>
        </p:txBody>
      </p:sp>
      <p:sp>
        <p:nvSpPr>
          <p:cNvPr id="82956" name="Text Box 12"/>
          <p:cNvSpPr txBox="1">
            <a:spLocks noChangeArrowheads="1"/>
          </p:cNvSpPr>
          <p:nvPr/>
        </p:nvSpPr>
        <p:spPr bwMode="auto">
          <a:xfrm>
            <a:off x="6711950" y="4456113"/>
            <a:ext cx="717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sp>
        <p:nvSpPr>
          <p:cNvPr id="82957" name="Text Box 13"/>
          <p:cNvSpPr txBox="1">
            <a:spLocks noChangeArrowheads="1"/>
          </p:cNvSpPr>
          <p:nvPr/>
        </p:nvSpPr>
        <p:spPr bwMode="auto">
          <a:xfrm>
            <a:off x="6732588" y="5013325"/>
            <a:ext cx="679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sp>
        <p:nvSpPr>
          <p:cNvPr id="82958" name="Line 14"/>
          <p:cNvSpPr>
            <a:spLocks noChangeShapeType="1"/>
          </p:cNvSpPr>
          <p:nvPr/>
        </p:nvSpPr>
        <p:spPr bwMode="auto">
          <a:xfrm flipV="1">
            <a:off x="6105525" y="3767138"/>
            <a:ext cx="0" cy="1444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82959" name="Text Box 15"/>
          <p:cNvSpPr txBox="1">
            <a:spLocks noChangeArrowheads="1"/>
          </p:cNvSpPr>
          <p:nvPr/>
        </p:nvSpPr>
        <p:spPr bwMode="auto">
          <a:xfrm>
            <a:off x="6084888" y="3716338"/>
            <a:ext cx="590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sp>
        <p:nvSpPr>
          <p:cNvPr id="82960" name="Line 16"/>
          <p:cNvSpPr>
            <a:spLocks noChangeShapeType="1"/>
          </p:cNvSpPr>
          <p:nvPr/>
        </p:nvSpPr>
        <p:spPr bwMode="auto">
          <a:xfrm flipV="1">
            <a:off x="7092950" y="3789363"/>
            <a:ext cx="0" cy="1444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82961" name="Text Box 17"/>
          <p:cNvSpPr txBox="1">
            <a:spLocks noChangeArrowheads="1"/>
          </p:cNvSpPr>
          <p:nvPr/>
        </p:nvSpPr>
        <p:spPr bwMode="auto">
          <a:xfrm>
            <a:off x="7092950" y="3716338"/>
            <a:ext cx="641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endParaRPr lang="tr-TR" altLang="tr-TR" smtClean="0"/>
          </a:p>
        </p:txBody>
      </p:sp>
      <p:sp>
        <p:nvSpPr>
          <p:cNvPr id="83971" name="Rectangle 3"/>
          <p:cNvSpPr>
            <a:spLocks noGrp="1" noChangeArrowheads="1"/>
          </p:cNvSpPr>
          <p:nvPr>
            <p:ph type="body" sz="half" idx="1"/>
          </p:nvPr>
        </p:nvSpPr>
        <p:spPr/>
        <p:txBody>
          <a:bodyPr/>
          <a:lstStyle/>
          <a:p>
            <a:pPr eaLnBrk="1" hangingPunct="1">
              <a:lnSpc>
                <a:spcPct val="80000"/>
              </a:lnSpc>
            </a:pPr>
            <a:r>
              <a:rPr lang="tr-TR" altLang="tr-TR" sz="2000" i="1" smtClean="0"/>
              <a:t>Enqueue 6</a:t>
            </a:r>
            <a:endParaRPr lang="tr-TR" altLang="tr-TR" sz="2000" smtClean="0"/>
          </a:p>
          <a:p>
            <a:pPr eaLnBrk="1" hangingPunct="1">
              <a:lnSpc>
                <a:spcPct val="80000"/>
              </a:lnSpc>
            </a:pPr>
            <a:r>
              <a:rPr lang="tr-TR" altLang="tr-TR" sz="2000" smtClean="0"/>
              <a:t>The picture at this stage looks like this</a:t>
            </a:r>
          </a:p>
          <a:p>
            <a:pPr eaLnBrk="1" hangingPunct="1">
              <a:lnSpc>
                <a:spcPct val="80000"/>
              </a:lnSpc>
            </a:pPr>
            <a:endParaRPr lang="tr-TR" altLang="tr-TR" sz="2000" smtClean="0"/>
          </a:p>
          <a:p>
            <a:pPr eaLnBrk="1" hangingPunct="1">
              <a:lnSpc>
                <a:spcPct val="80000"/>
              </a:lnSpc>
            </a:pPr>
            <a:r>
              <a:rPr lang="tr-TR" altLang="tr-TR" sz="2000" smtClean="0"/>
              <a:t>Value of front precedes the first element of the queue rather than the index of the first element itself. Thus the condition front==rear implies that queue is empty and</a:t>
            </a:r>
          </a:p>
          <a:p>
            <a:pPr eaLnBrk="1" hangingPunct="1">
              <a:lnSpc>
                <a:spcPct val="80000"/>
              </a:lnSpc>
            </a:pPr>
            <a:r>
              <a:rPr lang="tr-TR" altLang="tr-TR" sz="2000" smtClean="0"/>
              <a:t>front==rear+1 implies queue is full</a:t>
            </a:r>
          </a:p>
          <a:p>
            <a:pPr eaLnBrk="1" hangingPunct="1">
              <a:lnSpc>
                <a:spcPct val="80000"/>
              </a:lnSpc>
            </a:pPr>
            <a:r>
              <a:rPr lang="tr-TR" altLang="tr-TR" sz="2000" smtClean="0"/>
              <a:t>What is the disadvantage of this approach?</a:t>
            </a:r>
          </a:p>
          <a:p>
            <a:pPr eaLnBrk="1" hangingPunct="1">
              <a:lnSpc>
                <a:spcPct val="80000"/>
              </a:lnSpc>
            </a:pPr>
            <a:r>
              <a:rPr lang="tr-TR" altLang="tr-TR" sz="2000" smtClean="0"/>
              <a:t>Further insertions should be rejected since queue is full</a:t>
            </a:r>
          </a:p>
          <a:p>
            <a:pPr eaLnBrk="1" hangingPunct="1">
              <a:lnSpc>
                <a:spcPct val="80000"/>
              </a:lnSpc>
            </a:pPr>
            <a:endParaRPr lang="tr-TR" altLang="tr-TR" sz="2000" smtClean="0"/>
          </a:p>
        </p:txBody>
      </p:sp>
      <p:sp>
        <p:nvSpPr>
          <p:cNvPr id="83972" name="Rectangle 4"/>
          <p:cNvSpPr>
            <a:spLocks noChangeArrowheads="1"/>
          </p:cNvSpPr>
          <p:nvPr/>
        </p:nvSpPr>
        <p:spPr bwMode="auto">
          <a:xfrm>
            <a:off x="60848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4</a:t>
            </a:r>
          </a:p>
        </p:txBody>
      </p:sp>
      <p:sp>
        <p:nvSpPr>
          <p:cNvPr id="83973" name="Rectangle 5"/>
          <p:cNvSpPr>
            <a:spLocks noChangeArrowheads="1"/>
          </p:cNvSpPr>
          <p:nvPr/>
        </p:nvSpPr>
        <p:spPr bwMode="auto">
          <a:xfrm>
            <a:off x="65166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6</a:t>
            </a:r>
          </a:p>
        </p:txBody>
      </p:sp>
      <p:sp>
        <p:nvSpPr>
          <p:cNvPr id="83974" name="Rectangle 6"/>
          <p:cNvSpPr>
            <a:spLocks noChangeArrowheads="1"/>
          </p:cNvSpPr>
          <p:nvPr/>
        </p:nvSpPr>
        <p:spPr bwMode="auto">
          <a:xfrm>
            <a:off x="69484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tr-TR" altLang="tr-TR"/>
          </a:p>
        </p:txBody>
      </p:sp>
      <p:sp>
        <p:nvSpPr>
          <p:cNvPr id="83975" name="Rectangle 7"/>
          <p:cNvSpPr>
            <a:spLocks noChangeArrowheads="1"/>
          </p:cNvSpPr>
          <p:nvPr/>
        </p:nvSpPr>
        <p:spPr bwMode="auto">
          <a:xfrm>
            <a:off x="73802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11</a:t>
            </a:r>
          </a:p>
        </p:txBody>
      </p:sp>
      <p:sp>
        <p:nvSpPr>
          <p:cNvPr id="83976" name="Rectangle 8"/>
          <p:cNvSpPr>
            <a:spLocks noChangeArrowheads="1"/>
          </p:cNvSpPr>
          <p:nvPr/>
        </p:nvSpPr>
        <p:spPr bwMode="auto">
          <a:xfrm>
            <a:off x="78120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9</a:t>
            </a:r>
          </a:p>
        </p:txBody>
      </p:sp>
      <p:sp>
        <p:nvSpPr>
          <p:cNvPr id="83977" name="Rectangle 9"/>
          <p:cNvSpPr>
            <a:spLocks noChangeArrowheads="1"/>
          </p:cNvSpPr>
          <p:nvPr/>
        </p:nvSpPr>
        <p:spPr bwMode="auto">
          <a:xfrm>
            <a:off x="8243888" y="32131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7</a:t>
            </a:r>
          </a:p>
        </p:txBody>
      </p:sp>
      <p:sp>
        <p:nvSpPr>
          <p:cNvPr id="83978" name="Rectangle 10"/>
          <p:cNvSpPr>
            <a:spLocks noChangeArrowheads="1"/>
          </p:cNvSpPr>
          <p:nvPr/>
        </p:nvSpPr>
        <p:spPr bwMode="auto">
          <a:xfrm>
            <a:off x="6156325" y="5013325"/>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1</a:t>
            </a:r>
          </a:p>
        </p:txBody>
      </p:sp>
      <p:sp>
        <p:nvSpPr>
          <p:cNvPr id="83979" name="Rectangle 11"/>
          <p:cNvSpPr>
            <a:spLocks noChangeArrowheads="1"/>
          </p:cNvSpPr>
          <p:nvPr/>
        </p:nvSpPr>
        <p:spPr bwMode="auto">
          <a:xfrm>
            <a:off x="6156325" y="4508500"/>
            <a:ext cx="431800" cy="431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2</a:t>
            </a:r>
          </a:p>
        </p:txBody>
      </p:sp>
      <p:sp>
        <p:nvSpPr>
          <p:cNvPr id="83980" name="Text Box 12"/>
          <p:cNvSpPr txBox="1">
            <a:spLocks noChangeArrowheads="1"/>
          </p:cNvSpPr>
          <p:nvPr/>
        </p:nvSpPr>
        <p:spPr bwMode="auto">
          <a:xfrm>
            <a:off x="6711950" y="4456113"/>
            <a:ext cx="717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Front</a:t>
            </a:r>
          </a:p>
        </p:txBody>
      </p:sp>
      <p:sp>
        <p:nvSpPr>
          <p:cNvPr id="83981" name="Text Box 13"/>
          <p:cNvSpPr txBox="1">
            <a:spLocks noChangeArrowheads="1"/>
          </p:cNvSpPr>
          <p:nvPr/>
        </p:nvSpPr>
        <p:spPr bwMode="auto">
          <a:xfrm>
            <a:off x="6732588" y="5013325"/>
            <a:ext cx="679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Rear</a:t>
            </a:r>
          </a:p>
        </p:txBody>
      </p:sp>
      <p:sp>
        <p:nvSpPr>
          <p:cNvPr id="83982" name="Line 14"/>
          <p:cNvSpPr>
            <a:spLocks noChangeShapeType="1"/>
          </p:cNvSpPr>
          <p:nvPr/>
        </p:nvSpPr>
        <p:spPr bwMode="auto">
          <a:xfrm flipV="1">
            <a:off x="6608763" y="3767138"/>
            <a:ext cx="0" cy="1444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83983" name="Text Box 15"/>
          <p:cNvSpPr txBox="1">
            <a:spLocks noChangeArrowheads="1"/>
          </p:cNvSpPr>
          <p:nvPr/>
        </p:nvSpPr>
        <p:spPr bwMode="auto">
          <a:xfrm>
            <a:off x="6588125" y="3767138"/>
            <a:ext cx="4984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400"/>
              <a:t>rear</a:t>
            </a:r>
          </a:p>
        </p:txBody>
      </p:sp>
      <p:sp>
        <p:nvSpPr>
          <p:cNvPr id="83984" name="Line 16"/>
          <p:cNvSpPr>
            <a:spLocks noChangeShapeType="1"/>
          </p:cNvSpPr>
          <p:nvPr/>
        </p:nvSpPr>
        <p:spPr bwMode="auto">
          <a:xfrm flipV="1">
            <a:off x="7164388" y="3789363"/>
            <a:ext cx="0" cy="1444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83985" name="Text Box 17"/>
          <p:cNvSpPr txBox="1">
            <a:spLocks noChangeArrowheads="1"/>
          </p:cNvSpPr>
          <p:nvPr/>
        </p:nvSpPr>
        <p:spPr bwMode="auto">
          <a:xfrm>
            <a:off x="7092950" y="3767138"/>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400"/>
              <a:t>front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tr-TR" smtClean="0"/>
              <a:t>Example</a:t>
            </a:r>
            <a:endParaRPr lang="tr-TR" altLang="tr-TR" smtClean="0"/>
          </a:p>
        </p:txBody>
      </p:sp>
      <p:sp>
        <p:nvSpPr>
          <p:cNvPr id="10243" name="Rectangle 3"/>
          <p:cNvSpPr>
            <a:spLocks noGrp="1" noChangeArrowheads="1"/>
          </p:cNvSpPr>
          <p:nvPr>
            <p:ph type="body" idx="1"/>
          </p:nvPr>
        </p:nvSpPr>
        <p:spPr>
          <a:xfrm>
            <a:off x="457200" y="1600200"/>
            <a:ext cx="8229600" cy="1036638"/>
          </a:xfrm>
        </p:spPr>
        <p:txBody>
          <a:bodyPr/>
          <a:lstStyle/>
          <a:p>
            <a:pPr eaLnBrk="1" hangingPunct="1"/>
            <a:r>
              <a:rPr lang="en-US" altLang="tr-TR" smtClean="0"/>
              <a:t>Assume imput string contains “(()}”</a:t>
            </a:r>
          </a:p>
          <a:p>
            <a:pPr eaLnBrk="1" hangingPunct="1"/>
            <a:endParaRPr lang="tr-TR" altLang="tr-TR" smtClean="0"/>
          </a:p>
        </p:txBody>
      </p:sp>
      <p:sp>
        <p:nvSpPr>
          <p:cNvPr id="10244" name="Freeform 4"/>
          <p:cNvSpPr>
            <a:spLocks/>
          </p:cNvSpPr>
          <p:nvPr/>
        </p:nvSpPr>
        <p:spPr bwMode="auto">
          <a:xfrm>
            <a:off x="6948488" y="3409950"/>
            <a:ext cx="719137" cy="2649538"/>
          </a:xfrm>
          <a:custGeom>
            <a:avLst/>
            <a:gdLst>
              <a:gd name="T0" fmla="*/ 0 w 723"/>
              <a:gd name="T1" fmla="*/ 0 h 1669"/>
              <a:gd name="T2" fmla="*/ 40 w 723"/>
              <a:gd name="T3" fmla="*/ 278 h 1669"/>
              <a:gd name="T4" fmla="*/ 61 w 723"/>
              <a:gd name="T5" fmla="*/ 386 h 1669"/>
              <a:gd name="T6" fmla="*/ 67 w 723"/>
              <a:gd name="T7" fmla="*/ 420 h 1669"/>
              <a:gd name="T8" fmla="*/ 81 w 723"/>
              <a:gd name="T9" fmla="*/ 461 h 1669"/>
              <a:gd name="T10" fmla="*/ 101 w 723"/>
              <a:gd name="T11" fmla="*/ 569 h 1669"/>
              <a:gd name="T12" fmla="*/ 183 w 723"/>
              <a:gd name="T13" fmla="*/ 1464 h 1669"/>
              <a:gd name="T14" fmla="*/ 386 w 723"/>
              <a:gd name="T15" fmla="*/ 1667 h 1669"/>
              <a:gd name="T16" fmla="*/ 535 w 723"/>
              <a:gd name="T17" fmla="*/ 1660 h 1669"/>
              <a:gd name="T18" fmla="*/ 576 w 723"/>
              <a:gd name="T19" fmla="*/ 1633 h 1669"/>
              <a:gd name="T20" fmla="*/ 603 w 723"/>
              <a:gd name="T21" fmla="*/ 1593 h 1669"/>
              <a:gd name="T22" fmla="*/ 623 w 723"/>
              <a:gd name="T23" fmla="*/ 1566 h 1669"/>
              <a:gd name="T24" fmla="*/ 650 w 723"/>
              <a:gd name="T25" fmla="*/ 1477 h 1669"/>
              <a:gd name="T26" fmla="*/ 670 w 723"/>
              <a:gd name="T27" fmla="*/ 1389 h 1669"/>
              <a:gd name="T28" fmla="*/ 677 w 723"/>
              <a:gd name="T29" fmla="*/ 7 h 166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723"/>
              <a:gd name="T46" fmla="*/ 0 h 1669"/>
              <a:gd name="T47" fmla="*/ 723 w 723"/>
              <a:gd name="T48" fmla="*/ 1669 h 166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723" h="1669">
                <a:moveTo>
                  <a:pt x="0" y="0"/>
                </a:moveTo>
                <a:cubicBezTo>
                  <a:pt x="12" y="90"/>
                  <a:pt x="14" y="190"/>
                  <a:pt x="40" y="278"/>
                </a:cubicBezTo>
                <a:cubicBezTo>
                  <a:pt x="45" y="321"/>
                  <a:pt x="53" y="346"/>
                  <a:pt x="61" y="386"/>
                </a:cubicBezTo>
                <a:cubicBezTo>
                  <a:pt x="63" y="397"/>
                  <a:pt x="64" y="409"/>
                  <a:pt x="67" y="420"/>
                </a:cubicBezTo>
                <a:cubicBezTo>
                  <a:pt x="71" y="434"/>
                  <a:pt x="81" y="461"/>
                  <a:pt x="81" y="461"/>
                </a:cubicBezTo>
                <a:cubicBezTo>
                  <a:pt x="86" y="503"/>
                  <a:pt x="91" y="530"/>
                  <a:pt x="101" y="569"/>
                </a:cubicBezTo>
                <a:cubicBezTo>
                  <a:pt x="122" y="828"/>
                  <a:pt x="19" y="1230"/>
                  <a:pt x="183" y="1464"/>
                </a:cubicBezTo>
                <a:cubicBezTo>
                  <a:pt x="208" y="1547"/>
                  <a:pt x="303" y="1638"/>
                  <a:pt x="386" y="1667"/>
                </a:cubicBezTo>
                <a:cubicBezTo>
                  <a:pt x="436" y="1665"/>
                  <a:pt x="486" y="1669"/>
                  <a:pt x="535" y="1660"/>
                </a:cubicBezTo>
                <a:cubicBezTo>
                  <a:pt x="551" y="1657"/>
                  <a:pt x="576" y="1633"/>
                  <a:pt x="576" y="1633"/>
                </a:cubicBezTo>
                <a:cubicBezTo>
                  <a:pt x="585" y="1620"/>
                  <a:pt x="594" y="1606"/>
                  <a:pt x="603" y="1593"/>
                </a:cubicBezTo>
                <a:cubicBezTo>
                  <a:pt x="609" y="1584"/>
                  <a:pt x="623" y="1566"/>
                  <a:pt x="623" y="1566"/>
                </a:cubicBezTo>
                <a:cubicBezTo>
                  <a:pt x="639" y="1490"/>
                  <a:pt x="625" y="1518"/>
                  <a:pt x="650" y="1477"/>
                </a:cubicBezTo>
                <a:cubicBezTo>
                  <a:pt x="655" y="1444"/>
                  <a:pt x="661" y="1420"/>
                  <a:pt x="670" y="1389"/>
                </a:cubicBezTo>
                <a:cubicBezTo>
                  <a:pt x="723" y="931"/>
                  <a:pt x="677" y="7"/>
                  <a:pt x="677" y="7"/>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10245" name="Text Box 5"/>
          <p:cNvSpPr txBox="1">
            <a:spLocks noChangeArrowheads="1"/>
          </p:cNvSpPr>
          <p:nvPr/>
        </p:nvSpPr>
        <p:spPr bwMode="auto">
          <a:xfrm>
            <a:off x="179388" y="2852738"/>
            <a:ext cx="547211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tr-TR"/>
              <a:t>First characters is ( then push character to stack </a:t>
            </a:r>
            <a:endParaRPr lang="tr-TR" altLang="tr-TR"/>
          </a:p>
        </p:txBody>
      </p:sp>
      <p:sp>
        <p:nvSpPr>
          <p:cNvPr id="10246" name="Text Box 6"/>
          <p:cNvSpPr txBox="1">
            <a:spLocks noChangeArrowheads="1"/>
          </p:cNvSpPr>
          <p:nvPr/>
        </p:nvSpPr>
        <p:spPr bwMode="auto">
          <a:xfrm>
            <a:off x="7216775" y="5392738"/>
            <a:ext cx="260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tr-TR"/>
              <a:t>(</a:t>
            </a:r>
            <a:endParaRPr lang="tr-TR" altLang="tr-TR"/>
          </a:p>
        </p:txBody>
      </p:sp>
      <p:sp>
        <p:nvSpPr>
          <p:cNvPr id="10247" name="Text Box 7"/>
          <p:cNvSpPr txBox="1">
            <a:spLocks noChangeArrowheads="1"/>
          </p:cNvSpPr>
          <p:nvPr/>
        </p:nvSpPr>
        <p:spPr bwMode="auto">
          <a:xfrm>
            <a:off x="107950" y="3429000"/>
            <a:ext cx="547211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tr-TR"/>
              <a:t>Read next characters it is again ( then push character to stack </a:t>
            </a:r>
            <a:endParaRPr lang="tr-TR" altLang="tr-TR"/>
          </a:p>
        </p:txBody>
      </p:sp>
      <p:sp>
        <p:nvSpPr>
          <p:cNvPr id="10248" name="Text Box 8"/>
          <p:cNvSpPr txBox="1">
            <a:spLocks noChangeArrowheads="1"/>
          </p:cNvSpPr>
          <p:nvPr/>
        </p:nvSpPr>
        <p:spPr bwMode="auto">
          <a:xfrm>
            <a:off x="1908175" y="5516563"/>
            <a:ext cx="260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tr-TR"/>
              <a:t>(</a:t>
            </a:r>
            <a:endParaRPr lang="tr-TR" altLang="tr-TR"/>
          </a:p>
        </p:txBody>
      </p:sp>
      <p:sp>
        <p:nvSpPr>
          <p:cNvPr id="10249" name="Text Box 9"/>
          <p:cNvSpPr txBox="1">
            <a:spLocks noChangeArrowheads="1"/>
          </p:cNvSpPr>
          <p:nvPr/>
        </p:nvSpPr>
        <p:spPr bwMode="auto">
          <a:xfrm>
            <a:off x="107950" y="4292600"/>
            <a:ext cx="5472113"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tr-TR"/>
              <a:t>Read next characters it is ) then since stack is not empty pop item from the stack and check if item pop  and check </a:t>
            </a:r>
            <a:endParaRPr lang="tr-TR" altLang="tr-TR"/>
          </a:p>
        </p:txBody>
      </p:sp>
      <p:sp>
        <p:nvSpPr>
          <p:cNvPr id="10250" name="Text Box 10"/>
          <p:cNvSpPr txBox="1">
            <a:spLocks noChangeArrowheads="1"/>
          </p:cNvSpPr>
          <p:nvPr/>
        </p:nvSpPr>
        <p:spPr bwMode="auto">
          <a:xfrm>
            <a:off x="2176463" y="5897563"/>
            <a:ext cx="4883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tr-TR"/>
              <a:t>Since corresponding closing symbol is popped</a:t>
            </a:r>
          </a:p>
          <a:p>
            <a:pPr eaLnBrk="1" hangingPunct="1"/>
            <a:r>
              <a:rPr lang="en-US" altLang="tr-TR"/>
              <a:t>Continue operation without error mesage</a:t>
            </a:r>
            <a:endParaRPr lang="tr-TR" altLang="tr-T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Queues</Template>
  <TotalTime>0</TotalTime>
  <Words>3781</Words>
  <Application>Microsoft Office PowerPoint</Application>
  <PresentationFormat>On-screen Show (4:3)</PresentationFormat>
  <Paragraphs>990</Paragraphs>
  <Slides>81</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81</vt:i4>
      </vt:variant>
    </vt:vector>
  </HeadingPairs>
  <TitlesOfParts>
    <vt:vector size="87" baseType="lpstr">
      <vt:lpstr>Arial</vt:lpstr>
      <vt:lpstr>Courier New</vt:lpstr>
      <vt:lpstr>Times New Roman</vt:lpstr>
      <vt:lpstr>굴림</vt:lpstr>
      <vt:lpstr>Courier</vt:lpstr>
      <vt:lpstr>Default Design</vt:lpstr>
      <vt:lpstr>STACKS &amp; QUEUES II</vt:lpstr>
      <vt:lpstr>Stacks(cont.)</vt:lpstr>
      <vt:lpstr>Notes on Array Implementation</vt:lpstr>
      <vt:lpstr>PowerPoint Presentation</vt:lpstr>
      <vt:lpstr>PowerPoint Presentation</vt:lpstr>
      <vt:lpstr>Application </vt:lpstr>
      <vt:lpstr>Simple Algorithm uses stack</vt:lpstr>
      <vt:lpstr>Example</vt:lpstr>
      <vt:lpstr>Example</vt:lpstr>
      <vt:lpstr>Example</vt:lpstr>
      <vt:lpstr>Example</vt:lpstr>
      <vt:lpstr>PowerPoint Presentation</vt:lpstr>
      <vt:lpstr>PowerPoint Presentation</vt:lpstr>
      <vt:lpstr>PowerPoint Presentation</vt:lpstr>
      <vt:lpstr>PowerPoint Presentation</vt:lpstr>
      <vt:lpstr>Homework</vt:lpstr>
      <vt:lpstr>Hints about homework</vt:lpstr>
      <vt:lpstr>QUEUE</vt:lpstr>
      <vt:lpstr>PowerPoint Presentation</vt:lpstr>
      <vt:lpstr>QUEUE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Example</vt:lpstr>
      <vt:lpstr>Example</vt:lpstr>
      <vt:lpstr>Example</vt:lpstr>
      <vt:lpstr>Example</vt:lpstr>
      <vt:lpstr>Example</vt:lpstr>
      <vt:lpstr>Example</vt:lpstr>
      <vt:lpstr>Example</vt:lpstr>
      <vt:lpstr>Example</vt:lpstr>
      <vt:lpstr>Example</vt:lpstr>
      <vt:lpstr>Example</vt:lpstr>
      <vt:lpstr>Example</vt:lpstr>
      <vt:lpstr>Example</vt:lpstr>
      <vt:lpstr>Array Implementation of Queues</vt:lpstr>
      <vt:lpstr>PowerPoint Presentation</vt:lpstr>
      <vt:lpstr>PowerPoint Presentation</vt:lpstr>
      <vt:lpstr>Implementation</vt:lpstr>
      <vt:lpstr>PowerPoint Presentation</vt:lpstr>
      <vt:lpstr>PowerPoint Presentation</vt:lpstr>
      <vt:lpstr>PowerPoint Presentation</vt:lpstr>
      <vt:lpstr>PowerPoint Presentation</vt:lpstr>
      <vt:lpstr>PowerPoint Presentation</vt:lpstr>
      <vt:lpstr>Linear Implementation</vt:lpstr>
      <vt:lpstr>Enqueue</vt:lpstr>
      <vt:lpstr>Enqueue</vt:lpstr>
      <vt:lpstr>Deque</vt:lpstr>
      <vt:lpstr>Deque</vt:lpstr>
      <vt:lpstr>Deque</vt:lpstr>
      <vt:lpstr>Enqueue</vt:lpstr>
      <vt:lpstr>Enqueue</vt:lpstr>
      <vt:lpstr>Discussion</vt:lpstr>
      <vt:lpstr>PowerPoint Presentation</vt:lpstr>
      <vt:lpstr>Example</vt:lpstr>
      <vt:lpstr>Example(cont.)</vt:lpstr>
      <vt:lpstr>PowerPoint Presentation</vt:lpstr>
      <vt:lpstr>PowerPoint Presentation</vt:lpstr>
      <vt:lpstr>Excercises</vt:lpstr>
      <vt:lpstr>PowerPoint Presentation</vt:lpstr>
      <vt:lpstr>Queues </vt:lpstr>
      <vt:lpstr>PowerPoint Presentation</vt:lpstr>
      <vt:lpstr>Circular arrays in C</vt:lpstr>
      <vt:lpstr>Boundary Conditions</vt:lpstr>
      <vt:lpstr>Implementations of Queues</vt:lpstr>
      <vt:lpstr>Remember</vt:lpstr>
      <vt:lpstr>Example</vt:lpstr>
      <vt:lpstr>Example cont.</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STACKS &amp; QUEUES II</dc:title>
  <dc:creator>cccc</dc:creator>
  <cp:lastModifiedBy>cccc</cp:lastModifiedBy>
  <cp:revision>1</cp:revision>
  <dcterms:created xsi:type="dcterms:W3CDTF">2016-07-18T08:57:36Z</dcterms:created>
  <dcterms:modified xsi:type="dcterms:W3CDTF">2016-07-18T08:57:57Z</dcterms:modified>
</cp:coreProperties>
</file>