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60" r:id="rId4"/>
    <p:sldId id="261" r:id="rId5"/>
    <p:sldId id="262" r:id="rId6"/>
    <p:sldId id="258" r:id="rId7"/>
    <p:sldId id="259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32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224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097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896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207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13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656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166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078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20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93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53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tr-TR" dirty="0"/>
              <a:t>Priority Queues (Heaps)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7376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91440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tr-TR" sz="2000" dirty="0" smtClean="0"/>
              <a:t>A binary tree satisfies the (</a:t>
            </a:r>
            <a:r>
              <a:rPr lang="en-US" altLang="tr-TR" sz="2000" i="1" dirty="0" smtClean="0"/>
              <a:t>min-</a:t>
            </a:r>
            <a:r>
              <a:rPr lang="en-US" altLang="tr-TR" sz="2000" dirty="0" smtClean="0"/>
              <a:t>)</a:t>
            </a:r>
            <a:r>
              <a:rPr lang="en-US" altLang="tr-TR" sz="2000" i="1" dirty="0" smtClean="0"/>
              <a:t>heap-order </a:t>
            </a:r>
            <a:r>
              <a:rPr lang="en-US" altLang="tr-TR" sz="2000" dirty="0"/>
              <a:t>property if every child greater than (or equal to) </a:t>
            </a:r>
            <a:r>
              <a:rPr lang="en-US" altLang="tr-TR" sz="2000" dirty="0" smtClean="0"/>
              <a:t>parent</a:t>
            </a:r>
            <a:r>
              <a:rPr lang="tr-TR" altLang="tr-TR" sz="2000" dirty="0" smtClean="0"/>
              <a:t> </a:t>
            </a:r>
            <a:r>
              <a:rPr lang="en-US" altLang="tr-TR" sz="2000" dirty="0" smtClean="0"/>
              <a:t> (if exist).</a:t>
            </a:r>
          </a:p>
          <a:p>
            <a:pPr>
              <a:spcBef>
                <a:spcPct val="50000"/>
              </a:spcBef>
            </a:pPr>
            <a:r>
              <a:rPr lang="en-US" altLang="tr-TR" sz="2000" dirty="0" smtClean="0"/>
              <a:t>A </a:t>
            </a:r>
            <a:r>
              <a:rPr lang="en-US" altLang="tr-TR" sz="2000" i="1" dirty="0"/>
              <a:t>binary min-heap</a:t>
            </a:r>
            <a:r>
              <a:rPr lang="en-US" altLang="tr-TR" sz="2000" dirty="0"/>
              <a:t> is a left-complete binary tree that also satisfies the heap-order property.</a:t>
            </a:r>
          </a:p>
          <a:p>
            <a:endParaRPr lang="tr-TR" dirty="0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925910" y="4548457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5526110" y="3786457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316310" y="3786457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2706710" y="4548457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4383110" y="3100657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840310" y="4548457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6135710" y="4548457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2325710" y="5539057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3087710" y="5539057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697310" y="5539057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4383110" y="3100657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tr-TR" sz="1800"/>
              <a:t>13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3316310" y="3786457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tr-TR" sz="1800"/>
              <a:t>21</a:t>
            </a:r>
            <a:endParaRPr lang="en-US" altLang="tr-TR" sz="2400"/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2706710" y="4624657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tr-TR" sz="1800"/>
              <a:t>24</a:t>
            </a: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3925910" y="4624657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tr-TR" sz="1800"/>
              <a:t>31</a:t>
            </a: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5526110" y="3862657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tr-TR" sz="1800"/>
              <a:t>16</a:t>
            </a: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4840310" y="4624657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tr-TR" sz="1800"/>
              <a:t>19</a:t>
            </a:r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6135710" y="4624657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tr-TR" sz="1800"/>
              <a:t>68</a:t>
            </a: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2325710" y="5615257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tr-TR" sz="1800"/>
              <a:t>65</a:t>
            </a:r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3087710" y="5615257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tr-TR" sz="1800"/>
              <a:t>26</a:t>
            </a:r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3697310" y="5615257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tr-TR" sz="1800"/>
              <a:t>32</a:t>
            </a:r>
          </a:p>
        </p:txBody>
      </p:sp>
      <p:sp>
        <p:nvSpPr>
          <p:cNvPr id="24" name="Freeform 25"/>
          <p:cNvSpPr>
            <a:spLocks/>
          </p:cNvSpPr>
          <p:nvPr/>
        </p:nvSpPr>
        <p:spPr bwMode="auto">
          <a:xfrm>
            <a:off x="3752873" y="3405457"/>
            <a:ext cx="630237" cy="460375"/>
          </a:xfrm>
          <a:custGeom>
            <a:avLst/>
            <a:gdLst>
              <a:gd name="T0" fmla="*/ 397 w 397"/>
              <a:gd name="T1" fmla="*/ 0 h 290"/>
              <a:gd name="T2" fmla="*/ 0 w 397"/>
              <a:gd name="T3" fmla="*/ 290 h 29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97" h="290">
                <a:moveTo>
                  <a:pt x="397" y="0"/>
                </a:moveTo>
                <a:lnTo>
                  <a:pt x="0" y="29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Line 26"/>
          <p:cNvSpPr>
            <a:spLocks noChangeShapeType="1"/>
          </p:cNvSpPr>
          <p:nvPr/>
        </p:nvSpPr>
        <p:spPr bwMode="auto">
          <a:xfrm flipH="1">
            <a:off x="3087710" y="4167457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Line 27"/>
          <p:cNvSpPr>
            <a:spLocks noChangeShapeType="1"/>
          </p:cNvSpPr>
          <p:nvPr/>
        </p:nvSpPr>
        <p:spPr bwMode="auto">
          <a:xfrm flipH="1">
            <a:off x="2554310" y="5005657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>
            <a:off x="3011510" y="5005657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Freeform 29"/>
          <p:cNvSpPr>
            <a:spLocks/>
          </p:cNvSpPr>
          <p:nvPr/>
        </p:nvSpPr>
        <p:spPr bwMode="auto">
          <a:xfrm>
            <a:off x="3846535" y="5005657"/>
            <a:ext cx="231775" cy="558800"/>
          </a:xfrm>
          <a:custGeom>
            <a:avLst/>
            <a:gdLst>
              <a:gd name="T0" fmla="*/ 146 w 146"/>
              <a:gd name="T1" fmla="*/ 0 h 352"/>
              <a:gd name="T2" fmla="*/ 0 w 146"/>
              <a:gd name="T3" fmla="*/ 352 h 35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6" h="352">
                <a:moveTo>
                  <a:pt x="146" y="0"/>
                </a:moveTo>
                <a:lnTo>
                  <a:pt x="0" y="35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Line 30"/>
          <p:cNvSpPr>
            <a:spLocks noChangeShapeType="1"/>
          </p:cNvSpPr>
          <p:nvPr/>
        </p:nvSpPr>
        <p:spPr bwMode="auto">
          <a:xfrm>
            <a:off x="3697310" y="4167457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Freeform 31"/>
          <p:cNvSpPr>
            <a:spLocks/>
          </p:cNvSpPr>
          <p:nvPr/>
        </p:nvSpPr>
        <p:spPr bwMode="auto">
          <a:xfrm>
            <a:off x="4854598" y="3343545"/>
            <a:ext cx="765175" cy="484187"/>
          </a:xfrm>
          <a:custGeom>
            <a:avLst/>
            <a:gdLst>
              <a:gd name="T0" fmla="*/ 0 w 482"/>
              <a:gd name="T1" fmla="*/ 0 h 305"/>
              <a:gd name="T2" fmla="*/ 482 w 482"/>
              <a:gd name="T3" fmla="*/ 305 h 30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82" h="305">
                <a:moveTo>
                  <a:pt x="0" y="0"/>
                </a:moveTo>
                <a:lnTo>
                  <a:pt x="482" y="305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Line 32"/>
          <p:cNvSpPr>
            <a:spLocks noChangeShapeType="1"/>
          </p:cNvSpPr>
          <p:nvPr/>
        </p:nvSpPr>
        <p:spPr bwMode="auto">
          <a:xfrm flipH="1">
            <a:off x="5221310" y="4167457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2" name="Line 33"/>
          <p:cNvSpPr>
            <a:spLocks noChangeShapeType="1"/>
          </p:cNvSpPr>
          <p:nvPr/>
        </p:nvSpPr>
        <p:spPr bwMode="auto">
          <a:xfrm>
            <a:off x="5907110" y="4243657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Text Box 34"/>
          <p:cNvSpPr txBox="1">
            <a:spLocks noChangeArrowheads="1"/>
          </p:cNvSpPr>
          <p:nvPr/>
        </p:nvSpPr>
        <p:spPr bwMode="auto">
          <a:xfrm>
            <a:off x="6821510" y="3481657"/>
            <a:ext cx="3276600" cy="1631216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tr-TR" sz="2000" dirty="0">
                <a:solidFill>
                  <a:schemeClr val="accent1"/>
                </a:solidFill>
                <a:latin typeface="+mn-lt"/>
              </a:rPr>
              <a:t>Note that there is no definite order between values in sibling nodes; also, it is obvious that the minimum value is at the root.</a:t>
            </a:r>
          </a:p>
        </p:txBody>
      </p:sp>
      <p:sp>
        <p:nvSpPr>
          <p:cNvPr id="34" name="Text Box 35"/>
          <p:cNvSpPr txBox="1">
            <a:spLocks noChangeArrowheads="1"/>
          </p:cNvSpPr>
          <p:nvPr/>
        </p:nvSpPr>
        <p:spPr bwMode="auto">
          <a:xfrm>
            <a:off x="3544910" y="6072457"/>
            <a:ext cx="2590800" cy="400110"/>
          </a:xfrm>
          <a:prstGeom prst="rect">
            <a:avLst/>
          </a:prstGeom>
          <a:noFill/>
          <a:ln w="9525">
            <a:solidFill>
              <a:srgbClr val="9933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tr-TR" sz="2000" dirty="0">
                <a:solidFill>
                  <a:schemeClr val="accent1"/>
                </a:solidFill>
                <a:latin typeface="+mn-lt"/>
              </a:rPr>
              <a:t>A binary min-heap</a:t>
            </a:r>
          </a:p>
        </p:txBody>
      </p:sp>
    </p:spTree>
    <p:extLst>
      <p:ext uri="{BB962C8B-B14F-4D97-AF65-F5344CB8AC3E}">
        <p14:creationId xmlns:p14="http://schemas.microsoft.com/office/powerpoint/2010/main" val="3521698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03062" y="158169"/>
            <a:ext cx="9875520" cy="1356360"/>
          </a:xfrm>
        </p:spPr>
        <p:txBody>
          <a:bodyPr/>
          <a:lstStyle/>
          <a:p>
            <a:r>
              <a:rPr lang="en-US" altLang="tr-TR" dirty="0"/>
              <a:t>Binary Heaps:  Array Implementation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43001" y="2057400"/>
            <a:ext cx="6082048" cy="4038600"/>
          </a:xfrm>
        </p:spPr>
        <p:txBody>
          <a:bodyPr/>
          <a:lstStyle/>
          <a:p>
            <a:r>
              <a:rPr lang="en-US" altLang="tr-TR" dirty="0"/>
              <a:t>Implementing binary heaps.</a:t>
            </a:r>
          </a:p>
          <a:p>
            <a:pPr lvl="1"/>
            <a:r>
              <a:rPr lang="en-US" altLang="tr-TR" dirty="0"/>
              <a:t>Use an array:  no need for explicit parent or child </a:t>
            </a:r>
            <a:r>
              <a:rPr lang="en-US" altLang="tr-TR" dirty="0" smtClean="0"/>
              <a:t>pointers</a:t>
            </a:r>
            <a:r>
              <a:rPr lang="tr-TR" altLang="tr-TR" dirty="0" smtClean="0"/>
              <a:t>(</a:t>
            </a:r>
            <a:r>
              <a:rPr lang="tr-TR" altLang="tr-TR" dirty="0" err="1" smtClean="0"/>
              <a:t>or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index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values</a:t>
            </a:r>
            <a:r>
              <a:rPr lang="tr-TR" altLang="tr-TR" dirty="0" smtClean="0"/>
              <a:t>)</a:t>
            </a:r>
            <a:r>
              <a:rPr lang="en-US" altLang="tr-TR" dirty="0" smtClean="0"/>
              <a:t>.</a:t>
            </a:r>
            <a:endParaRPr lang="en-US" altLang="tr-TR" dirty="0"/>
          </a:p>
          <a:p>
            <a:pPr lvl="2"/>
            <a:r>
              <a:rPr lang="en-US" altLang="tr-TR" dirty="0">
                <a:latin typeface="Courier New" panose="02070309020205020404" pitchFamily="49" charset="0"/>
              </a:rPr>
              <a:t>Parent(</a:t>
            </a:r>
            <a:r>
              <a:rPr lang="en-US" altLang="tr-TR" dirty="0" err="1">
                <a:latin typeface="Courier New" panose="02070309020205020404" pitchFamily="49" charset="0"/>
              </a:rPr>
              <a:t>i</a:t>
            </a:r>
            <a:r>
              <a:rPr lang="en-US" altLang="tr-TR" dirty="0">
                <a:latin typeface="Courier New" panose="02070309020205020404" pitchFamily="49" charset="0"/>
              </a:rPr>
              <a:t>) = </a:t>
            </a:r>
            <a:r>
              <a:rPr lang="en-US" altLang="tr-TR" dirty="0">
                <a:latin typeface="Courier New" panose="02070309020205020404" pitchFamily="49" charset="0"/>
                <a:sym typeface="Symbol" panose="05050102010706020507" pitchFamily="18" charset="2"/>
              </a:rPr>
              <a:t></a:t>
            </a:r>
            <a:r>
              <a:rPr lang="en-US" altLang="tr-TR" dirty="0" err="1">
                <a:latin typeface="Courier New" panose="02070309020205020404" pitchFamily="49" charset="0"/>
                <a:sym typeface="Symbol" panose="05050102010706020507" pitchFamily="18" charset="2"/>
              </a:rPr>
              <a:t>i</a:t>
            </a:r>
            <a:r>
              <a:rPr lang="en-US" altLang="tr-TR" dirty="0">
                <a:latin typeface="Courier New" panose="02070309020205020404" pitchFamily="49" charset="0"/>
                <a:sym typeface="Symbol" panose="05050102010706020507" pitchFamily="18" charset="2"/>
              </a:rPr>
              <a:t>/2</a:t>
            </a:r>
            <a:r>
              <a:rPr lang="en-US" altLang="tr-TR" dirty="0">
                <a:sym typeface="Symbol" panose="05050102010706020507" pitchFamily="18" charset="2"/>
              </a:rPr>
              <a:t> </a:t>
            </a:r>
            <a:endParaRPr lang="en-US" altLang="tr-TR" dirty="0"/>
          </a:p>
          <a:p>
            <a:pPr lvl="2"/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Left(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)   = </a:t>
            </a:r>
            <a:r>
              <a:rPr lang="en-US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2i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+ 1</a:t>
            </a:r>
            <a:endParaRPr lang="en-US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Right(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)  = 2i + 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tr-TR" dirty="0" smtClean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</a:t>
            </a:r>
            <a:endParaRPr lang="en-US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  <p:cxnSp>
        <p:nvCxnSpPr>
          <p:cNvPr id="4" name="AutoShape 8"/>
          <p:cNvCxnSpPr>
            <a:cxnSpLocks noChangeShapeType="1"/>
            <a:stCxn id="17" idx="2"/>
            <a:endCxn id="18" idx="7"/>
          </p:cNvCxnSpPr>
          <p:nvPr/>
        </p:nvCxnSpPr>
        <p:spPr bwMode="auto">
          <a:xfrm flipH="1">
            <a:off x="8103694" y="1588506"/>
            <a:ext cx="871538" cy="4778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" name="AutoShape 9"/>
          <p:cNvCxnSpPr>
            <a:cxnSpLocks noChangeShapeType="1"/>
            <a:stCxn id="17" idx="6"/>
            <a:endCxn id="24" idx="7"/>
          </p:cNvCxnSpPr>
          <p:nvPr/>
        </p:nvCxnSpPr>
        <p:spPr bwMode="auto">
          <a:xfrm>
            <a:off x="9421319" y="1588506"/>
            <a:ext cx="893763" cy="549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" name="AutoShape 10"/>
          <p:cNvCxnSpPr>
            <a:cxnSpLocks noChangeShapeType="1"/>
            <a:stCxn id="18" idx="3"/>
            <a:endCxn id="19" idx="0"/>
          </p:cNvCxnSpPr>
          <p:nvPr/>
        </p:nvCxnSpPr>
        <p:spPr bwMode="auto">
          <a:xfrm flipH="1">
            <a:off x="7351219" y="2337806"/>
            <a:ext cx="449263" cy="7794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" name="AutoShape 11"/>
          <p:cNvCxnSpPr>
            <a:cxnSpLocks noChangeShapeType="1"/>
            <a:stCxn id="18" idx="5"/>
            <a:endCxn id="20" idx="0"/>
          </p:cNvCxnSpPr>
          <p:nvPr/>
        </p:nvCxnSpPr>
        <p:spPr bwMode="auto">
          <a:xfrm>
            <a:off x="8103694" y="2337806"/>
            <a:ext cx="455613" cy="8270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" name="AutoShape 12"/>
          <p:cNvCxnSpPr>
            <a:cxnSpLocks noChangeShapeType="1"/>
            <a:stCxn id="19" idx="5"/>
            <a:endCxn id="23" idx="0"/>
          </p:cNvCxnSpPr>
          <p:nvPr/>
        </p:nvCxnSpPr>
        <p:spPr bwMode="auto">
          <a:xfrm>
            <a:off x="7502032" y="3442706"/>
            <a:ext cx="96837" cy="7080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" name="AutoShape 13"/>
          <p:cNvCxnSpPr>
            <a:cxnSpLocks noChangeShapeType="1"/>
            <a:stCxn id="20" idx="3"/>
            <a:endCxn id="21" idx="0"/>
          </p:cNvCxnSpPr>
          <p:nvPr/>
        </p:nvCxnSpPr>
        <p:spPr bwMode="auto">
          <a:xfrm flipH="1">
            <a:off x="8181482" y="3490331"/>
            <a:ext cx="225425" cy="6715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" name="AutoShape 14"/>
          <p:cNvCxnSpPr>
            <a:cxnSpLocks noChangeShapeType="1"/>
            <a:stCxn id="20" idx="5"/>
            <a:endCxn id="22" idx="0"/>
          </p:cNvCxnSpPr>
          <p:nvPr/>
        </p:nvCxnSpPr>
        <p:spPr bwMode="auto">
          <a:xfrm>
            <a:off x="8710119" y="3490331"/>
            <a:ext cx="130175" cy="6604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AutoShape 15"/>
          <p:cNvCxnSpPr>
            <a:cxnSpLocks noChangeShapeType="1"/>
            <a:stCxn id="19" idx="3"/>
            <a:endCxn id="30" idx="0"/>
          </p:cNvCxnSpPr>
          <p:nvPr/>
        </p:nvCxnSpPr>
        <p:spPr bwMode="auto">
          <a:xfrm flipH="1">
            <a:off x="6989269" y="3442706"/>
            <a:ext cx="209550" cy="715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16"/>
          <p:cNvCxnSpPr>
            <a:cxnSpLocks noChangeShapeType="1"/>
            <a:stCxn id="24" idx="3"/>
            <a:endCxn id="25" idx="0"/>
          </p:cNvCxnSpPr>
          <p:nvPr/>
        </p:nvCxnSpPr>
        <p:spPr bwMode="auto">
          <a:xfrm>
            <a:off x="10619882" y="2410831"/>
            <a:ext cx="457200" cy="7540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17"/>
          <p:cNvCxnSpPr>
            <a:cxnSpLocks noChangeShapeType="1"/>
            <a:stCxn id="24" idx="5"/>
            <a:endCxn id="26" idx="0"/>
          </p:cNvCxnSpPr>
          <p:nvPr/>
        </p:nvCxnSpPr>
        <p:spPr bwMode="auto">
          <a:xfrm flipH="1">
            <a:off x="9808669" y="2410831"/>
            <a:ext cx="506413" cy="7540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18"/>
          <p:cNvCxnSpPr>
            <a:cxnSpLocks noChangeShapeType="1"/>
            <a:stCxn id="25" idx="5"/>
            <a:endCxn id="27" idx="0"/>
          </p:cNvCxnSpPr>
          <p:nvPr/>
        </p:nvCxnSpPr>
        <p:spPr bwMode="auto">
          <a:xfrm flipH="1">
            <a:off x="10772282" y="3490331"/>
            <a:ext cx="152400" cy="6810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19"/>
          <p:cNvCxnSpPr>
            <a:cxnSpLocks noChangeShapeType="1"/>
            <a:stCxn id="26" idx="3"/>
            <a:endCxn id="29" idx="0"/>
          </p:cNvCxnSpPr>
          <p:nvPr/>
        </p:nvCxnSpPr>
        <p:spPr bwMode="auto">
          <a:xfrm>
            <a:off x="9961069" y="3490331"/>
            <a:ext cx="125413" cy="6810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" name="AutoShape 20"/>
          <p:cNvCxnSpPr>
            <a:cxnSpLocks noChangeShapeType="1"/>
            <a:stCxn id="26" idx="5"/>
            <a:endCxn id="28" idx="0"/>
          </p:cNvCxnSpPr>
          <p:nvPr/>
        </p:nvCxnSpPr>
        <p:spPr bwMode="auto">
          <a:xfrm flipH="1">
            <a:off x="9476882" y="3490331"/>
            <a:ext cx="179387" cy="6699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7" name="Oval 16"/>
          <p:cNvSpPr>
            <a:spLocks noChangeAspect="1" noChangeArrowheads="1"/>
          </p:cNvSpPr>
          <p:nvPr/>
        </p:nvSpPr>
        <p:spPr bwMode="auto">
          <a:xfrm>
            <a:off x="8983169" y="1405944"/>
            <a:ext cx="430213" cy="3635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06</a:t>
            </a:r>
            <a:endParaRPr kumimoji="0" lang="en-US" altLang="tr-TR" sz="1600"/>
          </a:p>
        </p:txBody>
      </p:sp>
      <p:sp>
        <p:nvSpPr>
          <p:cNvPr id="18" name="Oval 17"/>
          <p:cNvSpPr>
            <a:spLocks noChangeAspect="1" noChangeArrowheads="1"/>
          </p:cNvSpPr>
          <p:nvPr/>
        </p:nvSpPr>
        <p:spPr bwMode="auto">
          <a:xfrm>
            <a:off x="7736982" y="2020306"/>
            <a:ext cx="430212" cy="363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14</a:t>
            </a:r>
            <a:endParaRPr kumimoji="0" lang="en-US" altLang="tr-TR" sz="1600"/>
          </a:p>
        </p:txBody>
      </p:sp>
      <p:sp>
        <p:nvSpPr>
          <p:cNvPr id="19" name="Oval 18"/>
          <p:cNvSpPr>
            <a:spLocks noChangeAspect="1" noChangeArrowheads="1"/>
          </p:cNvSpPr>
          <p:nvPr/>
        </p:nvSpPr>
        <p:spPr bwMode="auto">
          <a:xfrm>
            <a:off x="7135319" y="3125206"/>
            <a:ext cx="430213" cy="363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78</a:t>
            </a:r>
            <a:endParaRPr kumimoji="0" lang="en-US" altLang="tr-TR" sz="1600"/>
          </a:p>
        </p:txBody>
      </p:sp>
      <p:sp>
        <p:nvSpPr>
          <p:cNvPr id="20" name="Oval 19"/>
          <p:cNvSpPr>
            <a:spLocks noChangeAspect="1" noChangeArrowheads="1"/>
          </p:cNvSpPr>
          <p:nvPr/>
        </p:nvSpPr>
        <p:spPr bwMode="auto">
          <a:xfrm>
            <a:off x="8343407" y="3172831"/>
            <a:ext cx="430212" cy="363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18</a:t>
            </a:r>
            <a:endParaRPr kumimoji="0" lang="en-US" altLang="tr-TR" sz="1600"/>
          </a:p>
        </p:txBody>
      </p:sp>
      <p:sp>
        <p:nvSpPr>
          <p:cNvPr id="21" name="Oval 20"/>
          <p:cNvSpPr>
            <a:spLocks noChangeAspect="1" noChangeArrowheads="1"/>
          </p:cNvSpPr>
          <p:nvPr/>
        </p:nvSpPr>
        <p:spPr bwMode="auto">
          <a:xfrm>
            <a:off x="7965582" y="4169781"/>
            <a:ext cx="430212" cy="363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81</a:t>
            </a:r>
            <a:endParaRPr kumimoji="0" lang="en-US" altLang="tr-TR" sz="1600"/>
          </a:p>
        </p:txBody>
      </p:sp>
      <p:sp>
        <p:nvSpPr>
          <p:cNvPr id="22" name="Oval 21"/>
          <p:cNvSpPr>
            <a:spLocks noChangeAspect="1" noChangeArrowheads="1"/>
          </p:cNvSpPr>
          <p:nvPr/>
        </p:nvSpPr>
        <p:spPr bwMode="auto">
          <a:xfrm>
            <a:off x="8624394" y="4158669"/>
            <a:ext cx="430213" cy="3635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77</a:t>
            </a:r>
            <a:endParaRPr kumimoji="0" lang="en-US" altLang="tr-TR" sz="1600"/>
          </a:p>
        </p:txBody>
      </p:sp>
      <p:sp>
        <p:nvSpPr>
          <p:cNvPr id="23" name="Oval 22"/>
          <p:cNvSpPr>
            <a:spLocks noChangeAspect="1" noChangeArrowheads="1"/>
          </p:cNvSpPr>
          <p:nvPr/>
        </p:nvSpPr>
        <p:spPr bwMode="auto">
          <a:xfrm>
            <a:off x="7382969" y="4158669"/>
            <a:ext cx="430213" cy="3635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91</a:t>
            </a:r>
            <a:endParaRPr kumimoji="0" lang="en-US" altLang="tr-TR" sz="1600"/>
          </a:p>
        </p:txBody>
      </p:sp>
      <p:sp>
        <p:nvSpPr>
          <p:cNvPr id="24" name="Oval 23"/>
          <p:cNvSpPr>
            <a:spLocks noChangeAspect="1" noChangeArrowheads="1"/>
          </p:cNvSpPr>
          <p:nvPr/>
        </p:nvSpPr>
        <p:spPr bwMode="auto">
          <a:xfrm flipH="1">
            <a:off x="10251582" y="2093331"/>
            <a:ext cx="430212" cy="363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45</a:t>
            </a:r>
            <a:endParaRPr kumimoji="0" lang="en-US" altLang="tr-TR" sz="1600"/>
          </a:p>
        </p:txBody>
      </p:sp>
      <p:sp>
        <p:nvSpPr>
          <p:cNvPr id="25" name="Oval 24"/>
          <p:cNvSpPr>
            <a:spLocks noChangeAspect="1" noChangeArrowheads="1"/>
          </p:cNvSpPr>
          <p:nvPr/>
        </p:nvSpPr>
        <p:spPr bwMode="auto">
          <a:xfrm flipH="1">
            <a:off x="10861182" y="3172831"/>
            <a:ext cx="430212" cy="363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53</a:t>
            </a:r>
            <a:endParaRPr kumimoji="0" lang="en-US" altLang="tr-TR" sz="1600"/>
          </a:p>
        </p:txBody>
      </p:sp>
      <p:sp>
        <p:nvSpPr>
          <p:cNvPr id="26" name="Oval 25"/>
          <p:cNvSpPr>
            <a:spLocks noChangeAspect="1" noChangeArrowheads="1"/>
          </p:cNvSpPr>
          <p:nvPr/>
        </p:nvSpPr>
        <p:spPr bwMode="auto">
          <a:xfrm flipH="1">
            <a:off x="9592769" y="3172831"/>
            <a:ext cx="430213" cy="363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47</a:t>
            </a:r>
            <a:endParaRPr kumimoji="0" lang="en-US" altLang="tr-TR" sz="1600"/>
          </a:p>
        </p:txBody>
      </p:sp>
      <p:sp>
        <p:nvSpPr>
          <p:cNvPr id="27" name="Oval 26"/>
          <p:cNvSpPr>
            <a:spLocks noChangeAspect="1" noChangeArrowheads="1"/>
          </p:cNvSpPr>
          <p:nvPr/>
        </p:nvSpPr>
        <p:spPr bwMode="auto">
          <a:xfrm flipH="1">
            <a:off x="10556382" y="4179306"/>
            <a:ext cx="430212" cy="363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64</a:t>
            </a:r>
            <a:endParaRPr kumimoji="0" lang="en-US" altLang="tr-TR" sz="1600"/>
          </a:p>
        </p:txBody>
      </p:sp>
      <p:sp>
        <p:nvSpPr>
          <p:cNvPr id="28" name="Oval 27"/>
          <p:cNvSpPr>
            <a:spLocks noChangeAspect="1" noChangeArrowheads="1"/>
          </p:cNvSpPr>
          <p:nvPr/>
        </p:nvSpPr>
        <p:spPr bwMode="auto">
          <a:xfrm flipH="1">
            <a:off x="9260982" y="4168194"/>
            <a:ext cx="430212" cy="3635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84</a:t>
            </a:r>
            <a:endParaRPr kumimoji="0" lang="en-US" altLang="tr-TR" sz="1600"/>
          </a:p>
        </p:txBody>
      </p:sp>
      <p:sp>
        <p:nvSpPr>
          <p:cNvPr id="29" name="Oval 28"/>
          <p:cNvSpPr>
            <a:spLocks noChangeAspect="1" noChangeArrowheads="1"/>
          </p:cNvSpPr>
          <p:nvPr/>
        </p:nvSpPr>
        <p:spPr bwMode="auto">
          <a:xfrm flipH="1">
            <a:off x="9870582" y="4179306"/>
            <a:ext cx="430212" cy="363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99</a:t>
            </a:r>
            <a:endParaRPr kumimoji="0" lang="en-US" altLang="tr-TR" sz="1600"/>
          </a:p>
        </p:txBody>
      </p:sp>
      <p:sp>
        <p:nvSpPr>
          <p:cNvPr id="30" name="Oval 29"/>
          <p:cNvSpPr>
            <a:spLocks noChangeAspect="1" noChangeArrowheads="1"/>
          </p:cNvSpPr>
          <p:nvPr/>
        </p:nvSpPr>
        <p:spPr bwMode="auto">
          <a:xfrm>
            <a:off x="6773369" y="4166606"/>
            <a:ext cx="430213" cy="363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83</a:t>
            </a:r>
            <a:endParaRPr kumimoji="0" lang="en-US" altLang="tr-TR" sz="1600"/>
          </a:p>
        </p:txBody>
      </p:sp>
      <p:sp>
        <p:nvSpPr>
          <p:cNvPr id="31" name="Text Box 35"/>
          <p:cNvSpPr txBox="1">
            <a:spLocks noChangeArrowheads="1"/>
          </p:cNvSpPr>
          <p:nvPr/>
        </p:nvSpPr>
        <p:spPr bwMode="auto">
          <a:xfrm>
            <a:off x="9059369" y="1725031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tr-TR" altLang="tr-TR" b="1" dirty="0" smtClean="0">
                <a:solidFill>
                  <a:srgbClr val="006600"/>
                </a:solidFill>
                <a:latin typeface="Courier New" panose="02070309020205020404" pitchFamily="49" charset="0"/>
              </a:rPr>
              <a:t>0</a:t>
            </a:r>
            <a:endParaRPr lang="en-US" altLang="tr-TR" b="1" dirty="0">
              <a:solidFill>
                <a:srgbClr val="006600"/>
              </a:solidFill>
              <a:latin typeface="Courier New" panose="02070309020205020404" pitchFamily="49" charset="0"/>
            </a:endParaRPr>
          </a:p>
        </p:txBody>
      </p:sp>
      <p:sp>
        <p:nvSpPr>
          <p:cNvPr id="32" name="Text Box 36"/>
          <p:cNvSpPr txBox="1">
            <a:spLocks noChangeArrowheads="1"/>
          </p:cNvSpPr>
          <p:nvPr/>
        </p:nvSpPr>
        <p:spPr bwMode="auto">
          <a:xfrm>
            <a:off x="7776669" y="2372731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tr-TR" altLang="tr-TR" b="1" dirty="0">
                <a:solidFill>
                  <a:srgbClr val="006600"/>
                </a:solidFill>
                <a:latin typeface="Courier New" panose="02070309020205020404" pitchFamily="49" charset="0"/>
              </a:rPr>
              <a:t>1</a:t>
            </a:r>
            <a:endParaRPr lang="en-US" altLang="tr-TR" b="1" dirty="0">
              <a:solidFill>
                <a:srgbClr val="006600"/>
              </a:solidFill>
              <a:latin typeface="Courier New" panose="02070309020205020404" pitchFamily="49" charset="0"/>
            </a:endParaRPr>
          </a:p>
        </p:txBody>
      </p:sp>
      <p:sp>
        <p:nvSpPr>
          <p:cNvPr id="33" name="Text Box 37"/>
          <p:cNvSpPr txBox="1">
            <a:spLocks noChangeArrowheads="1"/>
          </p:cNvSpPr>
          <p:nvPr/>
        </p:nvSpPr>
        <p:spPr bwMode="auto">
          <a:xfrm>
            <a:off x="10316669" y="2423531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tr-TR" altLang="tr-TR" b="1" dirty="0">
                <a:solidFill>
                  <a:srgbClr val="006600"/>
                </a:solidFill>
                <a:latin typeface="Courier New" panose="02070309020205020404" pitchFamily="49" charset="0"/>
              </a:rPr>
              <a:t>2</a:t>
            </a:r>
            <a:endParaRPr lang="en-US" altLang="tr-TR" b="1" dirty="0">
              <a:solidFill>
                <a:srgbClr val="006600"/>
              </a:solidFill>
              <a:latin typeface="Courier New" panose="02070309020205020404" pitchFamily="49" charset="0"/>
            </a:endParaRPr>
          </a:p>
        </p:txBody>
      </p:sp>
      <p:sp>
        <p:nvSpPr>
          <p:cNvPr id="34" name="Text Box 38"/>
          <p:cNvSpPr txBox="1">
            <a:spLocks noChangeArrowheads="1"/>
          </p:cNvSpPr>
          <p:nvPr/>
        </p:nvSpPr>
        <p:spPr bwMode="auto">
          <a:xfrm>
            <a:off x="7182944" y="3464931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tr-TR" altLang="tr-TR" b="1" dirty="0" smtClean="0">
                <a:solidFill>
                  <a:srgbClr val="006600"/>
                </a:solidFill>
                <a:latin typeface="Courier New" panose="02070309020205020404" pitchFamily="49" charset="0"/>
              </a:rPr>
              <a:t>3</a:t>
            </a:r>
            <a:endParaRPr lang="en-US" altLang="tr-TR" b="1" dirty="0">
              <a:solidFill>
                <a:srgbClr val="006600"/>
              </a:solidFill>
              <a:latin typeface="Courier New" panose="02070309020205020404" pitchFamily="49" charset="0"/>
            </a:endParaRPr>
          </a:p>
        </p:txBody>
      </p:sp>
      <p:sp>
        <p:nvSpPr>
          <p:cNvPr id="35" name="Text Box 39"/>
          <p:cNvSpPr txBox="1">
            <a:spLocks noChangeArrowheads="1"/>
          </p:cNvSpPr>
          <p:nvPr/>
        </p:nvSpPr>
        <p:spPr bwMode="auto">
          <a:xfrm>
            <a:off x="8379919" y="3490331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tr-TR" altLang="tr-TR" b="1" dirty="0" smtClean="0">
                <a:solidFill>
                  <a:srgbClr val="006600"/>
                </a:solidFill>
                <a:latin typeface="Courier New" panose="02070309020205020404" pitchFamily="49" charset="0"/>
              </a:rPr>
              <a:t>4</a:t>
            </a:r>
            <a:endParaRPr lang="en-US" altLang="tr-TR" b="1" dirty="0">
              <a:solidFill>
                <a:srgbClr val="006600"/>
              </a:solidFill>
              <a:latin typeface="Courier New" panose="02070309020205020404" pitchFamily="49" charset="0"/>
            </a:endParaRPr>
          </a:p>
        </p:txBody>
      </p:sp>
      <p:sp>
        <p:nvSpPr>
          <p:cNvPr id="36" name="Text Box 40"/>
          <p:cNvSpPr txBox="1">
            <a:spLocks noChangeArrowheads="1"/>
          </p:cNvSpPr>
          <p:nvPr/>
        </p:nvSpPr>
        <p:spPr bwMode="auto">
          <a:xfrm>
            <a:off x="9653094" y="3490331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tr-TR" altLang="tr-TR" b="1" dirty="0" smtClean="0">
                <a:solidFill>
                  <a:srgbClr val="006600"/>
                </a:solidFill>
                <a:latin typeface="Courier New" panose="02070309020205020404" pitchFamily="49" charset="0"/>
              </a:rPr>
              <a:t>5</a:t>
            </a:r>
            <a:endParaRPr lang="en-US" altLang="tr-TR" b="1" dirty="0">
              <a:solidFill>
                <a:srgbClr val="006600"/>
              </a:solidFill>
              <a:latin typeface="Courier New" panose="02070309020205020404" pitchFamily="49" charset="0"/>
            </a:endParaRPr>
          </a:p>
        </p:txBody>
      </p:sp>
      <p:sp>
        <p:nvSpPr>
          <p:cNvPr id="37" name="Text Box 41"/>
          <p:cNvSpPr txBox="1">
            <a:spLocks noChangeArrowheads="1"/>
          </p:cNvSpPr>
          <p:nvPr/>
        </p:nvSpPr>
        <p:spPr bwMode="auto">
          <a:xfrm>
            <a:off x="10938969" y="3515731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tr-TR" altLang="tr-TR" b="1" dirty="0" smtClean="0">
                <a:solidFill>
                  <a:srgbClr val="006600"/>
                </a:solidFill>
                <a:latin typeface="Courier New" panose="02070309020205020404" pitchFamily="49" charset="0"/>
              </a:rPr>
              <a:t>6</a:t>
            </a:r>
            <a:endParaRPr lang="en-US" altLang="tr-TR" b="1" dirty="0">
              <a:solidFill>
                <a:srgbClr val="006600"/>
              </a:solidFill>
              <a:latin typeface="Courier New" panose="02070309020205020404" pitchFamily="49" charset="0"/>
            </a:endParaRPr>
          </a:p>
        </p:txBody>
      </p:sp>
      <p:sp>
        <p:nvSpPr>
          <p:cNvPr id="38" name="Text Box 42"/>
          <p:cNvSpPr txBox="1">
            <a:spLocks noChangeArrowheads="1"/>
          </p:cNvSpPr>
          <p:nvPr/>
        </p:nvSpPr>
        <p:spPr bwMode="auto">
          <a:xfrm>
            <a:off x="6832107" y="4531731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tr-TR" altLang="tr-TR" b="1" dirty="0" smtClean="0">
                <a:solidFill>
                  <a:srgbClr val="006600"/>
                </a:solidFill>
                <a:latin typeface="Courier New" panose="02070309020205020404" pitchFamily="49" charset="0"/>
              </a:rPr>
              <a:t>7</a:t>
            </a:r>
            <a:endParaRPr lang="en-US" altLang="tr-TR" b="1" dirty="0">
              <a:solidFill>
                <a:srgbClr val="006600"/>
              </a:solidFill>
              <a:latin typeface="Courier New" panose="02070309020205020404" pitchFamily="49" charset="0"/>
            </a:endParaRPr>
          </a:p>
        </p:txBody>
      </p:sp>
      <p:sp>
        <p:nvSpPr>
          <p:cNvPr id="39" name="Text Box 43"/>
          <p:cNvSpPr txBox="1">
            <a:spLocks noChangeArrowheads="1"/>
          </p:cNvSpPr>
          <p:nvPr/>
        </p:nvSpPr>
        <p:spPr bwMode="auto">
          <a:xfrm>
            <a:off x="7449644" y="4531731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tr-TR" altLang="tr-TR" b="1" dirty="0" smtClean="0">
                <a:solidFill>
                  <a:srgbClr val="006600"/>
                </a:solidFill>
                <a:latin typeface="Courier New" panose="02070309020205020404" pitchFamily="49" charset="0"/>
              </a:rPr>
              <a:t>8</a:t>
            </a:r>
            <a:endParaRPr lang="en-US" altLang="tr-TR" b="1" dirty="0">
              <a:solidFill>
                <a:srgbClr val="006600"/>
              </a:solidFill>
              <a:latin typeface="Courier New" panose="02070309020205020404" pitchFamily="49" charset="0"/>
            </a:endParaRPr>
          </a:p>
        </p:txBody>
      </p:sp>
      <p:sp>
        <p:nvSpPr>
          <p:cNvPr id="40" name="Text Box 44"/>
          <p:cNvSpPr txBox="1">
            <a:spLocks noChangeArrowheads="1"/>
          </p:cNvSpPr>
          <p:nvPr/>
        </p:nvSpPr>
        <p:spPr bwMode="auto">
          <a:xfrm>
            <a:off x="7951294" y="4531731"/>
            <a:ext cx="473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tr-TR" altLang="tr-TR" b="1" dirty="0" smtClean="0">
                <a:solidFill>
                  <a:srgbClr val="006600"/>
                </a:solidFill>
                <a:latin typeface="Courier New" panose="02070309020205020404" pitchFamily="49" charset="0"/>
              </a:rPr>
              <a:t>9</a:t>
            </a:r>
            <a:endParaRPr lang="en-US" altLang="tr-TR" b="1" dirty="0">
              <a:solidFill>
                <a:srgbClr val="006600"/>
              </a:solidFill>
              <a:latin typeface="Courier New" panose="02070309020205020404" pitchFamily="49" charset="0"/>
            </a:endParaRPr>
          </a:p>
        </p:txBody>
      </p:sp>
      <p:sp>
        <p:nvSpPr>
          <p:cNvPr id="41" name="Text Box 45"/>
          <p:cNvSpPr txBox="1">
            <a:spLocks noChangeArrowheads="1"/>
          </p:cNvSpPr>
          <p:nvPr/>
        </p:nvSpPr>
        <p:spPr bwMode="auto">
          <a:xfrm>
            <a:off x="8621219" y="4544431"/>
            <a:ext cx="498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tr-TR" b="1" dirty="0" smtClean="0">
                <a:solidFill>
                  <a:srgbClr val="006600"/>
                </a:solidFill>
                <a:latin typeface="Courier New" panose="02070309020205020404" pitchFamily="49" charset="0"/>
              </a:rPr>
              <a:t>1</a:t>
            </a:r>
            <a:r>
              <a:rPr lang="tr-TR" altLang="tr-TR" b="1" dirty="0" smtClean="0">
                <a:solidFill>
                  <a:srgbClr val="006600"/>
                </a:solidFill>
                <a:latin typeface="Courier New" panose="02070309020205020404" pitchFamily="49" charset="0"/>
              </a:rPr>
              <a:t>0</a:t>
            </a:r>
            <a:endParaRPr lang="en-US" altLang="tr-TR" b="1" dirty="0">
              <a:solidFill>
                <a:srgbClr val="006600"/>
              </a:solidFill>
              <a:latin typeface="Courier New" panose="02070309020205020404" pitchFamily="49" charset="0"/>
            </a:endParaRPr>
          </a:p>
        </p:txBody>
      </p:sp>
      <p:sp>
        <p:nvSpPr>
          <p:cNvPr id="42" name="Text Box 46"/>
          <p:cNvSpPr txBox="1">
            <a:spLocks noChangeArrowheads="1"/>
          </p:cNvSpPr>
          <p:nvPr/>
        </p:nvSpPr>
        <p:spPr bwMode="auto">
          <a:xfrm>
            <a:off x="9222882" y="4531731"/>
            <a:ext cx="473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tr-TR" b="1" dirty="0" smtClean="0">
                <a:solidFill>
                  <a:srgbClr val="006600"/>
                </a:solidFill>
                <a:latin typeface="Courier New" panose="02070309020205020404" pitchFamily="49" charset="0"/>
              </a:rPr>
              <a:t>1</a:t>
            </a:r>
            <a:r>
              <a:rPr lang="tr-TR" altLang="tr-TR" b="1" dirty="0" smtClean="0">
                <a:solidFill>
                  <a:srgbClr val="006600"/>
                </a:solidFill>
                <a:latin typeface="Courier New" panose="02070309020205020404" pitchFamily="49" charset="0"/>
              </a:rPr>
              <a:t>1</a:t>
            </a:r>
            <a:endParaRPr lang="en-US" altLang="tr-TR" b="1" dirty="0">
              <a:solidFill>
                <a:srgbClr val="006600"/>
              </a:solidFill>
              <a:latin typeface="Courier New" panose="02070309020205020404" pitchFamily="49" charset="0"/>
            </a:endParaRPr>
          </a:p>
        </p:txBody>
      </p:sp>
      <p:sp>
        <p:nvSpPr>
          <p:cNvPr id="43" name="Text Box 47"/>
          <p:cNvSpPr txBox="1">
            <a:spLocks noChangeArrowheads="1"/>
          </p:cNvSpPr>
          <p:nvPr/>
        </p:nvSpPr>
        <p:spPr bwMode="auto">
          <a:xfrm>
            <a:off x="9880107" y="4544431"/>
            <a:ext cx="498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tr-TR" b="1" dirty="0" smtClean="0">
                <a:solidFill>
                  <a:srgbClr val="006600"/>
                </a:solidFill>
                <a:latin typeface="Courier New" panose="02070309020205020404" pitchFamily="49" charset="0"/>
              </a:rPr>
              <a:t>1</a:t>
            </a:r>
            <a:r>
              <a:rPr lang="tr-TR" altLang="tr-TR" b="1" dirty="0" smtClean="0">
                <a:solidFill>
                  <a:srgbClr val="006600"/>
                </a:solidFill>
                <a:latin typeface="Courier New" panose="02070309020205020404" pitchFamily="49" charset="0"/>
              </a:rPr>
              <a:t>2</a:t>
            </a:r>
            <a:endParaRPr lang="en-US" altLang="tr-TR" b="1" dirty="0">
              <a:solidFill>
                <a:srgbClr val="006600"/>
              </a:solidFill>
              <a:latin typeface="Courier New" panose="02070309020205020404" pitchFamily="49" charset="0"/>
            </a:endParaRPr>
          </a:p>
        </p:txBody>
      </p:sp>
      <p:sp>
        <p:nvSpPr>
          <p:cNvPr id="44" name="Text Box 48"/>
          <p:cNvSpPr txBox="1">
            <a:spLocks noChangeArrowheads="1"/>
          </p:cNvSpPr>
          <p:nvPr/>
        </p:nvSpPr>
        <p:spPr bwMode="auto">
          <a:xfrm>
            <a:off x="10572257" y="4542844"/>
            <a:ext cx="4730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tr-TR" b="1" dirty="0" smtClean="0">
                <a:solidFill>
                  <a:srgbClr val="006600"/>
                </a:solidFill>
                <a:latin typeface="Courier New" panose="02070309020205020404" pitchFamily="49" charset="0"/>
              </a:rPr>
              <a:t>1</a:t>
            </a:r>
            <a:r>
              <a:rPr lang="tr-TR" altLang="tr-TR" b="1" dirty="0" smtClean="0">
                <a:solidFill>
                  <a:srgbClr val="006600"/>
                </a:solidFill>
                <a:latin typeface="Courier New" panose="02070309020205020404" pitchFamily="49" charset="0"/>
              </a:rPr>
              <a:t>3</a:t>
            </a:r>
            <a:endParaRPr lang="en-US" altLang="tr-TR" b="1" dirty="0">
              <a:solidFill>
                <a:srgbClr val="006600"/>
              </a:solidFill>
              <a:latin typeface="Courier New" panose="02070309020205020404" pitchFamily="49" charset="0"/>
            </a:endParaRPr>
          </a:p>
        </p:txBody>
      </p:sp>
      <p:graphicFrame>
        <p:nvGraphicFramePr>
          <p:cNvPr id="49" name="Tablo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307596"/>
              </p:ext>
            </p:extLst>
          </p:nvPr>
        </p:nvGraphicFramePr>
        <p:xfrm>
          <a:off x="991693" y="5678913"/>
          <a:ext cx="81280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05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05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05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05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05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05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05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05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057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057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8057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8057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06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91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99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64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6" name="Tablo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893015"/>
              </p:ext>
            </p:extLst>
          </p:nvPr>
        </p:nvGraphicFramePr>
        <p:xfrm>
          <a:off x="991693" y="5191868"/>
          <a:ext cx="81280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05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05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05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05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05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05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05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05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057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057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8057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8057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0</a:t>
                      </a:r>
                      <a:endParaRPr lang="tr-TR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</a:t>
                      </a:r>
                      <a:endParaRPr lang="tr-TR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</a:t>
                      </a:r>
                      <a:endParaRPr lang="tr-TR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</a:t>
                      </a:r>
                      <a:endParaRPr lang="tr-TR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</a:t>
                      </a:r>
                      <a:endParaRPr lang="tr-TR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</a:t>
                      </a:r>
                      <a:endParaRPr lang="tr-TR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</a:t>
                      </a:r>
                      <a:endParaRPr lang="tr-TR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7</a:t>
                      </a:r>
                      <a:endParaRPr lang="tr-TR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8</a:t>
                      </a:r>
                      <a:endParaRPr lang="tr-TR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9</a:t>
                      </a:r>
                      <a:endParaRPr lang="tr-TR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11</a:t>
                      </a:r>
                      <a:endParaRPr lang="tr-TR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</a:t>
                      </a:r>
                      <a:endParaRPr lang="tr-TR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13</a:t>
                      </a:r>
                      <a:endParaRPr lang="tr-TR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14</a:t>
                      </a:r>
                      <a:endParaRPr lang="tr-TR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402468" y="4822536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index</a:t>
            </a:r>
            <a:endParaRPr lang="tr-TR" dirty="0"/>
          </a:p>
        </p:txBody>
      </p:sp>
      <p:sp>
        <p:nvSpPr>
          <p:cNvPr id="48" name="TextBox 47"/>
          <p:cNvSpPr txBox="1"/>
          <p:nvPr/>
        </p:nvSpPr>
        <p:spPr>
          <a:xfrm>
            <a:off x="313346" y="5981292"/>
            <a:ext cx="708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Array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355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Binary Heap:  Insertion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dirty="0"/>
              <a:t>Insert element x into heap.</a:t>
            </a:r>
          </a:p>
          <a:p>
            <a:pPr lvl="1"/>
            <a:r>
              <a:rPr lang="en-US" altLang="tr-TR" dirty="0"/>
              <a:t>Insert into next available slot.</a:t>
            </a:r>
          </a:p>
          <a:p>
            <a:pPr lvl="1"/>
            <a:r>
              <a:rPr lang="en-US" altLang="tr-TR" dirty="0"/>
              <a:t>Bubble up until it's heap ordered.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4294967295"/>
          </p:nvPr>
        </p:nvSpPr>
        <p:spPr>
          <a:xfrm>
            <a:off x="10287000" y="6569075"/>
            <a:ext cx="1905000" cy="228600"/>
          </a:xfrm>
        </p:spPr>
        <p:txBody>
          <a:bodyPr/>
          <a:lstStyle/>
          <a:p>
            <a:fld id="{5D213975-D8FB-4702-BEDB-9950FF9C4CD8}" type="slidenum">
              <a:rPr lang="en-US" altLang="tr-TR"/>
              <a:pPr/>
              <a:t>12</a:t>
            </a:fld>
            <a:endParaRPr lang="en-US" altLang="tr-TR" sz="1400"/>
          </a:p>
        </p:txBody>
      </p:sp>
      <p:cxnSp>
        <p:nvCxnSpPr>
          <p:cNvPr id="5" name="AutoShape 56"/>
          <p:cNvCxnSpPr>
            <a:cxnSpLocks noChangeShapeType="1"/>
            <a:stCxn id="18" idx="2"/>
            <a:endCxn id="19" idx="7"/>
          </p:cNvCxnSpPr>
          <p:nvPr/>
        </p:nvCxnSpPr>
        <p:spPr bwMode="auto">
          <a:xfrm flipH="1">
            <a:off x="5493421" y="3155315"/>
            <a:ext cx="871538" cy="4778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" name="AutoShape 57"/>
          <p:cNvCxnSpPr>
            <a:cxnSpLocks noChangeShapeType="1"/>
            <a:stCxn id="18" idx="6"/>
            <a:endCxn id="25" idx="7"/>
          </p:cNvCxnSpPr>
          <p:nvPr/>
        </p:nvCxnSpPr>
        <p:spPr bwMode="auto">
          <a:xfrm>
            <a:off x="6811046" y="3155315"/>
            <a:ext cx="893763" cy="549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" name="AutoShape 58"/>
          <p:cNvCxnSpPr>
            <a:cxnSpLocks noChangeShapeType="1"/>
            <a:stCxn id="19" idx="3"/>
            <a:endCxn id="20" idx="0"/>
          </p:cNvCxnSpPr>
          <p:nvPr/>
        </p:nvCxnSpPr>
        <p:spPr bwMode="auto">
          <a:xfrm flipH="1">
            <a:off x="4740946" y="3904615"/>
            <a:ext cx="449263" cy="7794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" name="AutoShape 59"/>
          <p:cNvCxnSpPr>
            <a:cxnSpLocks noChangeShapeType="1"/>
            <a:stCxn id="19" idx="5"/>
            <a:endCxn id="21" idx="0"/>
          </p:cNvCxnSpPr>
          <p:nvPr/>
        </p:nvCxnSpPr>
        <p:spPr bwMode="auto">
          <a:xfrm>
            <a:off x="5493421" y="3904615"/>
            <a:ext cx="455613" cy="8270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" name="AutoShape 60"/>
          <p:cNvCxnSpPr>
            <a:cxnSpLocks noChangeShapeType="1"/>
            <a:stCxn id="20" idx="5"/>
            <a:endCxn id="24" idx="0"/>
          </p:cNvCxnSpPr>
          <p:nvPr/>
        </p:nvCxnSpPr>
        <p:spPr bwMode="auto">
          <a:xfrm>
            <a:off x="4891759" y="5009515"/>
            <a:ext cx="96837" cy="7080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" name="AutoShape 61"/>
          <p:cNvCxnSpPr>
            <a:cxnSpLocks noChangeShapeType="1"/>
            <a:stCxn id="21" idx="3"/>
            <a:endCxn id="22" idx="0"/>
          </p:cNvCxnSpPr>
          <p:nvPr/>
        </p:nvCxnSpPr>
        <p:spPr bwMode="auto">
          <a:xfrm flipH="1">
            <a:off x="5571209" y="5057140"/>
            <a:ext cx="225425" cy="6715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AutoShape 62"/>
          <p:cNvCxnSpPr>
            <a:cxnSpLocks noChangeShapeType="1"/>
            <a:stCxn id="21" idx="5"/>
            <a:endCxn id="23" idx="0"/>
          </p:cNvCxnSpPr>
          <p:nvPr/>
        </p:nvCxnSpPr>
        <p:spPr bwMode="auto">
          <a:xfrm>
            <a:off x="6099846" y="5057140"/>
            <a:ext cx="130175" cy="6604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63"/>
          <p:cNvCxnSpPr>
            <a:cxnSpLocks noChangeShapeType="1"/>
            <a:stCxn id="20" idx="3"/>
            <a:endCxn id="31" idx="0"/>
          </p:cNvCxnSpPr>
          <p:nvPr/>
        </p:nvCxnSpPr>
        <p:spPr bwMode="auto">
          <a:xfrm flipH="1">
            <a:off x="4378996" y="5009515"/>
            <a:ext cx="209550" cy="715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64"/>
          <p:cNvCxnSpPr>
            <a:cxnSpLocks noChangeShapeType="1"/>
            <a:stCxn id="25" idx="3"/>
            <a:endCxn id="26" idx="0"/>
          </p:cNvCxnSpPr>
          <p:nvPr/>
        </p:nvCxnSpPr>
        <p:spPr bwMode="auto">
          <a:xfrm>
            <a:off x="8009609" y="3977640"/>
            <a:ext cx="457200" cy="7540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65"/>
          <p:cNvCxnSpPr>
            <a:cxnSpLocks noChangeShapeType="1"/>
            <a:stCxn id="25" idx="5"/>
            <a:endCxn id="27" idx="0"/>
          </p:cNvCxnSpPr>
          <p:nvPr/>
        </p:nvCxnSpPr>
        <p:spPr bwMode="auto">
          <a:xfrm flipH="1">
            <a:off x="7198396" y="3977640"/>
            <a:ext cx="506413" cy="7540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66"/>
          <p:cNvCxnSpPr>
            <a:cxnSpLocks noChangeShapeType="1"/>
            <a:stCxn id="26" idx="5"/>
            <a:endCxn id="28" idx="0"/>
          </p:cNvCxnSpPr>
          <p:nvPr/>
        </p:nvCxnSpPr>
        <p:spPr bwMode="auto">
          <a:xfrm flipH="1">
            <a:off x="8162009" y="5057140"/>
            <a:ext cx="152400" cy="6810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" name="AutoShape 67"/>
          <p:cNvCxnSpPr>
            <a:cxnSpLocks noChangeShapeType="1"/>
            <a:stCxn id="27" idx="3"/>
            <a:endCxn id="30" idx="0"/>
          </p:cNvCxnSpPr>
          <p:nvPr/>
        </p:nvCxnSpPr>
        <p:spPr bwMode="auto">
          <a:xfrm>
            <a:off x="7350796" y="5057140"/>
            <a:ext cx="125413" cy="6810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" name="AutoShape 68"/>
          <p:cNvCxnSpPr>
            <a:cxnSpLocks noChangeShapeType="1"/>
            <a:stCxn id="27" idx="5"/>
            <a:endCxn id="29" idx="0"/>
          </p:cNvCxnSpPr>
          <p:nvPr/>
        </p:nvCxnSpPr>
        <p:spPr bwMode="auto">
          <a:xfrm flipH="1">
            <a:off x="6866609" y="5057140"/>
            <a:ext cx="179387" cy="6699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8" name="Oval 69"/>
          <p:cNvSpPr>
            <a:spLocks noChangeAspect="1" noChangeArrowheads="1"/>
          </p:cNvSpPr>
          <p:nvPr/>
        </p:nvSpPr>
        <p:spPr bwMode="auto">
          <a:xfrm>
            <a:off x="6372896" y="2972753"/>
            <a:ext cx="430213" cy="3635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06</a:t>
            </a:r>
            <a:endParaRPr kumimoji="0" lang="en-US" altLang="tr-TR" sz="1600"/>
          </a:p>
        </p:txBody>
      </p:sp>
      <p:sp>
        <p:nvSpPr>
          <p:cNvPr id="19" name="Oval 70"/>
          <p:cNvSpPr>
            <a:spLocks noChangeAspect="1" noChangeArrowheads="1"/>
          </p:cNvSpPr>
          <p:nvPr/>
        </p:nvSpPr>
        <p:spPr bwMode="auto">
          <a:xfrm>
            <a:off x="5126709" y="3587115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14</a:t>
            </a:r>
            <a:endParaRPr kumimoji="0" lang="en-US" altLang="tr-TR" sz="1600"/>
          </a:p>
        </p:txBody>
      </p:sp>
      <p:sp>
        <p:nvSpPr>
          <p:cNvPr id="20" name="Oval 71"/>
          <p:cNvSpPr>
            <a:spLocks noChangeAspect="1" noChangeArrowheads="1"/>
          </p:cNvSpPr>
          <p:nvPr/>
        </p:nvSpPr>
        <p:spPr bwMode="auto">
          <a:xfrm>
            <a:off x="4525046" y="4692015"/>
            <a:ext cx="430213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78</a:t>
            </a:r>
            <a:endParaRPr kumimoji="0" lang="en-US" altLang="tr-TR" sz="1600"/>
          </a:p>
        </p:txBody>
      </p:sp>
      <p:sp>
        <p:nvSpPr>
          <p:cNvPr id="21" name="Oval 72"/>
          <p:cNvSpPr>
            <a:spLocks noChangeAspect="1" noChangeArrowheads="1"/>
          </p:cNvSpPr>
          <p:nvPr/>
        </p:nvSpPr>
        <p:spPr bwMode="auto">
          <a:xfrm>
            <a:off x="5733134" y="4739640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18</a:t>
            </a:r>
            <a:endParaRPr kumimoji="0" lang="en-US" altLang="tr-TR" sz="1600"/>
          </a:p>
        </p:txBody>
      </p:sp>
      <p:sp>
        <p:nvSpPr>
          <p:cNvPr id="22" name="Oval 73"/>
          <p:cNvSpPr>
            <a:spLocks noChangeAspect="1" noChangeArrowheads="1"/>
          </p:cNvSpPr>
          <p:nvPr/>
        </p:nvSpPr>
        <p:spPr bwMode="auto">
          <a:xfrm>
            <a:off x="5355309" y="5736590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81</a:t>
            </a:r>
            <a:endParaRPr kumimoji="0" lang="en-US" altLang="tr-TR" sz="1600"/>
          </a:p>
        </p:txBody>
      </p:sp>
      <p:sp>
        <p:nvSpPr>
          <p:cNvPr id="23" name="Oval 74"/>
          <p:cNvSpPr>
            <a:spLocks noChangeAspect="1" noChangeArrowheads="1"/>
          </p:cNvSpPr>
          <p:nvPr/>
        </p:nvSpPr>
        <p:spPr bwMode="auto">
          <a:xfrm>
            <a:off x="6014121" y="5725478"/>
            <a:ext cx="430213" cy="3635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77</a:t>
            </a:r>
            <a:endParaRPr kumimoji="0" lang="en-US" altLang="tr-TR" sz="1600"/>
          </a:p>
        </p:txBody>
      </p:sp>
      <p:sp>
        <p:nvSpPr>
          <p:cNvPr id="24" name="Oval 75"/>
          <p:cNvSpPr>
            <a:spLocks noChangeAspect="1" noChangeArrowheads="1"/>
          </p:cNvSpPr>
          <p:nvPr/>
        </p:nvSpPr>
        <p:spPr bwMode="auto">
          <a:xfrm>
            <a:off x="4772696" y="5725478"/>
            <a:ext cx="430213" cy="3635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91</a:t>
            </a:r>
            <a:endParaRPr kumimoji="0" lang="en-US" altLang="tr-TR" sz="1600"/>
          </a:p>
        </p:txBody>
      </p:sp>
      <p:sp>
        <p:nvSpPr>
          <p:cNvPr id="25" name="Oval 76"/>
          <p:cNvSpPr>
            <a:spLocks noChangeAspect="1" noChangeArrowheads="1"/>
          </p:cNvSpPr>
          <p:nvPr/>
        </p:nvSpPr>
        <p:spPr bwMode="auto">
          <a:xfrm flipH="1">
            <a:off x="7641309" y="3660140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45</a:t>
            </a:r>
            <a:endParaRPr kumimoji="0" lang="en-US" altLang="tr-TR" sz="1600"/>
          </a:p>
        </p:txBody>
      </p:sp>
      <p:sp>
        <p:nvSpPr>
          <p:cNvPr id="26" name="Oval 77"/>
          <p:cNvSpPr>
            <a:spLocks noChangeAspect="1" noChangeArrowheads="1"/>
          </p:cNvSpPr>
          <p:nvPr/>
        </p:nvSpPr>
        <p:spPr bwMode="auto">
          <a:xfrm flipH="1">
            <a:off x="8250909" y="4739640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53</a:t>
            </a:r>
            <a:endParaRPr kumimoji="0" lang="en-US" altLang="tr-TR" sz="1600"/>
          </a:p>
        </p:txBody>
      </p:sp>
      <p:sp>
        <p:nvSpPr>
          <p:cNvPr id="27" name="Oval 78"/>
          <p:cNvSpPr>
            <a:spLocks noChangeAspect="1" noChangeArrowheads="1"/>
          </p:cNvSpPr>
          <p:nvPr/>
        </p:nvSpPr>
        <p:spPr bwMode="auto">
          <a:xfrm flipH="1">
            <a:off x="6982496" y="4739640"/>
            <a:ext cx="430213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47</a:t>
            </a:r>
            <a:endParaRPr kumimoji="0" lang="en-US" altLang="tr-TR" sz="1600"/>
          </a:p>
        </p:txBody>
      </p:sp>
      <p:sp>
        <p:nvSpPr>
          <p:cNvPr id="28" name="Oval 79"/>
          <p:cNvSpPr>
            <a:spLocks noChangeAspect="1" noChangeArrowheads="1"/>
          </p:cNvSpPr>
          <p:nvPr/>
        </p:nvSpPr>
        <p:spPr bwMode="auto">
          <a:xfrm flipH="1">
            <a:off x="7946109" y="5746115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64</a:t>
            </a:r>
            <a:endParaRPr kumimoji="0" lang="en-US" altLang="tr-TR" sz="1600"/>
          </a:p>
        </p:txBody>
      </p:sp>
      <p:sp>
        <p:nvSpPr>
          <p:cNvPr id="29" name="Oval 80"/>
          <p:cNvSpPr>
            <a:spLocks noChangeAspect="1" noChangeArrowheads="1"/>
          </p:cNvSpPr>
          <p:nvPr/>
        </p:nvSpPr>
        <p:spPr bwMode="auto">
          <a:xfrm flipH="1">
            <a:off x="6650709" y="5735003"/>
            <a:ext cx="430212" cy="3635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84</a:t>
            </a:r>
            <a:endParaRPr kumimoji="0" lang="en-US" altLang="tr-TR" sz="1600"/>
          </a:p>
        </p:txBody>
      </p:sp>
      <p:sp>
        <p:nvSpPr>
          <p:cNvPr id="30" name="Oval 81"/>
          <p:cNvSpPr>
            <a:spLocks noChangeAspect="1" noChangeArrowheads="1"/>
          </p:cNvSpPr>
          <p:nvPr/>
        </p:nvSpPr>
        <p:spPr bwMode="auto">
          <a:xfrm flipH="1">
            <a:off x="7260309" y="5746115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99</a:t>
            </a:r>
            <a:endParaRPr kumimoji="0" lang="en-US" altLang="tr-TR" sz="1600"/>
          </a:p>
        </p:txBody>
      </p:sp>
      <p:sp>
        <p:nvSpPr>
          <p:cNvPr id="31" name="Oval 82"/>
          <p:cNvSpPr>
            <a:spLocks noChangeAspect="1" noChangeArrowheads="1"/>
          </p:cNvSpPr>
          <p:nvPr/>
        </p:nvSpPr>
        <p:spPr bwMode="auto">
          <a:xfrm>
            <a:off x="4163096" y="5733415"/>
            <a:ext cx="430213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83</a:t>
            </a:r>
            <a:endParaRPr kumimoji="0" lang="en-US" altLang="tr-TR" sz="1600"/>
          </a:p>
        </p:txBody>
      </p:sp>
      <p:grpSp>
        <p:nvGrpSpPr>
          <p:cNvPr id="32" name="Group 104"/>
          <p:cNvGrpSpPr>
            <a:grpSpLocks/>
          </p:cNvGrpSpPr>
          <p:nvPr/>
        </p:nvGrpSpPr>
        <p:grpSpPr bwMode="auto">
          <a:xfrm>
            <a:off x="8533484" y="5057140"/>
            <a:ext cx="3065462" cy="1130300"/>
            <a:chOff x="3761" y="3224"/>
            <a:chExt cx="1931" cy="712"/>
          </a:xfrm>
        </p:grpSpPr>
        <p:grpSp>
          <p:nvGrpSpPr>
            <p:cNvPr id="33" name="Group 52"/>
            <p:cNvGrpSpPr>
              <a:grpSpLocks/>
            </p:cNvGrpSpPr>
            <p:nvPr/>
          </p:nvGrpSpPr>
          <p:grpSpPr bwMode="auto">
            <a:xfrm>
              <a:off x="3761" y="3224"/>
              <a:ext cx="271" cy="664"/>
              <a:chOff x="3905" y="3224"/>
              <a:chExt cx="271" cy="664"/>
            </a:xfrm>
          </p:grpSpPr>
          <p:cxnSp>
            <p:nvCxnSpPr>
              <p:cNvPr id="35" name="AutoShape 48"/>
              <p:cNvCxnSpPr>
                <a:cxnSpLocks noChangeShapeType="1"/>
                <a:endCxn id="36" idx="0"/>
              </p:cNvCxnSpPr>
              <p:nvPr/>
            </p:nvCxnSpPr>
            <p:spPr bwMode="auto">
              <a:xfrm>
                <a:off x="3959" y="3224"/>
                <a:ext cx="82" cy="430"/>
              </a:xfrm>
              <a:prstGeom prst="straightConnector1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sp>
            <p:nvSpPr>
              <p:cNvPr id="36" name="Oval 49"/>
              <p:cNvSpPr>
                <a:spLocks noChangeAspect="1" noChangeArrowheads="1"/>
              </p:cNvSpPr>
              <p:nvPr/>
            </p:nvSpPr>
            <p:spPr bwMode="auto">
              <a:xfrm flipH="1">
                <a:off x="3905" y="3659"/>
                <a:ext cx="271" cy="229"/>
              </a:xfrm>
              <a:prstGeom prst="ellipse">
                <a:avLst/>
              </a:prstGeom>
              <a:solidFill>
                <a:schemeClr val="accent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kumimoji="0" lang="en-US" altLang="tr-TR" sz="1600" b="1">
                    <a:solidFill>
                      <a:schemeClr val="bg1"/>
                    </a:solidFill>
                    <a:latin typeface="Courier New" panose="02070309020205020404" pitchFamily="49" charset="0"/>
                  </a:rPr>
                  <a:t>42</a:t>
                </a:r>
                <a:endParaRPr kumimoji="0" lang="en-US" altLang="tr-TR" sz="16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4" name="AutoShape 103"/>
            <p:cNvSpPr>
              <a:spLocks noChangeArrowheads="1"/>
            </p:cNvSpPr>
            <p:nvPr/>
          </p:nvSpPr>
          <p:spPr bwMode="auto">
            <a:xfrm flipH="1">
              <a:off x="4128" y="3648"/>
              <a:ext cx="1564" cy="288"/>
            </a:xfrm>
            <a:prstGeom prst="rightArrowCallout">
              <a:avLst>
                <a:gd name="adj1" fmla="val 29176"/>
                <a:gd name="adj2" fmla="val 29171"/>
                <a:gd name="adj3" fmla="val 43998"/>
                <a:gd name="adj4" fmla="val 82352"/>
              </a:avLst>
            </a:prstGeom>
            <a:solidFill>
              <a:schemeClr val="tx2"/>
            </a:solidFill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r>
                <a:rPr lang="en-US" altLang="tr-TR" b="1"/>
                <a:t>next free slot</a:t>
              </a:r>
              <a:endParaRPr lang="en-US" altLang="tr-TR"/>
            </a:p>
          </p:txBody>
        </p:sp>
      </p:grpSp>
    </p:spTree>
    <p:extLst>
      <p:ext uri="{BB962C8B-B14F-4D97-AF65-F5344CB8AC3E}">
        <p14:creationId xmlns:p14="http://schemas.microsoft.com/office/powerpoint/2010/main" val="1568287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Binary Heap:  Insertion</a:t>
            </a:r>
            <a:endParaRPr lang="tr-TR" dirty="0"/>
          </a:p>
        </p:txBody>
      </p:sp>
      <p:sp>
        <p:nvSpPr>
          <p:cNvPr id="25" name="Slayt Numarası Yer Tutucusu 3"/>
          <p:cNvSpPr>
            <a:spLocks noGrp="1"/>
          </p:cNvSpPr>
          <p:nvPr>
            <p:ph type="sldNum" sz="quarter" idx="4294967295"/>
          </p:nvPr>
        </p:nvSpPr>
        <p:spPr>
          <a:xfrm>
            <a:off x="10287000" y="6256338"/>
            <a:ext cx="1905000" cy="228600"/>
          </a:xfrm>
        </p:spPr>
        <p:txBody>
          <a:bodyPr/>
          <a:lstStyle/>
          <a:p>
            <a:fld id="{4FF297BA-6E5A-4745-AA68-74C848F1E20E}" type="slidenum">
              <a:rPr lang="en-US" altLang="tr-TR"/>
              <a:pPr/>
              <a:t>13</a:t>
            </a:fld>
            <a:endParaRPr lang="en-US" altLang="tr-TR" sz="1400"/>
          </a:p>
        </p:txBody>
      </p:sp>
      <p:cxnSp>
        <p:nvCxnSpPr>
          <p:cNvPr id="26" name="AutoShape 43"/>
          <p:cNvCxnSpPr>
            <a:cxnSpLocks noChangeShapeType="1"/>
            <a:stCxn id="39" idx="2"/>
            <a:endCxn id="40" idx="7"/>
          </p:cNvCxnSpPr>
          <p:nvPr/>
        </p:nvCxnSpPr>
        <p:spPr bwMode="auto">
          <a:xfrm flipH="1">
            <a:off x="3638863" y="2842788"/>
            <a:ext cx="871538" cy="4778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7" name="AutoShape 44"/>
          <p:cNvCxnSpPr>
            <a:cxnSpLocks noChangeShapeType="1"/>
            <a:stCxn id="39" idx="6"/>
            <a:endCxn id="46" idx="7"/>
          </p:cNvCxnSpPr>
          <p:nvPr/>
        </p:nvCxnSpPr>
        <p:spPr bwMode="auto">
          <a:xfrm>
            <a:off x="4956488" y="2842788"/>
            <a:ext cx="893763" cy="549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8" name="AutoShape 45"/>
          <p:cNvCxnSpPr>
            <a:cxnSpLocks noChangeShapeType="1"/>
            <a:stCxn id="40" idx="3"/>
            <a:endCxn id="41" idx="0"/>
          </p:cNvCxnSpPr>
          <p:nvPr/>
        </p:nvCxnSpPr>
        <p:spPr bwMode="auto">
          <a:xfrm flipH="1">
            <a:off x="2886388" y="3592088"/>
            <a:ext cx="449263" cy="7794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9" name="AutoShape 46"/>
          <p:cNvCxnSpPr>
            <a:cxnSpLocks noChangeShapeType="1"/>
            <a:stCxn id="40" idx="5"/>
            <a:endCxn id="42" idx="0"/>
          </p:cNvCxnSpPr>
          <p:nvPr/>
        </p:nvCxnSpPr>
        <p:spPr bwMode="auto">
          <a:xfrm>
            <a:off x="3638863" y="3592088"/>
            <a:ext cx="455613" cy="8270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0" name="AutoShape 47"/>
          <p:cNvCxnSpPr>
            <a:cxnSpLocks noChangeShapeType="1"/>
            <a:stCxn id="41" idx="5"/>
            <a:endCxn id="45" idx="0"/>
          </p:cNvCxnSpPr>
          <p:nvPr/>
        </p:nvCxnSpPr>
        <p:spPr bwMode="auto">
          <a:xfrm>
            <a:off x="3037201" y="4696988"/>
            <a:ext cx="96837" cy="7080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AutoShape 48"/>
          <p:cNvCxnSpPr>
            <a:cxnSpLocks noChangeShapeType="1"/>
            <a:stCxn id="42" idx="3"/>
            <a:endCxn id="43" idx="0"/>
          </p:cNvCxnSpPr>
          <p:nvPr/>
        </p:nvCxnSpPr>
        <p:spPr bwMode="auto">
          <a:xfrm flipH="1">
            <a:off x="3716651" y="4744613"/>
            <a:ext cx="225425" cy="6715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2" name="AutoShape 49"/>
          <p:cNvCxnSpPr>
            <a:cxnSpLocks noChangeShapeType="1"/>
            <a:stCxn id="42" idx="5"/>
            <a:endCxn id="44" idx="0"/>
          </p:cNvCxnSpPr>
          <p:nvPr/>
        </p:nvCxnSpPr>
        <p:spPr bwMode="auto">
          <a:xfrm>
            <a:off x="4245288" y="4744613"/>
            <a:ext cx="130175" cy="6604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3" name="AutoShape 50"/>
          <p:cNvCxnSpPr>
            <a:cxnSpLocks noChangeShapeType="1"/>
            <a:stCxn id="41" idx="3"/>
            <a:endCxn id="52" idx="0"/>
          </p:cNvCxnSpPr>
          <p:nvPr/>
        </p:nvCxnSpPr>
        <p:spPr bwMode="auto">
          <a:xfrm flipH="1">
            <a:off x="2524438" y="4696988"/>
            <a:ext cx="209550" cy="715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4" name="AutoShape 51"/>
          <p:cNvCxnSpPr>
            <a:cxnSpLocks noChangeShapeType="1"/>
            <a:stCxn id="46" idx="3"/>
            <a:endCxn id="47" idx="0"/>
          </p:cNvCxnSpPr>
          <p:nvPr/>
        </p:nvCxnSpPr>
        <p:spPr bwMode="auto">
          <a:xfrm>
            <a:off x="6155051" y="3665113"/>
            <a:ext cx="457200" cy="7540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5" name="AutoShape 52"/>
          <p:cNvCxnSpPr>
            <a:cxnSpLocks noChangeShapeType="1"/>
            <a:stCxn id="46" idx="5"/>
            <a:endCxn id="48" idx="0"/>
          </p:cNvCxnSpPr>
          <p:nvPr/>
        </p:nvCxnSpPr>
        <p:spPr bwMode="auto">
          <a:xfrm flipH="1">
            <a:off x="5343838" y="3665113"/>
            <a:ext cx="506413" cy="7540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6" name="AutoShape 53"/>
          <p:cNvCxnSpPr>
            <a:cxnSpLocks noChangeShapeType="1"/>
            <a:stCxn id="47" idx="5"/>
            <a:endCxn id="49" idx="0"/>
          </p:cNvCxnSpPr>
          <p:nvPr/>
        </p:nvCxnSpPr>
        <p:spPr bwMode="auto">
          <a:xfrm flipH="1">
            <a:off x="6307451" y="4744613"/>
            <a:ext cx="152400" cy="6810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7" name="AutoShape 54"/>
          <p:cNvCxnSpPr>
            <a:cxnSpLocks noChangeShapeType="1"/>
            <a:stCxn id="48" idx="3"/>
            <a:endCxn id="51" idx="0"/>
          </p:cNvCxnSpPr>
          <p:nvPr/>
        </p:nvCxnSpPr>
        <p:spPr bwMode="auto">
          <a:xfrm>
            <a:off x="5496238" y="4744613"/>
            <a:ext cx="125413" cy="6810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8" name="AutoShape 55"/>
          <p:cNvCxnSpPr>
            <a:cxnSpLocks noChangeShapeType="1"/>
            <a:stCxn id="48" idx="5"/>
            <a:endCxn id="50" idx="0"/>
          </p:cNvCxnSpPr>
          <p:nvPr/>
        </p:nvCxnSpPr>
        <p:spPr bwMode="auto">
          <a:xfrm flipH="1">
            <a:off x="5012051" y="4744613"/>
            <a:ext cx="179387" cy="6699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9" name="Oval 56"/>
          <p:cNvSpPr>
            <a:spLocks noChangeAspect="1" noChangeArrowheads="1"/>
          </p:cNvSpPr>
          <p:nvPr/>
        </p:nvSpPr>
        <p:spPr bwMode="auto">
          <a:xfrm>
            <a:off x="4518338" y="2660226"/>
            <a:ext cx="430213" cy="3635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06</a:t>
            </a:r>
            <a:endParaRPr kumimoji="0" lang="en-US" altLang="tr-TR" sz="1600"/>
          </a:p>
        </p:txBody>
      </p:sp>
      <p:sp>
        <p:nvSpPr>
          <p:cNvPr id="40" name="Oval 57"/>
          <p:cNvSpPr>
            <a:spLocks noChangeAspect="1" noChangeArrowheads="1"/>
          </p:cNvSpPr>
          <p:nvPr/>
        </p:nvSpPr>
        <p:spPr bwMode="auto">
          <a:xfrm>
            <a:off x="3272151" y="3274588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14</a:t>
            </a:r>
            <a:endParaRPr kumimoji="0" lang="en-US" altLang="tr-TR" sz="1600"/>
          </a:p>
        </p:txBody>
      </p:sp>
      <p:sp>
        <p:nvSpPr>
          <p:cNvPr id="41" name="Oval 58"/>
          <p:cNvSpPr>
            <a:spLocks noChangeAspect="1" noChangeArrowheads="1"/>
          </p:cNvSpPr>
          <p:nvPr/>
        </p:nvSpPr>
        <p:spPr bwMode="auto">
          <a:xfrm>
            <a:off x="2670488" y="4379488"/>
            <a:ext cx="430213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78</a:t>
            </a:r>
            <a:endParaRPr kumimoji="0" lang="en-US" altLang="tr-TR" sz="1600"/>
          </a:p>
        </p:txBody>
      </p:sp>
      <p:sp>
        <p:nvSpPr>
          <p:cNvPr id="42" name="Oval 59"/>
          <p:cNvSpPr>
            <a:spLocks noChangeAspect="1" noChangeArrowheads="1"/>
          </p:cNvSpPr>
          <p:nvPr/>
        </p:nvSpPr>
        <p:spPr bwMode="auto">
          <a:xfrm>
            <a:off x="3878576" y="4427113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18</a:t>
            </a:r>
            <a:endParaRPr kumimoji="0" lang="en-US" altLang="tr-TR" sz="1600"/>
          </a:p>
        </p:txBody>
      </p:sp>
      <p:sp>
        <p:nvSpPr>
          <p:cNvPr id="43" name="Oval 60"/>
          <p:cNvSpPr>
            <a:spLocks noChangeAspect="1" noChangeArrowheads="1"/>
          </p:cNvSpPr>
          <p:nvPr/>
        </p:nvSpPr>
        <p:spPr bwMode="auto">
          <a:xfrm>
            <a:off x="3500751" y="5424063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81</a:t>
            </a:r>
            <a:endParaRPr kumimoji="0" lang="en-US" altLang="tr-TR" sz="1600"/>
          </a:p>
        </p:txBody>
      </p:sp>
      <p:sp>
        <p:nvSpPr>
          <p:cNvPr id="44" name="Oval 61"/>
          <p:cNvSpPr>
            <a:spLocks noChangeAspect="1" noChangeArrowheads="1"/>
          </p:cNvSpPr>
          <p:nvPr/>
        </p:nvSpPr>
        <p:spPr bwMode="auto">
          <a:xfrm>
            <a:off x="4159563" y="5412951"/>
            <a:ext cx="430213" cy="3635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77</a:t>
            </a:r>
            <a:endParaRPr kumimoji="0" lang="en-US" altLang="tr-TR" sz="1600"/>
          </a:p>
        </p:txBody>
      </p:sp>
      <p:sp>
        <p:nvSpPr>
          <p:cNvPr id="45" name="Oval 62"/>
          <p:cNvSpPr>
            <a:spLocks noChangeAspect="1" noChangeArrowheads="1"/>
          </p:cNvSpPr>
          <p:nvPr/>
        </p:nvSpPr>
        <p:spPr bwMode="auto">
          <a:xfrm>
            <a:off x="2918138" y="5412951"/>
            <a:ext cx="430213" cy="3635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91</a:t>
            </a:r>
            <a:endParaRPr kumimoji="0" lang="en-US" altLang="tr-TR" sz="1600"/>
          </a:p>
        </p:txBody>
      </p:sp>
      <p:sp>
        <p:nvSpPr>
          <p:cNvPr id="46" name="Oval 63"/>
          <p:cNvSpPr>
            <a:spLocks noChangeAspect="1" noChangeArrowheads="1"/>
          </p:cNvSpPr>
          <p:nvPr/>
        </p:nvSpPr>
        <p:spPr bwMode="auto">
          <a:xfrm flipH="1">
            <a:off x="5786751" y="3347613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45</a:t>
            </a:r>
            <a:endParaRPr kumimoji="0" lang="en-US" altLang="tr-TR" sz="1600"/>
          </a:p>
        </p:txBody>
      </p:sp>
      <p:sp>
        <p:nvSpPr>
          <p:cNvPr id="47" name="Oval 64"/>
          <p:cNvSpPr>
            <a:spLocks noChangeAspect="1" noChangeArrowheads="1"/>
          </p:cNvSpPr>
          <p:nvPr/>
        </p:nvSpPr>
        <p:spPr bwMode="auto">
          <a:xfrm flipH="1">
            <a:off x="6396351" y="4427113"/>
            <a:ext cx="430212" cy="363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53</a:t>
            </a:r>
            <a:endParaRPr kumimoji="0" lang="en-US" altLang="tr-TR" sz="1600"/>
          </a:p>
        </p:txBody>
      </p:sp>
      <p:sp>
        <p:nvSpPr>
          <p:cNvPr id="48" name="Oval 65"/>
          <p:cNvSpPr>
            <a:spLocks noChangeAspect="1" noChangeArrowheads="1"/>
          </p:cNvSpPr>
          <p:nvPr/>
        </p:nvSpPr>
        <p:spPr bwMode="auto">
          <a:xfrm flipH="1">
            <a:off x="5127938" y="4427113"/>
            <a:ext cx="430213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47</a:t>
            </a:r>
            <a:endParaRPr kumimoji="0" lang="en-US" altLang="tr-TR" sz="1600"/>
          </a:p>
        </p:txBody>
      </p:sp>
      <p:sp>
        <p:nvSpPr>
          <p:cNvPr id="49" name="Oval 66"/>
          <p:cNvSpPr>
            <a:spLocks noChangeAspect="1" noChangeArrowheads="1"/>
          </p:cNvSpPr>
          <p:nvPr/>
        </p:nvSpPr>
        <p:spPr bwMode="auto">
          <a:xfrm flipH="1">
            <a:off x="6091551" y="5433588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64</a:t>
            </a:r>
            <a:endParaRPr kumimoji="0" lang="en-US" altLang="tr-TR" sz="1600"/>
          </a:p>
        </p:txBody>
      </p:sp>
      <p:sp>
        <p:nvSpPr>
          <p:cNvPr id="50" name="Oval 67"/>
          <p:cNvSpPr>
            <a:spLocks noChangeAspect="1" noChangeArrowheads="1"/>
          </p:cNvSpPr>
          <p:nvPr/>
        </p:nvSpPr>
        <p:spPr bwMode="auto">
          <a:xfrm flipH="1">
            <a:off x="4796151" y="5422476"/>
            <a:ext cx="430212" cy="3635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84</a:t>
            </a:r>
            <a:endParaRPr kumimoji="0" lang="en-US" altLang="tr-TR" sz="1600"/>
          </a:p>
        </p:txBody>
      </p:sp>
      <p:sp>
        <p:nvSpPr>
          <p:cNvPr id="51" name="Oval 68"/>
          <p:cNvSpPr>
            <a:spLocks noChangeAspect="1" noChangeArrowheads="1"/>
          </p:cNvSpPr>
          <p:nvPr/>
        </p:nvSpPr>
        <p:spPr bwMode="auto">
          <a:xfrm flipH="1">
            <a:off x="5405751" y="5433588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99</a:t>
            </a:r>
            <a:endParaRPr kumimoji="0" lang="en-US" altLang="tr-TR" sz="1600"/>
          </a:p>
        </p:txBody>
      </p:sp>
      <p:sp>
        <p:nvSpPr>
          <p:cNvPr id="52" name="Oval 69"/>
          <p:cNvSpPr>
            <a:spLocks noChangeAspect="1" noChangeArrowheads="1"/>
          </p:cNvSpPr>
          <p:nvPr/>
        </p:nvSpPr>
        <p:spPr bwMode="auto">
          <a:xfrm>
            <a:off x="2308538" y="5420888"/>
            <a:ext cx="430213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83</a:t>
            </a:r>
            <a:endParaRPr kumimoji="0" lang="en-US" altLang="tr-TR" sz="1600"/>
          </a:p>
        </p:txBody>
      </p:sp>
      <p:grpSp>
        <p:nvGrpSpPr>
          <p:cNvPr id="53" name="Group 85"/>
          <p:cNvGrpSpPr>
            <a:grpSpLocks/>
          </p:cNvGrpSpPr>
          <p:nvPr/>
        </p:nvGrpSpPr>
        <p:grpSpPr bwMode="auto">
          <a:xfrm>
            <a:off x="6678926" y="4744613"/>
            <a:ext cx="430212" cy="1054100"/>
            <a:chOff x="3905" y="3224"/>
            <a:chExt cx="271" cy="664"/>
          </a:xfrm>
        </p:grpSpPr>
        <p:cxnSp>
          <p:nvCxnSpPr>
            <p:cNvPr id="54" name="AutoShape 86"/>
            <p:cNvCxnSpPr>
              <a:cxnSpLocks noChangeShapeType="1"/>
              <a:endCxn id="55" idx="0"/>
            </p:cNvCxnSpPr>
            <p:nvPr/>
          </p:nvCxnSpPr>
          <p:spPr bwMode="auto">
            <a:xfrm>
              <a:off x="3959" y="3224"/>
              <a:ext cx="82" cy="430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55" name="Oval 87"/>
            <p:cNvSpPr>
              <a:spLocks noChangeAspect="1" noChangeArrowheads="1"/>
            </p:cNvSpPr>
            <p:nvPr/>
          </p:nvSpPr>
          <p:spPr bwMode="auto">
            <a:xfrm flipH="1">
              <a:off x="3905" y="3659"/>
              <a:ext cx="271" cy="229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kumimoji="0" lang="en-US" altLang="tr-TR" sz="1600" b="1">
                  <a:solidFill>
                    <a:schemeClr val="bg1"/>
                  </a:solidFill>
                  <a:latin typeface="Courier New" panose="02070309020205020404" pitchFamily="49" charset="0"/>
                </a:rPr>
                <a:t>42</a:t>
              </a:r>
              <a:endParaRPr kumimoji="0" lang="en-US" altLang="tr-TR" sz="1600">
                <a:solidFill>
                  <a:schemeClr val="bg1"/>
                </a:solidFill>
              </a:endParaRPr>
            </a:p>
          </p:txBody>
        </p:sp>
      </p:grpSp>
      <p:grpSp>
        <p:nvGrpSpPr>
          <p:cNvPr id="56" name="Group 90"/>
          <p:cNvGrpSpPr>
            <a:grpSpLocks/>
          </p:cNvGrpSpPr>
          <p:nvPr/>
        </p:nvGrpSpPr>
        <p:grpSpPr bwMode="auto">
          <a:xfrm>
            <a:off x="6678926" y="4744613"/>
            <a:ext cx="430212" cy="1054100"/>
            <a:chOff x="3905" y="3224"/>
            <a:chExt cx="271" cy="664"/>
          </a:xfrm>
        </p:grpSpPr>
        <p:cxnSp>
          <p:nvCxnSpPr>
            <p:cNvPr id="57" name="AutoShape 91"/>
            <p:cNvCxnSpPr>
              <a:cxnSpLocks noChangeShapeType="1"/>
              <a:endCxn id="58" idx="0"/>
            </p:cNvCxnSpPr>
            <p:nvPr/>
          </p:nvCxnSpPr>
          <p:spPr bwMode="auto">
            <a:xfrm>
              <a:off x="3959" y="3224"/>
              <a:ext cx="82" cy="430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58" name="Oval 92"/>
            <p:cNvSpPr>
              <a:spLocks noChangeAspect="1" noChangeArrowheads="1"/>
            </p:cNvSpPr>
            <p:nvPr/>
          </p:nvSpPr>
          <p:spPr bwMode="auto">
            <a:xfrm flipH="1">
              <a:off x="3905" y="3659"/>
              <a:ext cx="271" cy="229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kumimoji="0" lang="en-US" altLang="tr-TR" sz="1600" b="1">
                  <a:solidFill>
                    <a:schemeClr val="bg1"/>
                  </a:solidFill>
                  <a:latin typeface="Courier New" panose="02070309020205020404" pitchFamily="49" charset="0"/>
                </a:rPr>
                <a:t>42</a:t>
              </a:r>
              <a:endParaRPr kumimoji="0" lang="en-US" altLang="tr-TR" sz="1600">
                <a:solidFill>
                  <a:schemeClr val="bg1"/>
                </a:solidFill>
              </a:endParaRPr>
            </a:p>
          </p:txBody>
        </p:sp>
      </p:grpSp>
      <p:sp>
        <p:nvSpPr>
          <p:cNvPr id="59" name="Rectangle 95"/>
          <p:cNvSpPr>
            <a:spLocks noChangeArrowheads="1"/>
          </p:cNvSpPr>
          <p:nvPr/>
        </p:nvSpPr>
        <p:spPr bwMode="auto">
          <a:xfrm>
            <a:off x="6118538" y="2445913"/>
            <a:ext cx="2971800" cy="609600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altLang="tr-TR" b="1"/>
              <a:t>swap with parent</a:t>
            </a:r>
          </a:p>
        </p:txBody>
      </p:sp>
    </p:spTree>
    <p:extLst>
      <p:ext uri="{BB962C8B-B14F-4D97-AF65-F5344CB8AC3E}">
        <p14:creationId xmlns:p14="http://schemas.microsoft.com/office/powerpoint/2010/main" val="4009837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Binary Heap:  Insertion</a:t>
            </a:r>
            <a:endParaRPr lang="tr-TR" dirty="0"/>
          </a:p>
        </p:txBody>
      </p:sp>
      <p:cxnSp>
        <p:nvCxnSpPr>
          <p:cNvPr id="4" name="AutoShape 5"/>
          <p:cNvCxnSpPr>
            <a:cxnSpLocks noChangeShapeType="1"/>
            <a:stCxn id="17" idx="2"/>
            <a:endCxn id="18" idx="7"/>
          </p:cNvCxnSpPr>
          <p:nvPr/>
        </p:nvCxnSpPr>
        <p:spPr bwMode="auto">
          <a:xfrm flipH="1">
            <a:off x="2930525" y="3216275"/>
            <a:ext cx="871538" cy="4778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" name="AutoShape 6"/>
          <p:cNvCxnSpPr>
            <a:cxnSpLocks noChangeShapeType="1"/>
            <a:stCxn id="17" idx="6"/>
            <a:endCxn id="24" idx="7"/>
          </p:cNvCxnSpPr>
          <p:nvPr/>
        </p:nvCxnSpPr>
        <p:spPr bwMode="auto">
          <a:xfrm>
            <a:off x="4248150" y="3216275"/>
            <a:ext cx="893763" cy="549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" name="AutoShape 7"/>
          <p:cNvCxnSpPr>
            <a:cxnSpLocks noChangeShapeType="1"/>
            <a:stCxn id="18" idx="3"/>
            <a:endCxn id="19" idx="0"/>
          </p:cNvCxnSpPr>
          <p:nvPr/>
        </p:nvCxnSpPr>
        <p:spPr bwMode="auto">
          <a:xfrm flipH="1">
            <a:off x="2178050" y="3965575"/>
            <a:ext cx="449263" cy="7794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" name="AutoShape 8"/>
          <p:cNvCxnSpPr>
            <a:cxnSpLocks noChangeShapeType="1"/>
            <a:stCxn id="18" idx="5"/>
            <a:endCxn id="20" idx="0"/>
          </p:cNvCxnSpPr>
          <p:nvPr/>
        </p:nvCxnSpPr>
        <p:spPr bwMode="auto">
          <a:xfrm>
            <a:off x="2930525" y="3965575"/>
            <a:ext cx="455613" cy="8270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" name="AutoShape 9"/>
          <p:cNvCxnSpPr>
            <a:cxnSpLocks noChangeShapeType="1"/>
            <a:stCxn id="19" idx="5"/>
            <a:endCxn id="23" idx="0"/>
          </p:cNvCxnSpPr>
          <p:nvPr/>
        </p:nvCxnSpPr>
        <p:spPr bwMode="auto">
          <a:xfrm>
            <a:off x="2328863" y="5070475"/>
            <a:ext cx="96837" cy="7080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" name="AutoShape 10"/>
          <p:cNvCxnSpPr>
            <a:cxnSpLocks noChangeShapeType="1"/>
            <a:stCxn id="20" idx="3"/>
            <a:endCxn id="21" idx="0"/>
          </p:cNvCxnSpPr>
          <p:nvPr/>
        </p:nvCxnSpPr>
        <p:spPr bwMode="auto">
          <a:xfrm flipH="1">
            <a:off x="3008313" y="5118100"/>
            <a:ext cx="225425" cy="6715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" name="AutoShape 11"/>
          <p:cNvCxnSpPr>
            <a:cxnSpLocks noChangeShapeType="1"/>
            <a:stCxn id="20" idx="5"/>
            <a:endCxn id="22" idx="0"/>
          </p:cNvCxnSpPr>
          <p:nvPr/>
        </p:nvCxnSpPr>
        <p:spPr bwMode="auto">
          <a:xfrm>
            <a:off x="3536950" y="5118100"/>
            <a:ext cx="130175" cy="6604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AutoShape 12"/>
          <p:cNvCxnSpPr>
            <a:cxnSpLocks noChangeShapeType="1"/>
            <a:stCxn id="19" idx="3"/>
            <a:endCxn id="30" idx="0"/>
          </p:cNvCxnSpPr>
          <p:nvPr/>
        </p:nvCxnSpPr>
        <p:spPr bwMode="auto">
          <a:xfrm flipH="1">
            <a:off x="1816100" y="5070475"/>
            <a:ext cx="209550" cy="715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13"/>
          <p:cNvCxnSpPr>
            <a:cxnSpLocks noChangeShapeType="1"/>
            <a:stCxn id="24" idx="3"/>
            <a:endCxn id="25" idx="0"/>
          </p:cNvCxnSpPr>
          <p:nvPr/>
        </p:nvCxnSpPr>
        <p:spPr bwMode="auto">
          <a:xfrm>
            <a:off x="5446713" y="4038600"/>
            <a:ext cx="457200" cy="7540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14"/>
          <p:cNvCxnSpPr>
            <a:cxnSpLocks noChangeShapeType="1"/>
            <a:stCxn id="24" idx="5"/>
            <a:endCxn id="26" idx="0"/>
          </p:cNvCxnSpPr>
          <p:nvPr/>
        </p:nvCxnSpPr>
        <p:spPr bwMode="auto">
          <a:xfrm flipH="1">
            <a:off x="4635500" y="4038600"/>
            <a:ext cx="506413" cy="7540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15"/>
          <p:cNvCxnSpPr>
            <a:cxnSpLocks noChangeShapeType="1"/>
            <a:stCxn id="25" idx="5"/>
            <a:endCxn id="27" idx="0"/>
          </p:cNvCxnSpPr>
          <p:nvPr/>
        </p:nvCxnSpPr>
        <p:spPr bwMode="auto">
          <a:xfrm flipH="1">
            <a:off x="5599113" y="5118100"/>
            <a:ext cx="152400" cy="6810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16"/>
          <p:cNvCxnSpPr>
            <a:cxnSpLocks noChangeShapeType="1"/>
            <a:stCxn id="26" idx="3"/>
            <a:endCxn id="29" idx="0"/>
          </p:cNvCxnSpPr>
          <p:nvPr/>
        </p:nvCxnSpPr>
        <p:spPr bwMode="auto">
          <a:xfrm>
            <a:off x="4787900" y="5118100"/>
            <a:ext cx="125413" cy="6810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" name="AutoShape 17"/>
          <p:cNvCxnSpPr>
            <a:cxnSpLocks noChangeShapeType="1"/>
            <a:stCxn id="26" idx="5"/>
            <a:endCxn id="28" idx="0"/>
          </p:cNvCxnSpPr>
          <p:nvPr/>
        </p:nvCxnSpPr>
        <p:spPr bwMode="auto">
          <a:xfrm flipH="1">
            <a:off x="4303713" y="5118100"/>
            <a:ext cx="179387" cy="6699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7" name="Oval 18"/>
          <p:cNvSpPr>
            <a:spLocks noChangeAspect="1" noChangeArrowheads="1"/>
          </p:cNvSpPr>
          <p:nvPr/>
        </p:nvSpPr>
        <p:spPr bwMode="auto">
          <a:xfrm>
            <a:off x="3810000" y="3033713"/>
            <a:ext cx="430213" cy="3635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06</a:t>
            </a:r>
            <a:endParaRPr kumimoji="0" lang="en-US" altLang="tr-TR" sz="1600"/>
          </a:p>
        </p:txBody>
      </p:sp>
      <p:sp>
        <p:nvSpPr>
          <p:cNvPr id="18" name="Oval 19"/>
          <p:cNvSpPr>
            <a:spLocks noChangeAspect="1" noChangeArrowheads="1"/>
          </p:cNvSpPr>
          <p:nvPr/>
        </p:nvSpPr>
        <p:spPr bwMode="auto">
          <a:xfrm>
            <a:off x="2563813" y="3648075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14</a:t>
            </a:r>
            <a:endParaRPr kumimoji="0" lang="en-US" altLang="tr-TR" sz="1600"/>
          </a:p>
        </p:txBody>
      </p:sp>
      <p:sp>
        <p:nvSpPr>
          <p:cNvPr id="19" name="Oval 20"/>
          <p:cNvSpPr>
            <a:spLocks noChangeAspect="1" noChangeArrowheads="1"/>
          </p:cNvSpPr>
          <p:nvPr/>
        </p:nvSpPr>
        <p:spPr bwMode="auto">
          <a:xfrm>
            <a:off x="1962150" y="4752975"/>
            <a:ext cx="430213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78</a:t>
            </a:r>
            <a:endParaRPr kumimoji="0" lang="en-US" altLang="tr-TR" sz="1600"/>
          </a:p>
        </p:txBody>
      </p:sp>
      <p:sp>
        <p:nvSpPr>
          <p:cNvPr id="20" name="Oval 21"/>
          <p:cNvSpPr>
            <a:spLocks noChangeAspect="1" noChangeArrowheads="1"/>
          </p:cNvSpPr>
          <p:nvPr/>
        </p:nvSpPr>
        <p:spPr bwMode="auto">
          <a:xfrm>
            <a:off x="3170238" y="4800600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18</a:t>
            </a:r>
            <a:endParaRPr kumimoji="0" lang="en-US" altLang="tr-TR" sz="1600"/>
          </a:p>
        </p:txBody>
      </p:sp>
      <p:sp>
        <p:nvSpPr>
          <p:cNvPr id="21" name="Oval 22"/>
          <p:cNvSpPr>
            <a:spLocks noChangeAspect="1" noChangeArrowheads="1"/>
          </p:cNvSpPr>
          <p:nvPr/>
        </p:nvSpPr>
        <p:spPr bwMode="auto">
          <a:xfrm>
            <a:off x="2792413" y="5797550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81</a:t>
            </a:r>
            <a:endParaRPr kumimoji="0" lang="en-US" altLang="tr-TR" sz="1600"/>
          </a:p>
        </p:txBody>
      </p:sp>
      <p:sp>
        <p:nvSpPr>
          <p:cNvPr id="22" name="Oval 23"/>
          <p:cNvSpPr>
            <a:spLocks noChangeAspect="1" noChangeArrowheads="1"/>
          </p:cNvSpPr>
          <p:nvPr/>
        </p:nvSpPr>
        <p:spPr bwMode="auto">
          <a:xfrm>
            <a:off x="3451225" y="5786438"/>
            <a:ext cx="430213" cy="3635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77</a:t>
            </a:r>
            <a:endParaRPr kumimoji="0" lang="en-US" altLang="tr-TR" sz="1600"/>
          </a:p>
        </p:txBody>
      </p:sp>
      <p:sp>
        <p:nvSpPr>
          <p:cNvPr id="23" name="Oval 24"/>
          <p:cNvSpPr>
            <a:spLocks noChangeAspect="1" noChangeArrowheads="1"/>
          </p:cNvSpPr>
          <p:nvPr/>
        </p:nvSpPr>
        <p:spPr bwMode="auto">
          <a:xfrm>
            <a:off x="2209800" y="5786438"/>
            <a:ext cx="430213" cy="3635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91</a:t>
            </a:r>
            <a:endParaRPr kumimoji="0" lang="en-US" altLang="tr-TR" sz="1600"/>
          </a:p>
        </p:txBody>
      </p:sp>
      <p:sp>
        <p:nvSpPr>
          <p:cNvPr id="24" name="Oval 25"/>
          <p:cNvSpPr>
            <a:spLocks noChangeAspect="1" noChangeArrowheads="1"/>
          </p:cNvSpPr>
          <p:nvPr/>
        </p:nvSpPr>
        <p:spPr bwMode="auto">
          <a:xfrm flipH="1">
            <a:off x="5078413" y="3721100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45</a:t>
            </a:r>
            <a:endParaRPr kumimoji="0" lang="en-US" altLang="tr-TR" sz="1600"/>
          </a:p>
        </p:txBody>
      </p:sp>
      <p:sp>
        <p:nvSpPr>
          <p:cNvPr id="25" name="Oval 26"/>
          <p:cNvSpPr>
            <a:spLocks noChangeAspect="1" noChangeArrowheads="1"/>
          </p:cNvSpPr>
          <p:nvPr/>
        </p:nvSpPr>
        <p:spPr bwMode="auto">
          <a:xfrm flipH="1">
            <a:off x="5688013" y="4800600"/>
            <a:ext cx="430212" cy="363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en-US" altLang="tr-TR" sz="1600" b="1">
                <a:solidFill>
                  <a:schemeClr val="bg1"/>
                </a:solidFill>
                <a:latin typeface="Courier New" panose="02070309020205020404" pitchFamily="49" charset="0"/>
              </a:rPr>
              <a:t>42</a:t>
            </a:r>
            <a:endParaRPr kumimoji="0" lang="en-US" altLang="tr-TR" sz="1600">
              <a:solidFill>
                <a:schemeClr val="bg1"/>
              </a:solidFill>
            </a:endParaRPr>
          </a:p>
        </p:txBody>
      </p:sp>
      <p:sp>
        <p:nvSpPr>
          <p:cNvPr id="26" name="Oval 27"/>
          <p:cNvSpPr>
            <a:spLocks noChangeAspect="1" noChangeArrowheads="1"/>
          </p:cNvSpPr>
          <p:nvPr/>
        </p:nvSpPr>
        <p:spPr bwMode="auto">
          <a:xfrm flipH="1">
            <a:off x="4419600" y="4800600"/>
            <a:ext cx="430213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47</a:t>
            </a:r>
            <a:endParaRPr kumimoji="0" lang="en-US" altLang="tr-TR" sz="1600"/>
          </a:p>
        </p:txBody>
      </p:sp>
      <p:sp>
        <p:nvSpPr>
          <p:cNvPr id="27" name="Oval 28"/>
          <p:cNvSpPr>
            <a:spLocks noChangeAspect="1" noChangeArrowheads="1"/>
          </p:cNvSpPr>
          <p:nvPr/>
        </p:nvSpPr>
        <p:spPr bwMode="auto">
          <a:xfrm flipH="1">
            <a:off x="5383213" y="5807075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64</a:t>
            </a:r>
            <a:endParaRPr kumimoji="0" lang="en-US" altLang="tr-TR" sz="1600"/>
          </a:p>
        </p:txBody>
      </p:sp>
      <p:sp>
        <p:nvSpPr>
          <p:cNvPr id="28" name="Oval 29"/>
          <p:cNvSpPr>
            <a:spLocks noChangeAspect="1" noChangeArrowheads="1"/>
          </p:cNvSpPr>
          <p:nvPr/>
        </p:nvSpPr>
        <p:spPr bwMode="auto">
          <a:xfrm flipH="1">
            <a:off x="4087813" y="5795963"/>
            <a:ext cx="430212" cy="3635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84</a:t>
            </a:r>
            <a:endParaRPr kumimoji="0" lang="en-US" altLang="tr-TR" sz="1600"/>
          </a:p>
        </p:txBody>
      </p:sp>
      <p:sp>
        <p:nvSpPr>
          <p:cNvPr id="29" name="Oval 30"/>
          <p:cNvSpPr>
            <a:spLocks noChangeAspect="1" noChangeArrowheads="1"/>
          </p:cNvSpPr>
          <p:nvPr/>
        </p:nvSpPr>
        <p:spPr bwMode="auto">
          <a:xfrm flipH="1">
            <a:off x="4697413" y="5807075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99</a:t>
            </a:r>
            <a:endParaRPr kumimoji="0" lang="en-US" altLang="tr-TR" sz="1600"/>
          </a:p>
        </p:txBody>
      </p:sp>
      <p:sp>
        <p:nvSpPr>
          <p:cNvPr id="30" name="Oval 31"/>
          <p:cNvSpPr>
            <a:spLocks noChangeAspect="1" noChangeArrowheads="1"/>
          </p:cNvSpPr>
          <p:nvPr/>
        </p:nvSpPr>
        <p:spPr bwMode="auto">
          <a:xfrm>
            <a:off x="1600200" y="5794375"/>
            <a:ext cx="430213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83</a:t>
            </a:r>
            <a:endParaRPr kumimoji="0" lang="en-US" altLang="tr-TR" sz="1600"/>
          </a:p>
        </p:txBody>
      </p:sp>
      <p:grpSp>
        <p:nvGrpSpPr>
          <p:cNvPr id="31" name="Group 46"/>
          <p:cNvGrpSpPr>
            <a:grpSpLocks/>
          </p:cNvGrpSpPr>
          <p:nvPr/>
        </p:nvGrpSpPr>
        <p:grpSpPr bwMode="auto">
          <a:xfrm>
            <a:off x="5970588" y="5118100"/>
            <a:ext cx="430212" cy="1054100"/>
            <a:chOff x="3905" y="3224"/>
            <a:chExt cx="271" cy="664"/>
          </a:xfrm>
        </p:grpSpPr>
        <p:cxnSp>
          <p:nvCxnSpPr>
            <p:cNvPr id="32" name="AutoShape 47"/>
            <p:cNvCxnSpPr>
              <a:cxnSpLocks noChangeShapeType="1"/>
              <a:endCxn id="33" idx="0"/>
            </p:cNvCxnSpPr>
            <p:nvPr/>
          </p:nvCxnSpPr>
          <p:spPr bwMode="auto">
            <a:xfrm>
              <a:off x="3959" y="3224"/>
              <a:ext cx="82" cy="430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33" name="Oval 48"/>
            <p:cNvSpPr>
              <a:spLocks noChangeAspect="1" noChangeArrowheads="1"/>
            </p:cNvSpPr>
            <p:nvPr/>
          </p:nvSpPr>
          <p:spPr bwMode="auto">
            <a:xfrm flipH="1">
              <a:off x="3905" y="3659"/>
              <a:ext cx="271" cy="229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kumimoji="0" lang="en-US" altLang="tr-TR" sz="1600" b="1">
                  <a:solidFill>
                    <a:schemeClr val="bg1"/>
                  </a:solidFill>
                  <a:latin typeface="Courier New" panose="02070309020205020404" pitchFamily="49" charset="0"/>
                </a:rPr>
                <a:t>42</a:t>
              </a:r>
              <a:endParaRPr kumimoji="0" lang="en-US" altLang="tr-TR" sz="1600">
                <a:solidFill>
                  <a:schemeClr val="bg1"/>
                </a:solidFill>
              </a:endParaRPr>
            </a:p>
          </p:txBody>
        </p:sp>
      </p:grpSp>
      <p:cxnSp>
        <p:nvCxnSpPr>
          <p:cNvPr id="34" name="AutoShape 50"/>
          <p:cNvCxnSpPr>
            <a:cxnSpLocks noChangeShapeType="1"/>
            <a:endCxn id="35" idx="0"/>
          </p:cNvCxnSpPr>
          <p:nvPr/>
        </p:nvCxnSpPr>
        <p:spPr bwMode="auto">
          <a:xfrm>
            <a:off x="6056313" y="5118100"/>
            <a:ext cx="130175" cy="6826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5" name="Oval 51"/>
          <p:cNvSpPr>
            <a:spLocks noChangeAspect="1" noChangeArrowheads="1"/>
          </p:cNvSpPr>
          <p:nvPr/>
        </p:nvSpPr>
        <p:spPr bwMode="auto">
          <a:xfrm flipH="1">
            <a:off x="5970588" y="5808663"/>
            <a:ext cx="430212" cy="363537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53</a:t>
            </a:r>
            <a:endParaRPr kumimoji="0" lang="en-US" altLang="tr-TR" sz="1600"/>
          </a:p>
        </p:txBody>
      </p:sp>
      <p:sp>
        <p:nvSpPr>
          <p:cNvPr id="36" name="Rectangle 54"/>
          <p:cNvSpPr>
            <a:spLocks noChangeArrowheads="1"/>
          </p:cNvSpPr>
          <p:nvPr/>
        </p:nvSpPr>
        <p:spPr bwMode="auto">
          <a:xfrm>
            <a:off x="5410200" y="2819400"/>
            <a:ext cx="2971800" cy="609600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altLang="tr-TR" b="1"/>
              <a:t>swap with parent</a:t>
            </a:r>
          </a:p>
        </p:txBody>
      </p:sp>
    </p:spTree>
    <p:extLst>
      <p:ext uri="{BB962C8B-B14F-4D97-AF65-F5344CB8AC3E}">
        <p14:creationId xmlns:p14="http://schemas.microsoft.com/office/powerpoint/2010/main" val="4002849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Binary Heap:  Insertion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dirty="0">
                <a:solidFill>
                  <a:schemeClr val="hlink"/>
                </a:solidFill>
              </a:rPr>
              <a:t>O(log N) operations</a:t>
            </a:r>
            <a:endParaRPr lang="tr-TR" dirty="0"/>
          </a:p>
        </p:txBody>
      </p:sp>
      <p:cxnSp>
        <p:nvCxnSpPr>
          <p:cNvPr id="5" name="AutoShape 4"/>
          <p:cNvCxnSpPr>
            <a:cxnSpLocks noChangeShapeType="1"/>
            <a:stCxn id="18" idx="2"/>
            <a:endCxn id="19" idx="7"/>
          </p:cNvCxnSpPr>
          <p:nvPr/>
        </p:nvCxnSpPr>
        <p:spPr bwMode="auto">
          <a:xfrm flipH="1">
            <a:off x="5004024" y="3357943"/>
            <a:ext cx="871538" cy="4778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" name="AutoShape 5"/>
          <p:cNvCxnSpPr>
            <a:cxnSpLocks noChangeShapeType="1"/>
            <a:stCxn id="18" idx="6"/>
            <a:endCxn id="25" idx="7"/>
          </p:cNvCxnSpPr>
          <p:nvPr/>
        </p:nvCxnSpPr>
        <p:spPr bwMode="auto">
          <a:xfrm>
            <a:off x="6321649" y="3357943"/>
            <a:ext cx="893763" cy="549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" name="AutoShape 6"/>
          <p:cNvCxnSpPr>
            <a:cxnSpLocks noChangeShapeType="1"/>
            <a:stCxn id="19" idx="3"/>
            <a:endCxn id="20" idx="0"/>
          </p:cNvCxnSpPr>
          <p:nvPr/>
        </p:nvCxnSpPr>
        <p:spPr bwMode="auto">
          <a:xfrm flipH="1">
            <a:off x="4251549" y="4107243"/>
            <a:ext cx="449263" cy="7794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" name="AutoShape 7"/>
          <p:cNvCxnSpPr>
            <a:cxnSpLocks noChangeShapeType="1"/>
            <a:stCxn id="19" idx="5"/>
            <a:endCxn id="21" idx="0"/>
          </p:cNvCxnSpPr>
          <p:nvPr/>
        </p:nvCxnSpPr>
        <p:spPr bwMode="auto">
          <a:xfrm>
            <a:off x="5004024" y="4107243"/>
            <a:ext cx="455613" cy="8270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" name="AutoShape 8"/>
          <p:cNvCxnSpPr>
            <a:cxnSpLocks noChangeShapeType="1"/>
            <a:stCxn id="20" idx="5"/>
            <a:endCxn id="24" idx="0"/>
          </p:cNvCxnSpPr>
          <p:nvPr/>
        </p:nvCxnSpPr>
        <p:spPr bwMode="auto">
          <a:xfrm>
            <a:off x="4402362" y="5212143"/>
            <a:ext cx="96837" cy="7080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  <a:stCxn id="21" idx="3"/>
            <a:endCxn id="22" idx="0"/>
          </p:cNvCxnSpPr>
          <p:nvPr/>
        </p:nvCxnSpPr>
        <p:spPr bwMode="auto">
          <a:xfrm flipH="1">
            <a:off x="5081812" y="5259768"/>
            <a:ext cx="225425" cy="6715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AutoShape 10"/>
          <p:cNvCxnSpPr>
            <a:cxnSpLocks noChangeShapeType="1"/>
            <a:stCxn id="21" idx="5"/>
            <a:endCxn id="23" idx="0"/>
          </p:cNvCxnSpPr>
          <p:nvPr/>
        </p:nvCxnSpPr>
        <p:spPr bwMode="auto">
          <a:xfrm>
            <a:off x="5610449" y="5259768"/>
            <a:ext cx="130175" cy="6604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11"/>
          <p:cNvCxnSpPr>
            <a:cxnSpLocks noChangeShapeType="1"/>
            <a:stCxn id="20" idx="3"/>
            <a:endCxn id="31" idx="0"/>
          </p:cNvCxnSpPr>
          <p:nvPr/>
        </p:nvCxnSpPr>
        <p:spPr bwMode="auto">
          <a:xfrm flipH="1">
            <a:off x="3889599" y="5212143"/>
            <a:ext cx="209550" cy="715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12"/>
          <p:cNvCxnSpPr>
            <a:cxnSpLocks noChangeShapeType="1"/>
            <a:stCxn id="25" idx="3"/>
            <a:endCxn id="26" idx="0"/>
          </p:cNvCxnSpPr>
          <p:nvPr/>
        </p:nvCxnSpPr>
        <p:spPr bwMode="auto">
          <a:xfrm>
            <a:off x="7520212" y="4180268"/>
            <a:ext cx="457200" cy="7540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13"/>
          <p:cNvCxnSpPr>
            <a:cxnSpLocks noChangeShapeType="1"/>
            <a:stCxn id="25" idx="5"/>
            <a:endCxn id="27" idx="0"/>
          </p:cNvCxnSpPr>
          <p:nvPr/>
        </p:nvCxnSpPr>
        <p:spPr bwMode="auto">
          <a:xfrm flipH="1">
            <a:off x="6708999" y="4180268"/>
            <a:ext cx="506413" cy="7540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14"/>
          <p:cNvCxnSpPr>
            <a:cxnSpLocks noChangeShapeType="1"/>
            <a:stCxn id="26" idx="5"/>
            <a:endCxn id="28" idx="0"/>
          </p:cNvCxnSpPr>
          <p:nvPr/>
        </p:nvCxnSpPr>
        <p:spPr bwMode="auto">
          <a:xfrm flipH="1">
            <a:off x="7672612" y="5259768"/>
            <a:ext cx="152400" cy="6810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" name="AutoShape 15"/>
          <p:cNvCxnSpPr>
            <a:cxnSpLocks noChangeShapeType="1"/>
            <a:stCxn id="27" idx="3"/>
            <a:endCxn id="30" idx="0"/>
          </p:cNvCxnSpPr>
          <p:nvPr/>
        </p:nvCxnSpPr>
        <p:spPr bwMode="auto">
          <a:xfrm>
            <a:off x="6861399" y="5259768"/>
            <a:ext cx="125413" cy="6810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" name="AutoShape 16"/>
          <p:cNvCxnSpPr>
            <a:cxnSpLocks noChangeShapeType="1"/>
            <a:stCxn id="27" idx="5"/>
            <a:endCxn id="29" idx="0"/>
          </p:cNvCxnSpPr>
          <p:nvPr/>
        </p:nvCxnSpPr>
        <p:spPr bwMode="auto">
          <a:xfrm flipH="1">
            <a:off x="6377212" y="5259768"/>
            <a:ext cx="179387" cy="6699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8" name="Oval 17"/>
          <p:cNvSpPr>
            <a:spLocks noChangeAspect="1" noChangeArrowheads="1"/>
          </p:cNvSpPr>
          <p:nvPr/>
        </p:nvSpPr>
        <p:spPr bwMode="auto">
          <a:xfrm>
            <a:off x="5883499" y="3175381"/>
            <a:ext cx="430213" cy="3635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06</a:t>
            </a:r>
            <a:endParaRPr kumimoji="0" lang="en-US" altLang="tr-TR" sz="1600"/>
          </a:p>
        </p:txBody>
      </p:sp>
      <p:sp>
        <p:nvSpPr>
          <p:cNvPr id="19" name="Oval 18"/>
          <p:cNvSpPr>
            <a:spLocks noChangeAspect="1" noChangeArrowheads="1"/>
          </p:cNvSpPr>
          <p:nvPr/>
        </p:nvSpPr>
        <p:spPr bwMode="auto">
          <a:xfrm>
            <a:off x="4637312" y="3789743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14</a:t>
            </a:r>
            <a:endParaRPr kumimoji="0" lang="en-US" altLang="tr-TR" sz="1600"/>
          </a:p>
        </p:txBody>
      </p:sp>
      <p:sp>
        <p:nvSpPr>
          <p:cNvPr id="20" name="Oval 19"/>
          <p:cNvSpPr>
            <a:spLocks noChangeAspect="1" noChangeArrowheads="1"/>
          </p:cNvSpPr>
          <p:nvPr/>
        </p:nvSpPr>
        <p:spPr bwMode="auto">
          <a:xfrm>
            <a:off x="4035649" y="4894643"/>
            <a:ext cx="430213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78</a:t>
            </a:r>
            <a:endParaRPr kumimoji="0" lang="en-US" altLang="tr-TR" sz="1600"/>
          </a:p>
        </p:txBody>
      </p:sp>
      <p:sp>
        <p:nvSpPr>
          <p:cNvPr id="21" name="Oval 20"/>
          <p:cNvSpPr>
            <a:spLocks noChangeAspect="1" noChangeArrowheads="1"/>
          </p:cNvSpPr>
          <p:nvPr/>
        </p:nvSpPr>
        <p:spPr bwMode="auto">
          <a:xfrm>
            <a:off x="5243737" y="4942268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18</a:t>
            </a:r>
            <a:endParaRPr kumimoji="0" lang="en-US" altLang="tr-TR" sz="1600"/>
          </a:p>
        </p:txBody>
      </p:sp>
      <p:sp>
        <p:nvSpPr>
          <p:cNvPr id="22" name="Oval 21"/>
          <p:cNvSpPr>
            <a:spLocks noChangeAspect="1" noChangeArrowheads="1"/>
          </p:cNvSpPr>
          <p:nvPr/>
        </p:nvSpPr>
        <p:spPr bwMode="auto">
          <a:xfrm>
            <a:off x="4865912" y="5939218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81</a:t>
            </a:r>
            <a:endParaRPr kumimoji="0" lang="en-US" altLang="tr-TR" sz="1600"/>
          </a:p>
        </p:txBody>
      </p:sp>
      <p:sp>
        <p:nvSpPr>
          <p:cNvPr id="23" name="Oval 22"/>
          <p:cNvSpPr>
            <a:spLocks noChangeAspect="1" noChangeArrowheads="1"/>
          </p:cNvSpPr>
          <p:nvPr/>
        </p:nvSpPr>
        <p:spPr bwMode="auto">
          <a:xfrm>
            <a:off x="5524724" y="5928106"/>
            <a:ext cx="430213" cy="3635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77</a:t>
            </a:r>
            <a:endParaRPr kumimoji="0" lang="en-US" altLang="tr-TR" sz="1600"/>
          </a:p>
        </p:txBody>
      </p:sp>
      <p:sp>
        <p:nvSpPr>
          <p:cNvPr id="24" name="Oval 23"/>
          <p:cNvSpPr>
            <a:spLocks noChangeAspect="1" noChangeArrowheads="1"/>
          </p:cNvSpPr>
          <p:nvPr/>
        </p:nvSpPr>
        <p:spPr bwMode="auto">
          <a:xfrm>
            <a:off x="4283299" y="5928106"/>
            <a:ext cx="430213" cy="3635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91</a:t>
            </a:r>
            <a:endParaRPr kumimoji="0" lang="en-US" altLang="tr-TR" sz="1600"/>
          </a:p>
        </p:txBody>
      </p:sp>
      <p:sp>
        <p:nvSpPr>
          <p:cNvPr id="25" name="Oval 24"/>
          <p:cNvSpPr>
            <a:spLocks noChangeAspect="1" noChangeArrowheads="1"/>
          </p:cNvSpPr>
          <p:nvPr/>
        </p:nvSpPr>
        <p:spPr bwMode="auto">
          <a:xfrm flipH="1">
            <a:off x="7151912" y="3862768"/>
            <a:ext cx="430212" cy="363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en-US" altLang="tr-TR" sz="1600" b="1">
                <a:solidFill>
                  <a:schemeClr val="bg1"/>
                </a:solidFill>
                <a:latin typeface="Courier New" panose="02070309020205020404" pitchFamily="49" charset="0"/>
              </a:rPr>
              <a:t>42</a:t>
            </a:r>
            <a:endParaRPr kumimoji="0" lang="en-US" altLang="tr-TR" sz="1600">
              <a:solidFill>
                <a:schemeClr val="bg1"/>
              </a:solidFill>
            </a:endParaRPr>
          </a:p>
        </p:txBody>
      </p:sp>
      <p:sp>
        <p:nvSpPr>
          <p:cNvPr id="26" name="Oval 25"/>
          <p:cNvSpPr>
            <a:spLocks noChangeAspect="1" noChangeArrowheads="1"/>
          </p:cNvSpPr>
          <p:nvPr/>
        </p:nvSpPr>
        <p:spPr bwMode="auto">
          <a:xfrm flipH="1">
            <a:off x="7761512" y="4942268"/>
            <a:ext cx="430212" cy="363538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45</a:t>
            </a:r>
            <a:endParaRPr kumimoji="0" lang="en-US" altLang="tr-TR" sz="1600">
              <a:solidFill>
                <a:schemeClr val="bg1"/>
              </a:solidFill>
            </a:endParaRPr>
          </a:p>
        </p:txBody>
      </p:sp>
      <p:sp>
        <p:nvSpPr>
          <p:cNvPr id="27" name="Oval 26"/>
          <p:cNvSpPr>
            <a:spLocks noChangeAspect="1" noChangeArrowheads="1"/>
          </p:cNvSpPr>
          <p:nvPr/>
        </p:nvSpPr>
        <p:spPr bwMode="auto">
          <a:xfrm flipH="1">
            <a:off x="6493099" y="4942268"/>
            <a:ext cx="430213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47</a:t>
            </a:r>
            <a:endParaRPr kumimoji="0" lang="en-US" altLang="tr-TR" sz="1600"/>
          </a:p>
        </p:txBody>
      </p:sp>
      <p:sp>
        <p:nvSpPr>
          <p:cNvPr id="28" name="Oval 27"/>
          <p:cNvSpPr>
            <a:spLocks noChangeAspect="1" noChangeArrowheads="1"/>
          </p:cNvSpPr>
          <p:nvPr/>
        </p:nvSpPr>
        <p:spPr bwMode="auto">
          <a:xfrm flipH="1">
            <a:off x="7456712" y="5948743"/>
            <a:ext cx="430212" cy="363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64</a:t>
            </a:r>
            <a:endParaRPr kumimoji="0" lang="en-US" altLang="tr-TR" sz="1600"/>
          </a:p>
        </p:txBody>
      </p:sp>
      <p:sp>
        <p:nvSpPr>
          <p:cNvPr id="29" name="Oval 28"/>
          <p:cNvSpPr>
            <a:spLocks noChangeAspect="1" noChangeArrowheads="1"/>
          </p:cNvSpPr>
          <p:nvPr/>
        </p:nvSpPr>
        <p:spPr bwMode="auto">
          <a:xfrm flipH="1">
            <a:off x="6161312" y="5937631"/>
            <a:ext cx="430212" cy="3635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84</a:t>
            </a:r>
            <a:endParaRPr kumimoji="0" lang="en-US" altLang="tr-TR" sz="1600"/>
          </a:p>
        </p:txBody>
      </p:sp>
      <p:sp>
        <p:nvSpPr>
          <p:cNvPr id="30" name="Oval 29"/>
          <p:cNvSpPr>
            <a:spLocks noChangeAspect="1" noChangeArrowheads="1"/>
          </p:cNvSpPr>
          <p:nvPr/>
        </p:nvSpPr>
        <p:spPr bwMode="auto">
          <a:xfrm flipH="1">
            <a:off x="6770912" y="5948743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99</a:t>
            </a:r>
            <a:endParaRPr kumimoji="0" lang="en-US" altLang="tr-TR" sz="1600"/>
          </a:p>
        </p:txBody>
      </p:sp>
      <p:sp>
        <p:nvSpPr>
          <p:cNvPr id="31" name="Oval 30"/>
          <p:cNvSpPr>
            <a:spLocks noChangeAspect="1" noChangeArrowheads="1"/>
          </p:cNvSpPr>
          <p:nvPr/>
        </p:nvSpPr>
        <p:spPr bwMode="auto">
          <a:xfrm>
            <a:off x="3673699" y="5936043"/>
            <a:ext cx="430213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83</a:t>
            </a:r>
            <a:endParaRPr kumimoji="0" lang="en-US" altLang="tr-TR" sz="1600"/>
          </a:p>
        </p:txBody>
      </p:sp>
      <p:cxnSp>
        <p:nvCxnSpPr>
          <p:cNvPr id="32" name="AutoShape 31"/>
          <p:cNvCxnSpPr>
            <a:cxnSpLocks noChangeShapeType="1"/>
            <a:stCxn id="26" idx="3"/>
            <a:endCxn id="33" idx="0"/>
          </p:cNvCxnSpPr>
          <p:nvPr/>
        </p:nvCxnSpPr>
        <p:spPr bwMode="auto">
          <a:xfrm>
            <a:off x="8129812" y="5259768"/>
            <a:ext cx="130175" cy="6826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3" name="Oval 32"/>
          <p:cNvSpPr>
            <a:spLocks noChangeAspect="1" noChangeArrowheads="1"/>
          </p:cNvSpPr>
          <p:nvPr/>
        </p:nvSpPr>
        <p:spPr bwMode="auto">
          <a:xfrm flipH="1">
            <a:off x="8044087" y="5950331"/>
            <a:ext cx="430212" cy="363537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53</a:t>
            </a:r>
            <a:endParaRPr kumimoji="0" lang="en-US" altLang="tr-TR" sz="1600"/>
          </a:p>
        </p:txBody>
      </p:sp>
      <p:sp>
        <p:nvSpPr>
          <p:cNvPr id="34" name="Rectangle 34"/>
          <p:cNvSpPr>
            <a:spLocks noChangeArrowheads="1"/>
          </p:cNvSpPr>
          <p:nvPr/>
        </p:nvSpPr>
        <p:spPr bwMode="auto">
          <a:xfrm>
            <a:off x="7483699" y="2961068"/>
            <a:ext cx="2971800" cy="609600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altLang="tr-TR" b="1"/>
              <a:t>stop:  heap ordered</a:t>
            </a:r>
          </a:p>
        </p:txBody>
      </p:sp>
    </p:spTree>
    <p:extLst>
      <p:ext uri="{BB962C8B-B14F-4D97-AF65-F5344CB8AC3E}">
        <p14:creationId xmlns:p14="http://schemas.microsoft.com/office/powerpoint/2010/main" val="3059475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Binary Heap:  Decrease Key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11700" y="1429432"/>
            <a:ext cx="9523132" cy="1542144"/>
          </a:xfrm>
        </p:spPr>
        <p:txBody>
          <a:bodyPr>
            <a:normAutofit fontScale="92500" lnSpcReduction="10000"/>
          </a:bodyPr>
          <a:lstStyle/>
          <a:p>
            <a:r>
              <a:rPr lang="en-US" altLang="tr-TR" dirty="0"/>
              <a:t>Decrease key of element x to k.</a:t>
            </a:r>
          </a:p>
          <a:p>
            <a:pPr lvl="1"/>
            <a:r>
              <a:rPr lang="en-US" altLang="tr-TR" dirty="0"/>
              <a:t>Bubble up until it's heap ordered.</a:t>
            </a:r>
          </a:p>
          <a:p>
            <a:pPr lvl="1"/>
            <a:r>
              <a:rPr lang="en-US" altLang="tr-TR" dirty="0">
                <a:solidFill>
                  <a:schemeClr val="hlink"/>
                </a:solidFill>
              </a:rPr>
              <a:t>O(log N) operations.</a:t>
            </a:r>
          </a:p>
          <a:p>
            <a:r>
              <a:rPr lang="tr-TR" dirty="0" err="1" smtClean="0"/>
              <a:t>Ex</a:t>
            </a:r>
            <a:r>
              <a:rPr lang="tr-TR" dirty="0" smtClean="0"/>
              <a:t>: </a:t>
            </a:r>
            <a:r>
              <a:rPr lang="tr-TR" dirty="0" err="1" smtClean="0"/>
              <a:t>Decrease</a:t>
            </a:r>
            <a:r>
              <a:rPr lang="tr-TR" dirty="0" smtClean="0"/>
              <a:t> </a:t>
            </a:r>
            <a:r>
              <a:rPr lang="tr-TR" dirty="0" smtClean="0"/>
              <a:t>77 </a:t>
            </a:r>
            <a:r>
              <a:rPr lang="tr-TR" dirty="0" err="1" smtClean="0"/>
              <a:t>to</a:t>
            </a:r>
            <a:r>
              <a:rPr lang="tr-TR" dirty="0" smtClean="0"/>
              <a:t> 10</a:t>
            </a:r>
            <a:endParaRPr lang="tr-TR" dirty="0"/>
          </a:p>
        </p:txBody>
      </p:sp>
      <p:cxnSp>
        <p:nvCxnSpPr>
          <p:cNvPr id="4" name="AutoShape 62"/>
          <p:cNvCxnSpPr>
            <a:cxnSpLocks noChangeShapeType="1"/>
            <a:stCxn id="17" idx="2"/>
            <a:endCxn id="18" idx="7"/>
          </p:cNvCxnSpPr>
          <p:nvPr/>
        </p:nvCxnSpPr>
        <p:spPr bwMode="auto">
          <a:xfrm flipH="1">
            <a:off x="4797962" y="2971576"/>
            <a:ext cx="871538" cy="4778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" name="AutoShape 63"/>
          <p:cNvCxnSpPr>
            <a:cxnSpLocks noChangeShapeType="1"/>
            <a:stCxn id="17" idx="6"/>
            <a:endCxn id="24" idx="7"/>
          </p:cNvCxnSpPr>
          <p:nvPr/>
        </p:nvCxnSpPr>
        <p:spPr bwMode="auto">
          <a:xfrm>
            <a:off x="6115587" y="2971576"/>
            <a:ext cx="893763" cy="549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" name="AutoShape 64"/>
          <p:cNvCxnSpPr>
            <a:cxnSpLocks noChangeShapeType="1"/>
            <a:stCxn id="18" idx="3"/>
            <a:endCxn id="19" idx="0"/>
          </p:cNvCxnSpPr>
          <p:nvPr/>
        </p:nvCxnSpPr>
        <p:spPr bwMode="auto">
          <a:xfrm flipH="1">
            <a:off x="4045487" y="3720876"/>
            <a:ext cx="449263" cy="7794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" name="AutoShape 65"/>
          <p:cNvCxnSpPr>
            <a:cxnSpLocks noChangeShapeType="1"/>
            <a:stCxn id="18" idx="5"/>
            <a:endCxn id="20" idx="0"/>
          </p:cNvCxnSpPr>
          <p:nvPr/>
        </p:nvCxnSpPr>
        <p:spPr bwMode="auto">
          <a:xfrm>
            <a:off x="4797962" y="3720876"/>
            <a:ext cx="455613" cy="8270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" name="AutoShape 66"/>
          <p:cNvCxnSpPr>
            <a:cxnSpLocks noChangeShapeType="1"/>
            <a:stCxn id="19" idx="5"/>
            <a:endCxn id="23" idx="0"/>
          </p:cNvCxnSpPr>
          <p:nvPr/>
        </p:nvCxnSpPr>
        <p:spPr bwMode="auto">
          <a:xfrm>
            <a:off x="4196300" y="4825776"/>
            <a:ext cx="96837" cy="7080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" name="AutoShape 67"/>
          <p:cNvCxnSpPr>
            <a:cxnSpLocks noChangeShapeType="1"/>
            <a:stCxn id="20" idx="3"/>
            <a:endCxn id="21" idx="0"/>
          </p:cNvCxnSpPr>
          <p:nvPr/>
        </p:nvCxnSpPr>
        <p:spPr bwMode="auto">
          <a:xfrm flipH="1">
            <a:off x="4875750" y="4873401"/>
            <a:ext cx="225425" cy="6715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" name="AutoShape 68"/>
          <p:cNvCxnSpPr>
            <a:cxnSpLocks noChangeShapeType="1"/>
            <a:stCxn id="20" idx="5"/>
            <a:endCxn id="22" idx="0"/>
          </p:cNvCxnSpPr>
          <p:nvPr/>
        </p:nvCxnSpPr>
        <p:spPr bwMode="auto">
          <a:xfrm>
            <a:off x="5404387" y="4873401"/>
            <a:ext cx="130175" cy="6604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AutoShape 69"/>
          <p:cNvCxnSpPr>
            <a:cxnSpLocks noChangeShapeType="1"/>
            <a:stCxn id="19" idx="3"/>
            <a:endCxn id="30" idx="0"/>
          </p:cNvCxnSpPr>
          <p:nvPr/>
        </p:nvCxnSpPr>
        <p:spPr bwMode="auto">
          <a:xfrm flipH="1">
            <a:off x="3683537" y="4825776"/>
            <a:ext cx="209550" cy="715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70"/>
          <p:cNvCxnSpPr>
            <a:cxnSpLocks noChangeShapeType="1"/>
            <a:stCxn id="24" idx="3"/>
            <a:endCxn id="25" idx="0"/>
          </p:cNvCxnSpPr>
          <p:nvPr/>
        </p:nvCxnSpPr>
        <p:spPr bwMode="auto">
          <a:xfrm>
            <a:off x="7314150" y="3793901"/>
            <a:ext cx="457200" cy="7540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71"/>
          <p:cNvCxnSpPr>
            <a:cxnSpLocks noChangeShapeType="1"/>
            <a:stCxn id="24" idx="5"/>
            <a:endCxn id="26" idx="0"/>
          </p:cNvCxnSpPr>
          <p:nvPr/>
        </p:nvCxnSpPr>
        <p:spPr bwMode="auto">
          <a:xfrm flipH="1">
            <a:off x="6502937" y="3793901"/>
            <a:ext cx="506413" cy="7540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72"/>
          <p:cNvCxnSpPr>
            <a:cxnSpLocks noChangeShapeType="1"/>
            <a:stCxn id="25" idx="5"/>
            <a:endCxn id="27" idx="0"/>
          </p:cNvCxnSpPr>
          <p:nvPr/>
        </p:nvCxnSpPr>
        <p:spPr bwMode="auto">
          <a:xfrm flipH="1">
            <a:off x="7466550" y="4873401"/>
            <a:ext cx="152400" cy="6810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73"/>
          <p:cNvCxnSpPr>
            <a:cxnSpLocks noChangeShapeType="1"/>
            <a:stCxn id="26" idx="3"/>
            <a:endCxn id="29" idx="0"/>
          </p:cNvCxnSpPr>
          <p:nvPr/>
        </p:nvCxnSpPr>
        <p:spPr bwMode="auto">
          <a:xfrm>
            <a:off x="6655337" y="4873401"/>
            <a:ext cx="125413" cy="6810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" name="AutoShape 74"/>
          <p:cNvCxnSpPr>
            <a:cxnSpLocks noChangeShapeType="1"/>
            <a:stCxn id="26" idx="5"/>
            <a:endCxn id="28" idx="0"/>
          </p:cNvCxnSpPr>
          <p:nvPr/>
        </p:nvCxnSpPr>
        <p:spPr bwMode="auto">
          <a:xfrm flipH="1">
            <a:off x="6171150" y="4873401"/>
            <a:ext cx="179387" cy="6699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7" name="Oval 75"/>
          <p:cNvSpPr>
            <a:spLocks noChangeAspect="1" noChangeArrowheads="1"/>
          </p:cNvSpPr>
          <p:nvPr/>
        </p:nvSpPr>
        <p:spPr bwMode="auto">
          <a:xfrm>
            <a:off x="5677437" y="2789014"/>
            <a:ext cx="430213" cy="363537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06</a:t>
            </a:r>
            <a:endParaRPr kumimoji="0" lang="en-US" altLang="tr-TR" sz="1600"/>
          </a:p>
        </p:txBody>
      </p:sp>
      <p:sp>
        <p:nvSpPr>
          <p:cNvPr id="18" name="Oval 76"/>
          <p:cNvSpPr>
            <a:spLocks noChangeAspect="1" noChangeArrowheads="1"/>
          </p:cNvSpPr>
          <p:nvPr/>
        </p:nvSpPr>
        <p:spPr bwMode="auto">
          <a:xfrm>
            <a:off x="4431250" y="3403376"/>
            <a:ext cx="430212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14</a:t>
            </a:r>
            <a:endParaRPr kumimoji="0" lang="en-US" altLang="tr-TR" sz="1600"/>
          </a:p>
        </p:txBody>
      </p:sp>
      <p:sp>
        <p:nvSpPr>
          <p:cNvPr id="19" name="Oval 77"/>
          <p:cNvSpPr>
            <a:spLocks noChangeAspect="1" noChangeArrowheads="1"/>
          </p:cNvSpPr>
          <p:nvPr/>
        </p:nvSpPr>
        <p:spPr bwMode="auto">
          <a:xfrm>
            <a:off x="3829587" y="4508276"/>
            <a:ext cx="430213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78</a:t>
            </a:r>
            <a:endParaRPr kumimoji="0" lang="en-US" altLang="tr-TR" sz="1600"/>
          </a:p>
        </p:txBody>
      </p:sp>
      <p:sp>
        <p:nvSpPr>
          <p:cNvPr id="20" name="Oval 78"/>
          <p:cNvSpPr>
            <a:spLocks noChangeAspect="1" noChangeArrowheads="1"/>
          </p:cNvSpPr>
          <p:nvPr/>
        </p:nvSpPr>
        <p:spPr bwMode="auto">
          <a:xfrm>
            <a:off x="5037675" y="4555901"/>
            <a:ext cx="430212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18</a:t>
            </a:r>
            <a:endParaRPr kumimoji="0" lang="en-US" altLang="tr-TR" sz="1600"/>
          </a:p>
        </p:txBody>
      </p:sp>
      <p:sp>
        <p:nvSpPr>
          <p:cNvPr id="21" name="Oval 79"/>
          <p:cNvSpPr>
            <a:spLocks noChangeAspect="1" noChangeArrowheads="1"/>
          </p:cNvSpPr>
          <p:nvPr/>
        </p:nvSpPr>
        <p:spPr bwMode="auto">
          <a:xfrm>
            <a:off x="4659850" y="5552851"/>
            <a:ext cx="430212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81</a:t>
            </a:r>
            <a:endParaRPr kumimoji="0" lang="en-US" altLang="tr-TR" sz="1600"/>
          </a:p>
        </p:txBody>
      </p:sp>
      <p:sp>
        <p:nvSpPr>
          <p:cNvPr id="22" name="Oval 80"/>
          <p:cNvSpPr>
            <a:spLocks noChangeAspect="1" noChangeArrowheads="1"/>
          </p:cNvSpPr>
          <p:nvPr/>
        </p:nvSpPr>
        <p:spPr bwMode="auto">
          <a:xfrm>
            <a:off x="5318662" y="5541739"/>
            <a:ext cx="430213" cy="363537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77</a:t>
            </a:r>
            <a:endParaRPr kumimoji="0" lang="en-US" altLang="tr-TR" sz="1600"/>
          </a:p>
        </p:txBody>
      </p:sp>
      <p:sp>
        <p:nvSpPr>
          <p:cNvPr id="23" name="Oval 81"/>
          <p:cNvSpPr>
            <a:spLocks noChangeAspect="1" noChangeArrowheads="1"/>
          </p:cNvSpPr>
          <p:nvPr/>
        </p:nvSpPr>
        <p:spPr bwMode="auto">
          <a:xfrm>
            <a:off x="4077237" y="5541739"/>
            <a:ext cx="430213" cy="363537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91</a:t>
            </a:r>
            <a:endParaRPr kumimoji="0" lang="en-US" altLang="tr-TR" sz="1600"/>
          </a:p>
        </p:txBody>
      </p:sp>
      <p:sp>
        <p:nvSpPr>
          <p:cNvPr id="24" name="Oval 82"/>
          <p:cNvSpPr>
            <a:spLocks noChangeAspect="1" noChangeArrowheads="1"/>
          </p:cNvSpPr>
          <p:nvPr/>
        </p:nvSpPr>
        <p:spPr bwMode="auto">
          <a:xfrm flipH="1">
            <a:off x="6945850" y="3476401"/>
            <a:ext cx="430212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42</a:t>
            </a:r>
            <a:endParaRPr kumimoji="0" lang="en-US" altLang="tr-TR" sz="1600"/>
          </a:p>
        </p:txBody>
      </p:sp>
      <p:sp>
        <p:nvSpPr>
          <p:cNvPr id="25" name="Oval 83"/>
          <p:cNvSpPr>
            <a:spLocks noChangeAspect="1" noChangeArrowheads="1"/>
          </p:cNvSpPr>
          <p:nvPr/>
        </p:nvSpPr>
        <p:spPr bwMode="auto">
          <a:xfrm flipH="1">
            <a:off x="7555450" y="4555901"/>
            <a:ext cx="430212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45</a:t>
            </a:r>
            <a:endParaRPr kumimoji="0" lang="en-US" altLang="tr-TR" sz="1600">
              <a:solidFill>
                <a:schemeClr val="bg1"/>
              </a:solidFill>
            </a:endParaRPr>
          </a:p>
        </p:txBody>
      </p:sp>
      <p:sp>
        <p:nvSpPr>
          <p:cNvPr id="26" name="Oval 84"/>
          <p:cNvSpPr>
            <a:spLocks noChangeAspect="1" noChangeArrowheads="1"/>
          </p:cNvSpPr>
          <p:nvPr/>
        </p:nvSpPr>
        <p:spPr bwMode="auto">
          <a:xfrm flipH="1">
            <a:off x="6287037" y="4555901"/>
            <a:ext cx="430213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47</a:t>
            </a:r>
            <a:endParaRPr kumimoji="0" lang="en-US" altLang="tr-TR" sz="1600"/>
          </a:p>
        </p:txBody>
      </p:sp>
      <p:sp>
        <p:nvSpPr>
          <p:cNvPr id="27" name="Oval 85"/>
          <p:cNvSpPr>
            <a:spLocks noChangeAspect="1" noChangeArrowheads="1"/>
          </p:cNvSpPr>
          <p:nvPr/>
        </p:nvSpPr>
        <p:spPr bwMode="auto">
          <a:xfrm flipH="1">
            <a:off x="7250650" y="5562376"/>
            <a:ext cx="430212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64</a:t>
            </a:r>
            <a:endParaRPr kumimoji="0" lang="en-US" altLang="tr-TR" sz="1600"/>
          </a:p>
        </p:txBody>
      </p:sp>
      <p:sp>
        <p:nvSpPr>
          <p:cNvPr id="28" name="Oval 86"/>
          <p:cNvSpPr>
            <a:spLocks noChangeAspect="1" noChangeArrowheads="1"/>
          </p:cNvSpPr>
          <p:nvPr/>
        </p:nvSpPr>
        <p:spPr bwMode="auto">
          <a:xfrm flipH="1">
            <a:off x="5955250" y="5551264"/>
            <a:ext cx="430212" cy="363537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84</a:t>
            </a:r>
            <a:endParaRPr kumimoji="0" lang="en-US" altLang="tr-TR" sz="1600"/>
          </a:p>
        </p:txBody>
      </p:sp>
      <p:sp>
        <p:nvSpPr>
          <p:cNvPr id="29" name="Oval 87"/>
          <p:cNvSpPr>
            <a:spLocks noChangeAspect="1" noChangeArrowheads="1"/>
          </p:cNvSpPr>
          <p:nvPr/>
        </p:nvSpPr>
        <p:spPr bwMode="auto">
          <a:xfrm flipH="1">
            <a:off x="6564850" y="5562376"/>
            <a:ext cx="430212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99</a:t>
            </a:r>
            <a:endParaRPr kumimoji="0" lang="en-US" altLang="tr-TR" sz="1600"/>
          </a:p>
        </p:txBody>
      </p:sp>
      <p:sp>
        <p:nvSpPr>
          <p:cNvPr id="30" name="Oval 88"/>
          <p:cNvSpPr>
            <a:spLocks noChangeAspect="1" noChangeArrowheads="1"/>
          </p:cNvSpPr>
          <p:nvPr/>
        </p:nvSpPr>
        <p:spPr bwMode="auto">
          <a:xfrm>
            <a:off x="3467637" y="5549676"/>
            <a:ext cx="430213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83</a:t>
            </a:r>
            <a:endParaRPr kumimoji="0" lang="en-US" altLang="tr-TR" sz="1600"/>
          </a:p>
        </p:txBody>
      </p:sp>
      <p:cxnSp>
        <p:nvCxnSpPr>
          <p:cNvPr id="31" name="AutoShape 89"/>
          <p:cNvCxnSpPr>
            <a:cxnSpLocks noChangeShapeType="1"/>
            <a:stCxn id="25" idx="3"/>
            <a:endCxn id="32" idx="0"/>
          </p:cNvCxnSpPr>
          <p:nvPr/>
        </p:nvCxnSpPr>
        <p:spPr bwMode="auto">
          <a:xfrm>
            <a:off x="7923750" y="4873401"/>
            <a:ext cx="130175" cy="6826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2" name="Oval 90"/>
          <p:cNvSpPr>
            <a:spLocks noChangeAspect="1" noChangeArrowheads="1"/>
          </p:cNvSpPr>
          <p:nvPr/>
        </p:nvSpPr>
        <p:spPr bwMode="auto">
          <a:xfrm flipH="1">
            <a:off x="7838025" y="5563964"/>
            <a:ext cx="430212" cy="363537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53</a:t>
            </a:r>
            <a:endParaRPr kumimoji="0" lang="en-US" altLang="tr-TR" sz="1600"/>
          </a:p>
        </p:txBody>
      </p:sp>
    </p:spTree>
    <p:extLst>
      <p:ext uri="{BB962C8B-B14F-4D97-AF65-F5344CB8AC3E}">
        <p14:creationId xmlns:p14="http://schemas.microsoft.com/office/powerpoint/2010/main" val="35981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Binary Heap:  Delete Min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2191" y="1453658"/>
            <a:ext cx="6075363" cy="5062472"/>
          </a:xfrm>
        </p:spPr>
        <p:txBody>
          <a:bodyPr>
            <a:normAutofit/>
          </a:bodyPr>
          <a:lstStyle/>
          <a:p>
            <a:r>
              <a:rPr lang="en-US" altLang="tr-TR" dirty="0"/>
              <a:t>Delete minimum element from heap.</a:t>
            </a:r>
          </a:p>
          <a:p>
            <a:pPr lvl="1"/>
            <a:r>
              <a:rPr lang="en-US" altLang="tr-TR" dirty="0"/>
              <a:t>Exchange root with rightmost leaf.</a:t>
            </a:r>
          </a:p>
          <a:p>
            <a:pPr lvl="1"/>
            <a:r>
              <a:rPr lang="en-US" altLang="tr-TR" dirty="0"/>
              <a:t>Bubble root down until it's heap ordered.</a:t>
            </a:r>
          </a:p>
          <a:p>
            <a:endParaRPr lang="tr-TR" dirty="0"/>
          </a:p>
        </p:txBody>
      </p:sp>
      <p:cxnSp>
        <p:nvCxnSpPr>
          <p:cNvPr id="4" name="AutoShape 1061"/>
          <p:cNvCxnSpPr>
            <a:cxnSpLocks noChangeShapeType="1"/>
            <a:stCxn id="17" idx="2"/>
            <a:endCxn id="18" idx="7"/>
          </p:cNvCxnSpPr>
          <p:nvPr/>
        </p:nvCxnSpPr>
        <p:spPr bwMode="auto">
          <a:xfrm flipH="1">
            <a:off x="6639641" y="2688241"/>
            <a:ext cx="871538" cy="4778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" name="AutoShape 1062"/>
          <p:cNvCxnSpPr>
            <a:cxnSpLocks noChangeShapeType="1"/>
            <a:stCxn id="17" idx="6"/>
            <a:endCxn id="24" idx="7"/>
          </p:cNvCxnSpPr>
          <p:nvPr/>
        </p:nvCxnSpPr>
        <p:spPr bwMode="auto">
          <a:xfrm>
            <a:off x="7957266" y="2688241"/>
            <a:ext cx="893763" cy="549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" name="AutoShape 1063"/>
          <p:cNvCxnSpPr>
            <a:cxnSpLocks noChangeShapeType="1"/>
            <a:stCxn id="18" idx="3"/>
            <a:endCxn id="19" idx="0"/>
          </p:cNvCxnSpPr>
          <p:nvPr/>
        </p:nvCxnSpPr>
        <p:spPr bwMode="auto">
          <a:xfrm flipH="1">
            <a:off x="5887166" y="3437541"/>
            <a:ext cx="449263" cy="7794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" name="AutoShape 1064"/>
          <p:cNvCxnSpPr>
            <a:cxnSpLocks noChangeShapeType="1"/>
            <a:stCxn id="18" idx="5"/>
            <a:endCxn id="20" idx="0"/>
          </p:cNvCxnSpPr>
          <p:nvPr/>
        </p:nvCxnSpPr>
        <p:spPr bwMode="auto">
          <a:xfrm>
            <a:off x="6639641" y="3437541"/>
            <a:ext cx="455613" cy="8270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" name="AutoShape 1065"/>
          <p:cNvCxnSpPr>
            <a:cxnSpLocks noChangeShapeType="1"/>
            <a:stCxn id="19" idx="5"/>
            <a:endCxn id="23" idx="0"/>
          </p:cNvCxnSpPr>
          <p:nvPr/>
        </p:nvCxnSpPr>
        <p:spPr bwMode="auto">
          <a:xfrm>
            <a:off x="6037979" y="4542441"/>
            <a:ext cx="96837" cy="7080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" name="AutoShape 1066"/>
          <p:cNvCxnSpPr>
            <a:cxnSpLocks noChangeShapeType="1"/>
            <a:stCxn id="20" idx="3"/>
            <a:endCxn id="21" idx="0"/>
          </p:cNvCxnSpPr>
          <p:nvPr/>
        </p:nvCxnSpPr>
        <p:spPr bwMode="auto">
          <a:xfrm flipH="1">
            <a:off x="6717429" y="4590066"/>
            <a:ext cx="225425" cy="6715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" name="AutoShape 1067"/>
          <p:cNvCxnSpPr>
            <a:cxnSpLocks noChangeShapeType="1"/>
            <a:stCxn id="20" idx="5"/>
            <a:endCxn id="22" idx="0"/>
          </p:cNvCxnSpPr>
          <p:nvPr/>
        </p:nvCxnSpPr>
        <p:spPr bwMode="auto">
          <a:xfrm>
            <a:off x="7246066" y="4590066"/>
            <a:ext cx="130175" cy="6604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AutoShape 1068"/>
          <p:cNvCxnSpPr>
            <a:cxnSpLocks noChangeShapeType="1"/>
            <a:stCxn id="19" idx="3"/>
            <a:endCxn id="30" idx="0"/>
          </p:cNvCxnSpPr>
          <p:nvPr/>
        </p:nvCxnSpPr>
        <p:spPr bwMode="auto">
          <a:xfrm flipH="1">
            <a:off x="5525216" y="4542441"/>
            <a:ext cx="209550" cy="715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1069"/>
          <p:cNvCxnSpPr>
            <a:cxnSpLocks noChangeShapeType="1"/>
            <a:stCxn id="24" idx="3"/>
            <a:endCxn id="25" idx="0"/>
          </p:cNvCxnSpPr>
          <p:nvPr/>
        </p:nvCxnSpPr>
        <p:spPr bwMode="auto">
          <a:xfrm>
            <a:off x="9155829" y="3510566"/>
            <a:ext cx="457200" cy="7540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1070"/>
          <p:cNvCxnSpPr>
            <a:cxnSpLocks noChangeShapeType="1"/>
            <a:stCxn id="24" idx="5"/>
            <a:endCxn id="26" idx="0"/>
          </p:cNvCxnSpPr>
          <p:nvPr/>
        </p:nvCxnSpPr>
        <p:spPr bwMode="auto">
          <a:xfrm flipH="1">
            <a:off x="8344616" y="3510566"/>
            <a:ext cx="506413" cy="7540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1071"/>
          <p:cNvCxnSpPr>
            <a:cxnSpLocks noChangeShapeType="1"/>
            <a:stCxn id="25" idx="5"/>
            <a:endCxn id="27" idx="0"/>
          </p:cNvCxnSpPr>
          <p:nvPr/>
        </p:nvCxnSpPr>
        <p:spPr bwMode="auto">
          <a:xfrm flipH="1">
            <a:off x="9308229" y="4590066"/>
            <a:ext cx="152400" cy="6810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1072"/>
          <p:cNvCxnSpPr>
            <a:cxnSpLocks noChangeShapeType="1"/>
            <a:stCxn id="26" idx="3"/>
            <a:endCxn id="29" idx="0"/>
          </p:cNvCxnSpPr>
          <p:nvPr/>
        </p:nvCxnSpPr>
        <p:spPr bwMode="auto">
          <a:xfrm>
            <a:off x="8497016" y="4590066"/>
            <a:ext cx="125413" cy="6810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" name="AutoShape 1073"/>
          <p:cNvCxnSpPr>
            <a:cxnSpLocks noChangeShapeType="1"/>
            <a:stCxn id="26" idx="5"/>
            <a:endCxn id="28" idx="0"/>
          </p:cNvCxnSpPr>
          <p:nvPr/>
        </p:nvCxnSpPr>
        <p:spPr bwMode="auto">
          <a:xfrm flipH="1">
            <a:off x="8012829" y="4590066"/>
            <a:ext cx="179387" cy="6699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7" name="Oval 1074"/>
          <p:cNvSpPr>
            <a:spLocks noChangeAspect="1" noChangeArrowheads="1"/>
          </p:cNvSpPr>
          <p:nvPr/>
        </p:nvSpPr>
        <p:spPr bwMode="auto">
          <a:xfrm>
            <a:off x="7519116" y="2505679"/>
            <a:ext cx="430213" cy="363537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en-US" altLang="tr-TR" sz="1600" b="1">
                <a:solidFill>
                  <a:schemeClr val="bg1"/>
                </a:solidFill>
                <a:latin typeface="Courier New" panose="02070309020205020404" pitchFamily="49" charset="0"/>
              </a:rPr>
              <a:t>06</a:t>
            </a:r>
            <a:endParaRPr kumimoji="0" lang="en-US" altLang="tr-TR" sz="1600">
              <a:solidFill>
                <a:schemeClr val="bg1"/>
              </a:solidFill>
            </a:endParaRPr>
          </a:p>
        </p:txBody>
      </p:sp>
      <p:sp>
        <p:nvSpPr>
          <p:cNvPr id="18" name="Oval 1075"/>
          <p:cNvSpPr>
            <a:spLocks noChangeAspect="1" noChangeArrowheads="1"/>
          </p:cNvSpPr>
          <p:nvPr/>
        </p:nvSpPr>
        <p:spPr bwMode="auto">
          <a:xfrm>
            <a:off x="6272929" y="3120041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14</a:t>
            </a:r>
            <a:endParaRPr kumimoji="0" lang="en-US" altLang="tr-TR" sz="1600"/>
          </a:p>
        </p:txBody>
      </p:sp>
      <p:sp>
        <p:nvSpPr>
          <p:cNvPr id="19" name="Oval 1076"/>
          <p:cNvSpPr>
            <a:spLocks noChangeAspect="1" noChangeArrowheads="1"/>
          </p:cNvSpPr>
          <p:nvPr/>
        </p:nvSpPr>
        <p:spPr bwMode="auto">
          <a:xfrm>
            <a:off x="5671266" y="4224941"/>
            <a:ext cx="430213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78</a:t>
            </a:r>
            <a:endParaRPr kumimoji="0" lang="en-US" altLang="tr-TR" sz="1600"/>
          </a:p>
        </p:txBody>
      </p:sp>
      <p:sp>
        <p:nvSpPr>
          <p:cNvPr id="20" name="Oval 1077"/>
          <p:cNvSpPr>
            <a:spLocks noChangeAspect="1" noChangeArrowheads="1"/>
          </p:cNvSpPr>
          <p:nvPr/>
        </p:nvSpPr>
        <p:spPr bwMode="auto">
          <a:xfrm>
            <a:off x="6879354" y="4272566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18</a:t>
            </a:r>
            <a:endParaRPr kumimoji="0" lang="en-US" altLang="tr-TR" sz="1600"/>
          </a:p>
        </p:txBody>
      </p:sp>
      <p:sp>
        <p:nvSpPr>
          <p:cNvPr id="21" name="Oval 1078"/>
          <p:cNvSpPr>
            <a:spLocks noChangeAspect="1" noChangeArrowheads="1"/>
          </p:cNvSpPr>
          <p:nvPr/>
        </p:nvSpPr>
        <p:spPr bwMode="auto">
          <a:xfrm>
            <a:off x="6501529" y="5269516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81</a:t>
            </a:r>
            <a:endParaRPr kumimoji="0" lang="en-US" altLang="tr-TR" sz="1600"/>
          </a:p>
        </p:txBody>
      </p:sp>
      <p:sp>
        <p:nvSpPr>
          <p:cNvPr id="22" name="Oval 1079"/>
          <p:cNvSpPr>
            <a:spLocks noChangeAspect="1" noChangeArrowheads="1"/>
          </p:cNvSpPr>
          <p:nvPr/>
        </p:nvSpPr>
        <p:spPr bwMode="auto">
          <a:xfrm>
            <a:off x="7160341" y="5258404"/>
            <a:ext cx="430213" cy="3635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77</a:t>
            </a:r>
            <a:endParaRPr kumimoji="0" lang="en-US" altLang="tr-TR" sz="1600"/>
          </a:p>
        </p:txBody>
      </p:sp>
      <p:sp>
        <p:nvSpPr>
          <p:cNvPr id="23" name="Oval 1080"/>
          <p:cNvSpPr>
            <a:spLocks noChangeAspect="1" noChangeArrowheads="1"/>
          </p:cNvSpPr>
          <p:nvPr/>
        </p:nvSpPr>
        <p:spPr bwMode="auto">
          <a:xfrm>
            <a:off x="5918916" y="5258404"/>
            <a:ext cx="430213" cy="3635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91</a:t>
            </a:r>
            <a:endParaRPr kumimoji="0" lang="en-US" altLang="tr-TR" sz="1600"/>
          </a:p>
        </p:txBody>
      </p:sp>
      <p:sp>
        <p:nvSpPr>
          <p:cNvPr id="24" name="Oval 1081"/>
          <p:cNvSpPr>
            <a:spLocks noChangeAspect="1" noChangeArrowheads="1"/>
          </p:cNvSpPr>
          <p:nvPr/>
        </p:nvSpPr>
        <p:spPr bwMode="auto">
          <a:xfrm flipH="1">
            <a:off x="8787529" y="3193066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42</a:t>
            </a:r>
            <a:endParaRPr kumimoji="0" lang="en-US" altLang="tr-TR" sz="1600"/>
          </a:p>
        </p:txBody>
      </p:sp>
      <p:sp>
        <p:nvSpPr>
          <p:cNvPr id="25" name="Oval 1082"/>
          <p:cNvSpPr>
            <a:spLocks noChangeAspect="1" noChangeArrowheads="1"/>
          </p:cNvSpPr>
          <p:nvPr/>
        </p:nvSpPr>
        <p:spPr bwMode="auto">
          <a:xfrm flipH="1">
            <a:off x="9397129" y="4272566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45</a:t>
            </a:r>
            <a:endParaRPr kumimoji="0" lang="en-US" altLang="tr-TR" sz="1600">
              <a:solidFill>
                <a:schemeClr val="bg1"/>
              </a:solidFill>
            </a:endParaRPr>
          </a:p>
        </p:txBody>
      </p:sp>
      <p:sp>
        <p:nvSpPr>
          <p:cNvPr id="26" name="Oval 1083"/>
          <p:cNvSpPr>
            <a:spLocks noChangeAspect="1" noChangeArrowheads="1"/>
          </p:cNvSpPr>
          <p:nvPr/>
        </p:nvSpPr>
        <p:spPr bwMode="auto">
          <a:xfrm flipH="1">
            <a:off x="8128716" y="4272566"/>
            <a:ext cx="430213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47</a:t>
            </a:r>
            <a:endParaRPr kumimoji="0" lang="en-US" altLang="tr-TR" sz="1600"/>
          </a:p>
        </p:txBody>
      </p:sp>
      <p:sp>
        <p:nvSpPr>
          <p:cNvPr id="27" name="Oval 1084"/>
          <p:cNvSpPr>
            <a:spLocks noChangeAspect="1" noChangeArrowheads="1"/>
          </p:cNvSpPr>
          <p:nvPr/>
        </p:nvSpPr>
        <p:spPr bwMode="auto">
          <a:xfrm flipH="1">
            <a:off x="9092329" y="5279041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64</a:t>
            </a:r>
            <a:endParaRPr kumimoji="0" lang="en-US" altLang="tr-TR" sz="1600"/>
          </a:p>
        </p:txBody>
      </p:sp>
      <p:sp>
        <p:nvSpPr>
          <p:cNvPr id="28" name="Oval 1085"/>
          <p:cNvSpPr>
            <a:spLocks noChangeAspect="1" noChangeArrowheads="1"/>
          </p:cNvSpPr>
          <p:nvPr/>
        </p:nvSpPr>
        <p:spPr bwMode="auto">
          <a:xfrm flipH="1">
            <a:off x="7796929" y="5267929"/>
            <a:ext cx="430212" cy="3635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84</a:t>
            </a:r>
            <a:endParaRPr kumimoji="0" lang="en-US" altLang="tr-TR" sz="1600"/>
          </a:p>
        </p:txBody>
      </p:sp>
      <p:sp>
        <p:nvSpPr>
          <p:cNvPr id="29" name="Oval 1086"/>
          <p:cNvSpPr>
            <a:spLocks noChangeAspect="1" noChangeArrowheads="1"/>
          </p:cNvSpPr>
          <p:nvPr/>
        </p:nvSpPr>
        <p:spPr bwMode="auto">
          <a:xfrm flipH="1">
            <a:off x="8406529" y="5279041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99</a:t>
            </a:r>
            <a:endParaRPr kumimoji="0" lang="en-US" altLang="tr-TR" sz="1600"/>
          </a:p>
        </p:txBody>
      </p:sp>
      <p:sp>
        <p:nvSpPr>
          <p:cNvPr id="30" name="Oval 1087"/>
          <p:cNvSpPr>
            <a:spLocks noChangeAspect="1" noChangeArrowheads="1"/>
          </p:cNvSpPr>
          <p:nvPr/>
        </p:nvSpPr>
        <p:spPr bwMode="auto">
          <a:xfrm>
            <a:off x="5309316" y="5266341"/>
            <a:ext cx="430213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83</a:t>
            </a:r>
            <a:endParaRPr kumimoji="0" lang="en-US" altLang="tr-TR" sz="1600"/>
          </a:p>
        </p:txBody>
      </p:sp>
      <p:cxnSp>
        <p:nvCxnSpPr>
          <p:cNvPr id="31" name="AutoShape 1088"/>
          <p:cNvCxnSpPr>
            <a:cxnSpLocks noChangeShapeType="1"/>
            <a:stCxn id="25" idx="3"/>
            <a:endCxn id="32" idx="0"/>
          </p:cNvCxnSpPr>
          <p:nvPr/>
        </p:nvCxnSpPr>
        <p:spPr bwMode="auto">
          <a:xfrm>
            <a:off x="9765429" y="4590066"/>
            <a:ext cx="130175" cy="6826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2" name="Oval 1089"/>
          <p:cNvSpPr>
            <a:spLocks noChangeAspect="1" noChangeArrowheads="1"/>
          </p:cNvSpPr>
          <p:nvPr/>
        </p:nvSpPr>
        <p:spPr bwMode="auto">
          <a:xfrm flipH="1">
            <a:off x="9679704" y="5280629"/>
            <a:ext cx="430212" cy="3635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53</a:t>
            </a:r>
            <a:endParaRPr kumimoji="0" lang="en-US" altLang="tr-TR" sz="1600"/>
          </a:p>
        </p:txBody>
      </p:sp>
    </p:spTree>
    <p:extLst>
      <p:ext uri="{BB962C8B-B14F-4D97-AF65-F5344CB8AC3E}">
        <p14:creationId xmlns:p14="http://schemas.microsoft.com/office/powerpoint/2010/main" val="18867188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728216"/>
          </a:xfrm>
        </p:spPr>
        <p:txBody>
          <a:bodyPr/>
          <a:lstStyle/>
          <a:p>
            <a:r>
              <a:rPr lang="en-US" altLang="tr-TR" dirty="0"/>
              <a:t>Binary Heap:  Delete Min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43000" y="1416844"/>
            <a:ext cx="9872871" cy="4038600"/>
          </a:xfrm>
        </p:spPr>
        <p:txBody>
          <a:bodyPr/>
          <a:lstStyle/>
          <a:p>
            <a:r>
              <a:rPr lang="en-US" altLang="tr-TR" dirty="0"/>
              <a:t>Delete minimum element from heap.</a:t>
            </a:r>
          </a:p>
          <a:p>
            <a:pPr lvl="1"/>
            <a:r>
              <a:rPr lang="en-US" altLang="tr-TR" dirty="0"/>
              <a:t>Exchange root with rightmost leaf.</a:t>
            </a:r>
          </a:p>
          <a:p>
            <a:pPr lvl="1"/>
            <a:r>
              <a:rPr lang="en-US" altLang="tr-TR" dirty="0"/>
              <a:t>Bubble root down until it's heap ordered.</a:t>
            </a:r>
          </a:p>
          <a:p>
            <a:endParaRPr lang="tr-TR" dirty="0"/>
          </a:p>
        </p:txBody>
      </p:sp>
      <p:cxnSp>
        <p:nvCxnSpPr>
          <p:cNvPr id="4" name="AutoShape 1061"/>
          <p:cNvCxnSpPr>
            <a:cxnSpLocks noChangeShapeType="1"/>
            <a:stCxn id="17" idx="2"/>
            <a:endCxn id="18" idx="7"/>
          </p:cNvCxnSpPr>
          <p:nvPr/>
        </p:nvCxnSpPr>
        <p:spPr bwMode="auto">
          <a:xfrm flipH="1">
            <a:off x="2930525" y="3216275"/>
            <a:ext cx="871538" cy="4778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" name="AutoShape 1062"/>
          <p:cNvCxnSpPr>
            <a:cxnSpLocks noChangeShapeType="1"/>
            <a:stCxn id="17" idx="6"/>
            <a:endCxn id="24" idx="7"/>
          </p:cNvCxnSpPr>
          <p:nvPr/>
        </p:nvCxnSpPr>
        <p:spPr bwMode="auto">
          <a:xfrm>
            <a:off x="4248150" y="3216275"/>
            <a:ext cx="893763" cy="549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" name="AutoShape 1063"/>
          <p:cNvCxnSpPr>
            <a:cxnSpLocks noChangeShapeType="1"/>
            <a:stCxn id="18" idx="3"/>
            <a:endCxn id="19" idx="0"/>
          </p:cNvCxnSpPr>
          <p:nvPr/>
        </p:nvCxnSpPr>
        <p:spPr bwMode="auto">
          <a:xfrm flipH="1">
            <a:off x="2178050" y="3965575"/>
            <a:ext cx="449263" cy="7794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" name="AutoShape 1064"/>
          <p:cNvCxnSpPr>
            <a:cxnSpLocks noChangeShapeType="1"/>
            <a:stCxn id="18" idx="5"/>
            <a:endCxn id="20" idx="0"/>
          </p:cNvCxnSpPr>
          <p:nvPr/>
        </p:nvCxnSpPr>
        <p:spPr bwMode="auto">
          <a:xfrm>
            <a:off x="2930525" y="3965575"/>
            <a:ext cx="455613" cy="8270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" name="AutoShape 1065"/>
          <p:cNvCxnSpPr>
            <a:cxnSpLocks noChangeShapeType="1"/>
            <a:stCxn id="19" idx="5"/>
            <a:endCxn id="23" idx="0"/>
          </p:cNvCxnSpPr>
          <p:nvPr/>
        </p:nvCxnSpPr>
        <p:spPr bwMode="auto">
          <a:xfrm>
            <a:off x="2328863" y="5070475"/>
            <a:ext cx="96837" cy="7080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" name="AutoShape 1066"/>
          <p:cNvCxnSpPr>
            <a:cxnSpLocks noChangeShapeType="1"/>
            <a:stCxn id="20" idx="3"/>
            <a:endCxn id="21" idx="0"/>
          </p:cNvCxnSpPr>
          <p:nvPr/>
        </p:nvCxnSpPr>
        <p:spPr bwMode="auto">
          <a:xfrm flipH="1">
            <a:off x="3008313" y="5118100"/>
            <a:ext cx="225425" cy="6715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" name="AutoShape 1067"/>
          <p:cNvCxnSpPr>
            <a:cxnSpLocks noChangeShapeType="1"/>
            <a:stCxn id="20" idx="5"/>
            <a:endCxn id="22" idx="0"/>
          </p:cNvCxnSpPr>
          <p:nvPr/>
        </p:nvCxnSpPr>
        <p:spPr bwMode="auto">
          <a:xfrm>
            <a:off x="3536950" y="5118100"/>
            <a:ext cx="130175" cy="6604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AutoShape 1068"/>
          <p:cNvCxnSpPr>
            <a:cxnSpLocks noChangeShapeType="1"/>
            <a:stCxn id="19" idx="3"/>
            <a:endCxn id="30" idx="0"/>
          </p:cNvCxnSpPr>
          <p:nvPr/>
        </p:nvCxnSpPr>
        <p:spPr bwMode="auto">
          <a:xfrm flipH="1">
            <a:off x="1816100" y="5070475"/>
            <a:ext cx="209550" cy="715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1069"/>
          <p:cNvCxnSpPr>
            <a:cxnSpLocks noChangeShapeType="1"/>
            <a:stCxn id="24" idx="3"/>
            <a:endCxn id="25" idx="0"/>
          </p:cNvCxnSpPr>
          <p:nvPr/>
        </p:nvCxnSpPr>
        <p:spPr bwMode="auto">
          <a:xfrm>
            <a:off x="5446713" y="4038600"/>
            <a:ext cx="457200" cy="7540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1070"/>
          <p:cNvCxnSpPr>
            <a:cxnSpLocks noChangeShapeType="1"/>
            <a:stCxn id="24" idx="5"/>
            <a:endCxn id="26" idx="0"/>
          </p:cNvCxnSpPr>
          <p:nvPr/>
        </p:nvCxnSpPr>
        <p:spPr bwMode="auto">
          <a:xfrm flipH="1">
            <a:off x="4635500" y="4038600"/>
            <a:ext cx="506413" cy="7540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1071"/>
          <p:cNvCxnSpPr>
            <a:cxnSpLocks noChangeShapeType="1"/>
            <a:stCxn id="25" idx="5"/>
            <a:endCxn id="27" idx="0"/>
          </p:cNvCxnSpPr>
          <p:nvPr/>
        </p:nvCxnSpPr>
        <p:spPr bwMode="auto">
          <a:xfrm flipH="1">
            <a:off x="5599113" y="5118100"/>
            <a:ext cx="152400" cy="6810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1072"/>
          <p:cNvCxnSpPr>
            <a:cxnSpLocks noChangeShapeType="1"/>
            <a:stCxn id="26" idx="3"/>
            <a:endCxn id="29" idx="0"/>
          </p:cNvCxnSpPr>
          <p:nvPr/>
        </p:nvCxnSpPr>
        <p:spPr bwMode="auto">
          <a:xfrm>
            <a:off x="4787900" y="5118100"/>
            <a:ext cx="125413" cy="6810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" name="AutoShape 1073"/>
          <p:cNvCxnSpPr>
            <a:cxnSpLocks noChangeShapeType="1"/>
            <a:stCxn id="26" idx="5"/>
            <a:endCxn id="28" idx="0"/>
          </p:cNvCxnSpPr>
          <p:nvPr/>
        </p:nvCxnSpPr>
        <p:spPr bwMode="auto">
          <a:xfrm flipH="1">
            <a:off x="4303713" y="5118100"/>
            <a:ext cx="179387" cy="6699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7" name="Oval 1074"/>
          <p:cNvSpPr>
            <a:spLocks noChangeAspect="1" noChangeArrowheads="1"/>
          </p:cNvSpPr>
          <p:nvPr/>
        </p:nvSpPr>
        <p:spPr bwMode="auto">
          <a:xfrm>
            <a:off x="3810000" y="3033713"/>
            <a:ext cx="430213" cy="363537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en-US" altLang="tr-TR" sz="1600" b="1">
                <a:solidFill>
                  <a:schemeClr val="bg1"/>
                </a:solidFill>
                <a:latin typeface="Courier New" panose="02070309020205020404" pitchFamily="49" charset="0"/>
              </a:rPr>
              <a:t>06</a:t>
            </a:r>
            <a:endParaRPr kumimoji="0" lang="en-US" altLang="tr-TR" sz="1600">
              <a:solidFill>
                <a:schemeClr val="bg1"/>
              </a:solidFill>
            </a:endParaRPr>
          </a:p>
        </p:txBody>
      </p:sp>
      <p:sp>
        <p:nvSpPr>
          <p:cNvPr id="18" name="Oval 1075"/>
          <p:cNvSpPr>
            <a:spLocks noChangeAspect="1" noChangeArrowheads="1"/>
          </p:cNvSpPr>
          <p:nvPr/>
        </p:nvSpPr>
        <p:spPr bwMode="auto">
          <a:xfrm>
            <a:off x="2563813" y="3648075"/>
            <a:ext cx="430212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14</a:t>
            </a:r>
            <a:endParaRPr kumimoji="0" lang="en-US" altLang="tr-TR" sz="1600"/>
          </a:p>
        </p:txBody>
      </p:sp>
      <p:sp>
        <p:nvSpPr>
          <p:cNvPr id="19" name="Oval 1076"/>
          <p:cNvSpPr>
            <a:spLocks noChangeAspect="1" noChangeArrowheads="1"/>
          </p:cNvSpPr>
          <p:nvPr/>
        </p:nvSpPr>
        <p:spPr bwMode="auto">
          <a:xfrm>
            <a:off x="1962150" y="4752975"/>
            <a:ext cx="430213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78</a:t>
            </a:r>
            <a:endParaRPr kumimoji="0" lang="en-US" altLang="tr-TR" sz="1600"/>
          </a:p>
        </p:txBody>
      </p:sp>
      <p:sp>
        <p:nvSpPr>
          <p:cNvPr id="20" name="Oval 1077"/>
          <p:cNvSpPr>
            <a:spLocks noChangeAspect="1" noChangeArrowheads="1"/>
          </p:cNvSpPr>
          <p:nvPr/>
        </p:nvSpPr>
        <p:spPr bwMode="auto">
          <a:xfrm>
            <a:off x="3170238" y="4800600"/>
            <a:ext cx="430212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18</a:t>
            </a:r>
            <a:endParaRPr kumimoji="0" lang="en-US" altLang="tr-TR" sz="1600"/>
          </a:p>
        </p:txBody>
      </p:sp>
      <p:sp>
        <p:nvSpPr>
          <p:cNvPr id="21" name="Oval 1078"/>
          <p:cNvSpPr>
            <a:spLocks noChangeAspect="1" noChangeArrowheads="1"/>
          </p:cNvSpPr>
          <p:nvPr/>
        </p:nvSpPr>
        <p:spPr bwMode="auto">
          <a:xfrm>
            <a:off x="2792413" y="5797550"/>
            <a:ext cx="430212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81</a:t>
            </a:r>
            <a:endParaRPr kumimoji="0" lang="en-US" altLang="tr-TR" sz="1600"/>
          </a:p>
        </p:txBody>
      </p:sp>
      <p:sp>
        <p:nvSpPr>
          <p:cNvPr id="22" name="Oval 1079"/>
          <p:cNvSpPr>
            <a:spLocks noChangeAspect="1" noChangeArrowheads="1"/>
          </p:cNvSpPr>
          <p:nvPr/>
        </p:nvSpPr>
        <p:spPr bwMode="auto">
          <a:xfrm>
            <a:off x="3451225" y="5786438"/>
            <a:ext cx="430213" cy="363537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77</a:t>
            </a:r>
            <a:endParaRPr kumimoji="0" lang="en-US" altLang="tr-TR" sz="1600"/>
          </a:p>
        </p:txBody>
      </p:sp>
      <p:sp>
        <p:nvSpPr>
          <p:cNvPr id="23" name="Oval 1080"/>
          <p:cNvSpPr>
            <a:spLocks noChangeAspect="1" noChangeArrowheads="1"/>
          </p:cNvSpPr>
          <p:nvPr/>
        </p:nvSpPr>
        <p:spPr bwMode="auto">
          <a:xfrm>
            <a:off x="2209800" y="5786438"/>
            <a:ext cx="430213" cy="363537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91</a:t>
            </a:r>
            <a:endParaRPr kumimoji="0" lang="en-US" altLang="tr-TR" sz="1600"/>
          </a:p>
        </p:txBody>
      </p:sp>
      <p:sp>
        <p:nvSpPr>
          <p:cNvPr id="24" name="Oval 1081"/>
          <p:cNvSpPr>
            <a:spLocks noChangeAspect="1" noChangeArrowheads="1"/>
          </p:cNvSpPr>
          <p:nvPr/>
        </p:nvSpPr>
        <p:spPr bwMode="auto">
          <a:xfrm flipH="1">
            <a:off x="5078413" y="3721100"/>
            <a:ext cx="430212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42</a:t>
            </a:r>
            <a:endParaRPr kumimoji="0" lang="en-US" altLang="tr-TR" sz="1600"/>
          </a:p>
        </p:txBody>
      </p:sp>
      <p:sp>
        <p:nvSpPr>
          <p:cNvPr id="25" name="Oval 1082"/>
          <p:cNvSpPr>
            <a:spLocks noChangeAspect="1" noChangeArrowheads="1"/>
          </p:cNvSpPr>
          <p:nvPr/>
        </p:nvSpPr>
        <p:spPr bwMode="auto">
          <a:xfrm flipH="1">
            <a:off x="5688013" y="4800600"/>
            <a:ext cx="430212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45</a:t>
            </a:r>
            <a:endParaRPr kumimoji="0" lang="en-US" altLang="tr-TR" sz="1600">
              <a:solidFill>
                <a:schemeClr val="bg1"/>
              </a:solidFill>
            </a:endParaRPr>
          </a:p>
        </p:txBody>
      </p:sp>
      <p:sp>
        <p:nvSpPr>
          <p:cNvPr id="26" name="Oval 1083"/>
          <p:cNvSpPr>
            <a:spLocks noChangeAspect="1" noChangeArrowheads="1"/>
          </p:cNvSpPr>
          <p:nvPr/>
        </p:nvSpPr>
        <p:spPr bwMode="auto">
          <a:xfrm flipH="1">
            <a:off x="4419600" y="4800600"/>
            <a:ext cx="430213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47</a:t>
            </a:r>
            <a:endParaRPr kumimoji="0" lang="en-US" altLang="tr-TR" sz="1600"/>
          </a:p>
        </p:txBody>
      </p:sp>
      <p:sp>
        <p:nvSpPr>
          <p:cNvPr id="27" name="Oval 1084"/>
          <p:cNvSpPr>
            <a:spLocks noChangeAspect="1" noChangeArrowheads="1"/>
          </p:cNvSpPr>
          <p:nvPr/>
        </p:nvSpPr>
        <p:spPr bwMode="auto">
          <a:xfrm flipH="1">
            <a:off x="5383213" y="5807075"/>
            <a:ext cx="430212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64</a:t>
            </a:r>
            <a:endParaRPr kumimoji="0" lang="en-US" altLang="tr-TR" sz="1600"/>
          </a:p>
        </p:txBody>
      </p:sp>
      <p:sp>
        <p:nvSpPr>
          <p:cNvPr id="28" name="Oval 1085"/>
          <p:cNvSpPr>
            <a:spLocks noChangeAspect="1" noChangeArrowheads="1"/>
          </p:cNvSpPr>
          <p:nvPr/>
        </p:nvSpPr>
        <p:spPr bwMode="auto">
          <a:xfrm flipH="1">
            <a:off x="4087813" y="5795963"/>
            <a:ext cx="430212" cy="363537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84</a:t>
            </a:r>
            <a:endParaRPr kumimoji="0" lang="en-US" altLang="tr-TR" sz="1600"/>
          </a:p>
        </p:txBody>
      </p:sp>
      <p:sp>
        <p:nvSpPr>
          <p:cNvPr id="29" name="Oval 1086"/>
          <p:cNvSpPr>
            <a:spLocks noChangeAspect="1" noChangeArrowheads="1"/>
          </p:cNvSpPr>
          <p:nvPr/>
        </p:nvSpPr>
        <p:spPr bwMode="auto">
          <a:xfrm flipH="1">
            <a:off x="4697413" y="5807075"/>
            <a:ext cx="430212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99</a:t>
            </a:r>
            <a:endParaRPr kumimoji="0" lang="en-US" altLang="tr-TR" sz="1600"/>
          </a:p>
        </p:txBody>
      </p:sp>
      <p:sp>
        <p:nvSpPr>
          <p:cNvPr id="30" name="Oval 1087"/>
          <p:cNvSpPr>
            <a:spLocks noChangeAspect="1" noChangeArrowheads="1"/>
          </p:cNvSpPr>
          <p:nvPr/>
        </p:nvSpPr>
        <p:spPr bwMode="auto">
          <a:xfrm>
            <a:off x="1600200" y="5794375"/>
            <a:ext cx="430213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83</a:t>
            </a:r>
            <a:endParaRPr kumimoji="0" lang="en-US" altLang="tr-TR" sz="1600"/>
          </a:p>
        </p:txBody>
      </p:sp>
      <p:cxnSp>
        <p:nvCxnSpPr>
          <p:cNvPr id="31" name="AutoShape 1088"/>
          <p:cNvCxnSpPr>
            <a:cxnSpLocks noChangeShapeType="1"/>
            <a:stCxn id="25" idx="3"/>
            <a:endCxn id="32" idx="0"/>
          </p:cNvCxnSpPr>
          <p:nvPr/>
        </p:nvCxnSpPr>
        <p:spPr bwMode="auto">
          <a:xfrm>
            <a:off x="6056313" y="5118100"/>
            <a:ext cx="130175" cy="6826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2" name="Oval 1089"/>
          <p:cNvSpPr>
            <a:spLocks noChangeAspect="1" noChangeArrowheads="1"/>
          </p:cNvSpPr>
          <p:nvPr/>
        </p:nvSpPr>
        <p:spPr bwMode="auto">
          <a:xfrm flipH="1">
            <a:off x="5970588" y="5808663"/>
            <a:ext cx="430212" cy="363537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53</a:t>
            </a:r>
            <a:endParaRPr kumimoji="0" lang="en-US" altLang="tr-TR" sz="1600"/>
          </a:p>
        </p:txBody>
      </p:sp>
      <p:cxnSp>
        <p:nvCxnSpPr>
          <p:cNvPr id="33" name="AutoShape 31"/>
          <p:cNvCxnSpPr>
            <a:cxnSpLocks noChangeShapeType="1"/>
            <a:stCxn id="46" idx="2"/>
            <a:endCxn id="47" idx="7"/>
          </p:cNvCxnSpPr>
          <p:nvPr/>
        </p:nvCxnSpPr>
        <p:spPr bwMode="auto">
          <a:xfrm flipH="1">
            <a:off x="8227428" y="3123753"/>
            <a:ext cx="871538" cy="4778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4" name="AutoShape 32"/>
          <p:cNvCxnSpPr>
            <a:cxnSpLocks noChangeShapeType="1"/>
            <a:stCxn id="46" idx="6"/>
            <a:endCxn id="53" idx="7"/>
          </p:cNvCxnSpPr>
          <p:nvPr/>
        </p:nvCxnSpPr>
        <p:spPr bwMode="auto">
          <a:xfrm>
            <a:off x="9545053" y="3123753"/>
            <a:ext cx="893763" cy="549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5" name="AutoShape 33"/>
          <p:cNvCxnSpPr>
            <a:cxnSpLocks noChangeShapeType="1"/>
            <a:stCxn id="47" idx="3"/>
            <a:endCxn id="48" idx="0"/>
          </p:cNvCxnSpPr>
          <p:nvPr/>
        </p:nvCxnSpPr>
        <p:spPr bwMode="auto">
          <a:xfrm flipH="1">
            <a:off x="7474953" y="3873053"/>
            <a:ext cx="449263" cy="7794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6" name="AutoShape 34"/>
          <p:cNvCxnSpPr>
            <a:cxnSpLocks noChangeShapeType="1"/>
            <a:stCxn id="47" idx="5"/>
            <a:endCxn id="49" idx="0"/>
          </p:cNvCxnSpPr>
          <p:nvPr/>
        </p:nvCxnSpPr>
        <p:spPr bwMode="auto">
          <a:xfrm>
            <a:off x="8227428" y="3873053"/>
            <a:ext cx="455613" cy="8270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7" name="AutoShape 35"/>
          <p:cNvCxnSpPr>
            <a:cxnSpLocks noChangeShapeType="1"/>
            <a:stCxn id="48" idx="5"/>
            <a:endCxn id="52" idx="0"/>
          </p:cNvCxnSpPr>
          <p:nvPr/>
        </p:nvCxnSpPr>
        <p:spPr bwMode="auto">
          <a:xfrm>
            <a:off x="7625766" y="4977953"/>
            <a:ext cx="96837" cy="7080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8" name="AutoShape 36"/>
          <p:cNvCxnSpPr>
            <a:cxnSpLocks noChangeShapeType="1"/>
            <a:stCxn id="49" idx="3"/>
            <a:endCxn id="50" idx="0"/>
          </p:cNvCxnSpPr>
          <p:nvPr/>
        </p:nvCxnSpPr>
        <p:spPr bwMode="auto">
          <a:xfrm flipH="1">
            <a:off x="8305216" y="5025578"/>
            <a:ext cx="225425" cy="6715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9" name="AutoShape 37"/>
          <p:cNvCxnSpPr>
            <a:cxnSpLocks noChangeShapeType="1"/>
            <a:stCxn id="49" idx="5"/>
            <a:endCxn id="51" idx="0"/>
          </p:cNvCxnSpPr>
          <p:nvPr/>
        </p:nvCxnSpPr>
        <p:spPr bwMode="auto">
          <a:xfrm>
            <a:off x="8833853" y="5025578"/>
            <a:ext cx="130175" cy="6604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0" name="AutoShape 38"/>
          <p:cNvCxnSpPr>
            <a:cxnSpLocks noChangeShapeType="1"/>
            <a:stCxn id="48" idx="3"/>
            <a:endCxn id="59" idx="0"/>
          </p:cNvCxnSpPr>
          <p:nvPr/>
        </p:nvCxnSpPr>
        <p:spPr bwMode="auto">
          <a:xfrm flipH="1">
            <a:off x="7113003" y="4977953"/>
            <a:ext cx="209550" cy="715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1" name="AutoShape 39"/>
          <p:cNvCxnSpPr>
            <a:cxnSpLocks noChangeShapeType="1"/>
            <a:stCxn id="53" idx="3"/>
            <a:endCxn id="54" idx="0"/>
          </p:cNvCxnSpPr>
          <p:nvPr/>
        </p:nvCxnSpPr>
        <p:spPr bwMode="auto">
          <a:xfrm>
            <a:off x="10743616" y="3946078"/>
            <a:ext cx="457200" cy="7540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2" name="AutoShape 40"/>
          <p:cNvCxnSpPr>
            <a:cxnSpLocks noChangeShapeType="1"/>
            <a:stCxn id="53" idx="5"/>
            <a:endCxn id="55" idx="0"/>
          </p:cNvCxnSpPr>
          <p:nvPr/>
        </p:nvCxnSpPr>
        <p:spPr bwMode="auto">
          <a:xfrm flipH="1">
            <a:off x="9932403" y="3946078"/>
            <a:ext cx="506413" cy="7540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3" name="AutoShape 41"/>
          <p:cNvCxnSpPr>
            <a:cxnSpLocks noChangeShapeType="1"/>
            <a:stCxn id="54" idx="5"/>
            <a:endCxn id="56" idx="0"/>
          </p:cNvCxnSpPr>
          <p:nvPr/>
        </p:nvCxnSpPr>
        <p:spPr bwMode="auto">
          <a:xfrm flipH="1">
            <a:off x="10896016" y="5025578"/>
            <a:ext cx="152400" cy="6810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4" name="AutoShape 42"/>
          <p:cNvCxnSpPr>
            <a:cxnSpLocks noChangeShapeType="1"/>
            <a:stCxn id="55" idx="3"/>
            <a:endCxn id="58" idx="0"/>
          </p:cNvCxnSpPr>
          <p:nvPr/>
        </p:nvCxnSpPr>
        <p:spPr bwMode="auto">
          <a:xfrm>
            <a:off x="10084803" y="5025578"/>
            <a:ext cx="125413" cy="6810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5" name="AutoShape 43"/>
          <p:cNvCxnSpPr>
            <a:cxnSpLocks noChangeShapeType="1"/>
            <a:stCxn id="55" idx="5"/>
            <a:endCxn id="57" idx="0"/>
          </p:cNvCxnSpPr>
          <p:nvPr/>
        </p:nvCxnSpPr>
        <p:spPr bwMode="auto">
          <a:xfrm flipH="1">
            <a:off x="9600616" y="5025578"/>
            <a:ext cx="179387" cy="6699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46" name="Oval 44"/>
          <p:cNvSpPr>
            <a:spLocks noChangeAspect="1" noChangeArrowheads="1"/>
          </p:cNvSpPr>
          <p:nvPr/>
        </p:nvSpPr>
        <p:spPr bwMode="auto">
          <a:xfrm>
            <a:off x="9106903" y="2941191"/>
            <a:ext cx="430213" cy="363537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en-US" altLang="tr-TR" sz="1600" b="1">
                <a:solidFill>
                  <a:schemeClr val="bg1"/>
                </a:solidFill>
                <a:latin typeface="Courier New" panose="02070309020205020404" pitchFamily="49" charset="0"/>
              </a:rPr>
              <a:t>53</a:t>
            </a:r>
            <a:endParaRPr kumimoji="0" lang="en-US" altLang="tr-TR" sz="1600">
              <a:solidFill>
                <a:schemeClr val="bg1"/>
              </a:solidFill>
            </a:endParaRPr>
          </a:p>
        </p:txBody>
      </p:sp>
      <p:sp>
        <p:nvSpPr>
          <p:cNvPr id="47" name="Oval 45"/>
          <p:cNvSpPr>
            <a:spLocks noChangeAspect="1" noChangeArrowheads="1"/>
          </p:cNvSpPr>
          <p:nvPr/>
        </p:nvSpPr>
        <p:spPr bwMode="auto">
          <a:xfrm>
            <a:off x="7860716" y="3555553"/>
            <a:ext cx="430212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14</a:t>
            </a:r>
            <a:endParaRPr kumimoji="0" lang="en-US" altLang="tr-TR" sz="1600"/>
          </a:p>
        </p:txBody>
      </p:sp>
      <p:sp>
        <p:nvSpPr>
          <p:cNvPr id="48" name="Oval 46"/>
          <p:cNvSpPr>
            <a:spLocks noChangeAspect="1" noChangeArrowheads="1"/>
          </p:cNvSpPr>
          <p:nvPr/>
        </p:nvSpPr>
        <p:spPr bwMode="auto">
          <a:xfrm>
            <a:off x="7259053" y="4660453"/>
            <a:ext cx="430213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78</a:t>
            </a:r>
            <a:endParaRPr kumimoji="0" lang="en-US" altLang="tr-TR" sz="1600"/>
          </a:p>
        </p:txBody>
      </p:sp>
      <p:sp>
        <p:nvSpPr>
          <p:cNvPr id="49" name="Oval 47"/>
          <p:cNvSpPr>
            <a:spLocks noChangeAspect="1" noChangeArrowheads="1"/>
          </p:cNvSpPr>
          <p:nvPr/>
        </p:nvSpPr>
        <p:spPr bwMode="auto">
          <a:xfrm>
            <a:off x="8467141" y="4708078"/>
            <a:ext cx="430212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18</a:t>
            </a:r>
            <a:endParaRPr kumimoji="0" lang="en-US" altLang="tr-TR" sz="1600"/>
          </a:p>
        </p:txBody>
      </p:sp>
      <p:sp>
        <p:nvSpPr>
          <p:cNvPr id="50" name="Oval 48"/>
          <p:cNvSpPr>
            <a:spLocks noChangeAspect="1" noChangeArrowheads="1"/>
          </p:cNvSpPr>
          <p:nvPr/>
        </p:nvSpPr>
        <p:spPr bwMode="auto">
          <a:xfrm>
            <a:off x="8089316" y="5705028"/>
            <a:ext cx="430212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81</a:t>
            </a:r>
            <a:endParaRPr kumimoji="0" lang="en-US" altLang="tr-TR" sz="1600"/>
          </a:p>
        </p:txBody>
      </p:sp>
      <p:sp>
        <p:nvSpPr>
          <p:cNvPr id="51" name="Oval 49"/>
          <p:cNvSpPr>
            <a:spLocks noChangeAspect="1" noChangeArrowheads="1"/>
          </p:cNvSpPr>
          <p:nvPr/>
        </p:nvSpPr>
        <p:spPr bwMode="auto">
          <a:xfrm>
            <a:off x="8748128" y="5693916"/>
            <a:ext cx="430213" cy="363537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77</a:t>
            </a:r>
            <a:endParaRPr kumimoji="0" lang="en-US" altLang="tr-TR" sz="1600"/>
          </a:p>
        </p:txBody>
      </p:sp>
      <p:sp>
        <p:nvSpPr>
          <p:cNvPr id="52" name="Oval 50"/>
          <p:cNvSpPr>
            <a:spLocks noChangeAspect="1" noChangeArrowheads="1"/>
          </p:cNvSpPr>
          <p:nvPr/>
        </p:nvSpPr>
        <p:spPr bwMode="auto">
          <a:xfrm>
            <a:off x="7506703" y="5693916"/>
            <a:ext cx="430213" cy="363537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91</a:t>
            </a:r>
            <a:endParaRPr kumimoji="0" lang="en-US" altLang="tr-TR" sz="1600"/>
          </a:p>
        </p:txBody>
      </p:sp>
      <p:sp>
        <p:nvSpPr>
          <p:cNvPr id="53" name="Oval 51"/>
          <p:cNvSpPr>
            <a:spLocks noChangeAspect="1" noChangeArrowheads="1"/>
          </p:cNvSpPr>
          <p:nvPr/>
        </p:nvSpPr>
        <p:spPr bwMode="auto">
          <a:xfrm flipH="1">
            <a:off x="10375316" y="3628578"/>
            <a:ext cx="430212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42</a:t>
            </a:r>
            <a:endParaRPr kumimoji="0" lang="en-US" altLang="tr-TR" sz="1600"/>
          </a:p>
        </p:txBody>
      </p:sp>
      <p:sp>
        <p:nvSpPr>
          <p:cNvPr id="54" name="Oval 52"/>
          <p:cNvSpPr>
            <a:spLocks noChangeAspect="1" noChangeArrowheads="1"/>
          </p:cNvSpPr>
          <p:nvPr/>
        </p:nvSpPr>
        <p:spPr bwMode="auto">
          <a:xfrm flipH="1">
            <a:off x="10984916" y="4708078"/>
            <a:ext cx="430212" cy="363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45</a:t>
            </a:r>
            <a:endParaRPr kumimoji="0" lang="en-US" altLang="tr-TR" sz="1600">
              <a:solidFill>
                <a:schemeClr val="bg1"/>
              </a:solidFill>
            </a:endParaRPr>
          </a:p>
        </p:txBody>
      </p:sp>
      <p:sp>
        <p:nvSpPr>
          <p:cNvPr id="55" name="Oval 53"/>
          <p:cNvSpPr>
            <a:spLocks noChangeAspect="1" noChangeArrowheads="1"/>
          </p:cNvSpPr>
          <p:nvPr/>
        </p:nvSpPr>
        <p:spPr bwMode="auto">
          <a:xfrm flipH="1">
            <a:off x="9716503" y="4708078"/>
            <a:ext cx="430213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47</a:t>
            </a:r>
            <a:endParaRPr kumimoji="0" lang="en-US" altLang="tr-TR" sz="1600"/>
          </a:p>
        </p:txBody>
      </p:sp>
      <p:sp>
        <p:nvSpPr>
          <p:cNvPr id="56" name="Oval 54"/>
          <p:cNvSpPr>
            <a:spLocks noChangeAspect="1" noChangeArrowheads="1"/>
          </p:cNvSpPr>
          <p:nvPr/>
        </p:nvSpPr>
        <p:spPr bwMode="auto">
          <a:xfrm flipH="1">
            <a:off x="10680116" y="5714553"/>
            <a:ext cx="430212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64</a:t>
            </a:r>
            <a:endParaRPr kumimoji="0" lang="en-US" altLang="tr-TR" sz="1600"/>
          </a:p>
        </p:txBody>
      </p:sp>
      <p:sp>
        <p:nvSpPr>
          <p:cNvPr id="57" name="Oval 55"/>
          <p:cNvSpPr>
            <a:spLocks noChangeAspect="1" noChangeArrowheads="1"/>
          </p:cNvSpPr>
          <p:nvPr/>
        </p:nvSpPr>
        <p:spPr bwMode="auto">
          <a:xfrm flipH="1">
            <a:off x="9384716" y="5703441"/>
            <a:ext cx="430212" cy="363537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84</a:t>
            </a:r>
            <a:endParaRPr kumimoji="0" lang="en-US" altLang="tr-TR" sz="1600"/>
          </a:p>
        </p:txBody>
      </p:sp>
      <p:sp>
        <p:nvSpPr>
          <p:cNvPr id="58" name="Oval 56"/>
          <p:cNvSpPr>
            <a:spLocks noChangeAspect="1" noChangeArrowheads="1"/>
          </p:cNvSpPr>
          <p:nvPr/>
        </p:nvSpPr>
        <p:spPr bwMode="auto">
          <a:xfrm flipH="1">
            <a:off x="9994316" y="5714553"/>
            <a:ext cx="430212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99</a:t>
            </a:r>
            <a:endParaRPr kumimoji="0" lang="en-US" altLang="tr-TR" sz="1600"/>
          </a:p>
        </p:txBody>
      </p:sp>
      <p:sp>
        <p:nvSpPr>
          <p:cNvPr id="59" name="Oval 57"/>
          <p:cNvSpPr>
            <a:spLocks noChangeAspect="1" noChangeArrowheads="1"/>
          </p:cNvSpPr>
          <p:nvPr/>
        </p:nvSpPr>
        <p:spPr bwMode="auto">
          <a:xfrm>
            <a:off x="6897103" y="5701853"/>
            <a:ext cx="430213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83</a:t>
            </a:r>
            <a:endParaRPr kumimoji="0" lang="en-US" altLang="tr-TR" sz="1600"/>
          </a:p>
        </p:txBody>
      </p:sp>
      <p:cxnSp>
        <p:nvCxnSpPr>
          <p:cNvPr id="60" name="AutoShape 58"/>
          <p:cNvCxnSpPr>
            <a:cxnSpLocks noChangeShapeType="1"/>
            <a:stCxn id="54" idx="3"/>
            <a:endCxn id="61" idx="0"/>
          </p:cNvCxnSpPr>
          <p:nvPr/>
        </p:nvCxnSpPr>
        <p:spPr bwMode="auto">
          <a:xfrm>
            <a:off x="11353216" y="5025578"/>
            <a:ext cx="130175" cy="6826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61" name="Oval 59" descr="Outlined diamond"/>
          <p:cNvSpPr>
            <a:spLocks noChangeAspect="1" noChangeArrowheads="1"/>
          </p:cNvSpPr>
          <p:nvPr/>
        </p:nvSpPr>
        <p:spPr bwMode="auto">
          <a:xfrm flipH="1">
            <a:off x="11267491" y="5716141"/>
            <a:ext cx="430212" cy="363537"/>
          </a:xfrm>
          <a:prstGeom prst="ellipse">
            <a:avLst/>
          </a:prstGeom>
          <a:pattFill prst="openDmnd">
            <a:fgClr>
              <a:schemeClr val="tx2"/>
            </a:fgClr>
            <a:bgClr>
              <a:srgbClr val="FFFFFF"/>
            </a:bgClr>
          </a:patt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06</a:t>
            </a:r>
            <a:endParaRPr kumimoji="0" lang="en-US" altLang="tr-TR" sz="1600"/>
          </a:p>
        </p:txBody>
      </p:sp>
    </p:spTree>
    <p:extLst>
      <p:ext uri="{BB962C8B-B14F-4D97-AF65-F5344CB8AC3E}">
        <p14:creationId xmlns:p14="http://schemas.microsoft.com/office/powerpoint/2010/main" val="22215671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21783" y="223233"/>
            <a:ext cx="9875520" cy="1090412"/>
          </a:xfrm>
        </p:spPr>
        <p:txBody>
          <a:bodyPr/>
          <a:lstStyle/>
          <a:p>
            <a:r>
              <a:rPr lang="en-US" altLang="tr-TR" dirty="0"/>
              <a:t>Binary Heap:  Delete Min</a:t>
            </a:r>
            <a:endParaRPr lang="tr-TR" dirty="0"/>
          </a:p>
        </p:txBody>
      </p:sp>
      <p:cxnSp>
        <p:nvCxnSpPr>
          <p:cNvPr id="4" name="AutoShape 32"/>
          <p:cNvCxnSpPr>
            <a:cxnSpLocks noChangeShapeType="1"/>
            <a:stCxn id="17" idx="2"/>
            <a:endCxn id="18" idx="7"/>
          </p:cNvCxnSpPr>
          <p:nvPr/>
        </p:nvCxnSpPr>
        <p:spPr bwMode="auto">
          <a:xfrm flipH="1">
            <a:off x="1887336" y="3061728"/>
            <a:ext cx="871538" cy="4778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" name="AutoShape 33"/>
          <p:cNvCxnSpPr>
            <a:cxnSpLocks noChangeShapeType="1"/>
            <a:stCxn id="17" idx="6"/>
            <a:endCxn id="24" idx="7"/>
          </p:cNvCxnSpPr>
          <p:nvPr/>
        </p:nvCxnSpPr>
        <p:spPr bwMode="auto">
          <a:xfrm>
            <a:off x="3204961" y="3061728"/>
            <a:ext cx="893763" cy="549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" name="AutoShape 34"/>
          <p:cNvCxnSpPr>
            <a:cxnSpLocks noChangeShapeType="1"/>
            <a:stCxn id="18" idx="3"/>
            <a:endCxn id="19" idx="0"/>
          </p:cNvCxnSpPr>
          <p:nvPr/>
        </p:nvCxnSpPr>
        <p:spPr bwMode="auto">
          <a:xfrm flipH="1">
            <a:off x="1134861" y="3811028"/>
            <a:ext cx="449263" cy="7794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" name="AutoShape 35"/>
          <p:cNvCxnSpPr>
            <a:cxnSpLocks noChangeShapeType="1"/>
            <a:stCxn id="18" idx="5"/>
            <a:endCxn id="20" idx="0"/>
          </p:cNvCxnSpPr>
          <p:nvPr/>
        </p:nvCxnSpPr>
        <p:spPr bwMode="auto">
          <a:xfrm>
            <a:off x="1887336" y="3811028"/>
            <a:ext cx="455613" cy="8270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" name="AutoShape 36"/>
          <p:cNvCxnSpPr>
            <a:cxnSpLocks noChangeShapeType="1"/>
            <a:stCxn id="19" idx="5"/>
            <a:endCxn id="23" idx="0"/>
          </p:cNvCxnSpPr>
          <p:nvPr/>
        </p:nvCxnSpPr>
        <p:spPr bwMode="auto">
          <a:xfrm>
            <a:off x="1285674" y="4915928"/>
            <a:ext cx="96837" cy="7080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" name="AutoShape 37"/>
          <p:cNvCxnSpPr>
            <a:cxnSpLocks noChangeShapeType="1"/>
            <a:stCxn id="20" idx="3"/>
            <a:endCxn id="21" idx="0"/>
          </p:cNvCxnSpPr>
          <p:nvPr/>
        </p:nvCxnSpPr>
        <p:spPr bwMode="auto">
          <a:xfrm flipH="1">
            <a:off x="1965124" y="4963553"/>
            <a:ext cx="225425" cy="6715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" name="AutoShape 38"/>
          <p:cNvCxnSpPr>
            <a:cxnSpLocks noChangeShapeType="1"/>
            <a:stCxn id="20" idx="5"/>
            <a:endCxn id="22" idx="0"/>
          </p:cNvCxnSpPr>
          <p:nvPr/>
        </p:nvCxnSpPr>
        <p:spPr bwMode="auto">
          <a:xfrm>
            <a:off x="2493761" y="4963553"/>
            <a:ext cx="130175" cy="6604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AutoShape 39"/>
          <p:cNvCxnSpPr>
            <a:cxnSpLocks noChangeShapeType="1"/>
            <a:stCxn id="19" idx="3"/>
            <a:endCxn id="30" idx="0"/>
          </p:cNvCxnSpPr>
          <p:nvPr/>
        </p:nvCxnSpPr>
        <p:spPr bwMode="auto">
          <a:xfrm flipH="1">
            <a:off x="772911" y="4915928"/>
            <a:ext cx="209550" cy="715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40"/>
          <p:cNvCxnSpPr>
            <a:cxnSpLocks noChangeShapeType="1"/>
            <a:stCxn id="24" idx="3"/>
            <a:endCxn id="25" idx="0"/>
          </p:cNvCxnSpPr>
          <p:nvPr/>
        </p:nvCxnSpPr>
        <p:spPr bwMode="auto">
          <a:xfrm>
            <a:off x="4403524" y="3884053"/>
            <a:ext cx="457200" cy="7540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41"/>
          <p:cNvCxnSpPr>
            <a:cxnSpLocks noChangeShapeType="1"/>
            <a:stCxn id="24" idx="5"/>
            <a:endCxn id="26" idx="0"/>
          </p:cNvCxnSpPr>
          <p:nvPr/>
        </p:nvCxnSpPr>
        <p:spPr bwMode="auto">
          <a:xfrm flipH="1">
            <a:off x="3592311" y="3884053"/>
            <a:ext cx="506413" cy="7540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42"/>
          <p:cNvCxnSpPr>
            <a:cxnSpLocks noChangeShapeType="1"/>
            <a:stCxn id="25" idx="5"/>
            <a:endCxn id="27" idx="0"/>
          </p:cNvCxnSpPr>
          <p:nvPr/>
        </p:nvCxnSpPr>
        <p:spPr bwMode="auto">
          <a:xfrm flipH="1">
            <a:off x="4555924" y="4963553"/>
            <a:ext cx="152400" cy="6810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43"/>
          <p:cNvCxnSpPr>
            <a:cxnSpLocks noChangeShapeType="1"/>
            <a:stCxn id="26" idx="3"/>
            <a:endCxn id="29" idx="0"/>
          </p:cNvCxnSpPr>
          <p:nvPr/>
        </p:nvCxnSpPr>
        <p:spPr bwMode="auto">
          <a:xfrm>
            <a:off x="3744711" y="4963553"/>
            <a:ext cx="125413" cy="6810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" name="AutoShape 44"/>
          <p:cNvCxnSpPr>
            <a:cxnSpLocks noChangeShapeType="1"/>
            <a:stCxn id="26" idx="5"/>
            <a:endCxn id="28" idx="0"/>
          </p:cNvCxnSpPr>
          <p:nvPr/>
        </p:nvCxnSpPr>
        <p:spPr bwMode="auto">
          <a:xfrm flipH="1">
            <a:off x="3260524" y="4963553"/>
            <a:ext cx="179387" cy="6699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7" name="Oval 45"/>
          <p:cNvSpPr>
            <a:spLocks noChangeAspect="1" noChangeArrowheads="1"/>
          </p:cNvSpPr>
          <p:nvPr/>
        </p:nvSpPr>
        <p:spPr bwMode="auto">
          <a:xfrm>
            <a:off x="2766811" y="2879166"/>
            <a:ext cx="430213" cy="363537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en-US" altLang="tr-TR" sz="1600" b="1">
                <a:solidFill>
                  <a:schemeClr val="bg1"/>
                </a:solidFill>
                <a:latin typeface="Courier New" panose="02070309020205020404" pitchFamily="49" charset="0"/>
              </a:rPr>
              <a:t>53</a:t>
            </a:r>
            <a:endParaRPr kumimoji="0" lang="en-US" altLang="tr-TR" sz="1600">
              <a:solidFill>
                <a:schemeClr val="bg1"/>
              </a:solidFill>
            </a:endParaRPr>
          </a:p>
        </p:txBody>
      </p:sp>
      <p:sp>
        <p:nvSpPr>
          <p:cNvPr id="18" name="Oval 46"/>
          <p:cNvSpPr>
            <a:spLocks noChangeAspect="1" noChangeArrowheads="1"/>
          </p:cNvSpPr>
          <p:nvPr/>
        </p:nvSpPr>
        <p:spPr bwMode="auto">
          <a:xfrm>
            <a:off x="1520624" y="3493528"/>
            <a:ext cx="430212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14</a:t>
            </a:r>
            <a:endParaRPr kumimoji="0" lang="en-US" altLang="tr-TR" sz="1600"/>
          </a:p>
        </p:txBody>
      </p:sp>
      <p:sp>
        <p:nvSpPr>
          <p:cNvPr id="19" name="Oval 47"/>
          <p:cNvSpPr>
            <a:spLocks noChangeAspect="1" noChangeArrowheads="1"/>
          </p:cNvSpPr>
          <p:nvPr/>
        </p:nvSpPr>
        <p:spPr bwMode="auto">
          <a:xfrm>
            <a:off x="918961" y="4598428"/>
            <a:ext cx="430213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78</a:t>
            </a:r>
            <a:endParaRPr kumimoji="0" lang="en-US" altLang="tr-TR" sz="1600"/>
          </a:p>
        </p:txBody>
      </p:sp>
      <p:sp>
        <p:nvSpPr>
          <p:cNvPr id="20" name="Oval 48"/>
          <p:cNvSpPr>
            <a:spLocks noChangeAspect="1" noChangeArrowheads="1"/>
          </p:cNvSpPr>
          <p:nvPr/>
        </p:nvSpPr>
        <p:spPr bwMode="auto">
          <a:xfrm>
            <a:off x="2127049" y="4646053"/>
            <a:ext cx="430212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18</a:t>
            </a:r>
            <a:endParaRPr kumimoji="0" lang="en-US" altLang="tr-TR" sz="1600"/>
          </a:p>
        </p:txBody>
      </p:sp>
      <p:sp>
        <p:nvSpPr>
          <p:cNvPr id="21" name="Oval 49"/>
          <p:cNvSpPr>
            <a:spLocks noChangeAspect="1" noChangeArrowheads="1"/>
          </p:cNvSpPr>
          <p:nvPr/>
        </p:nvSpPr>
        <p:spPr bwMode="auto">
          <a:xfrm>
            <a:off x="1749224" y="5643003"/>
            <a:ext cx="430212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81</a:t>
            </a:r>
            <a:endParaRPr kumimoji="0" lang="en-US" altLang="tr-TR" sz="1600"/>
          </a:p>
        </p:txBody>
      </p:sp>
      <p:sp>
        <p:nvSpPr>
          <p:cNvPr id="22" name="Oval 50"/>
          <p:cNvSpPr>
            <a:spLocks noChangeAspect="1" noChangeArrowheads="1"/>
          </p:cNvSpPr>
          <p:nvPr/>
        </p:nvSpPr>
        <p:spPr bwMode="auto">
          <a:xfrm>
            <a:off x="2408036" y="5631891"/>
            <a:ext cx="430213" cy="363537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77</a:t>
            </a:r>
            <a:endParaRPr kumimoji="0" lang="en-US" altLang="tr-TR" sz="1600"/>
          </a:p>
        </p:txBody>
      </p:sp>
      <p:sp>
        <p:nvSpPr>
          <p:cNvPr id="23" name="Oval 51"/>
          <p:cNvSpPr>
            <a:spLocks noChangeAspect="1" noChangeArrowheads="1"/>
          </p:cNvSpPr>
          <p:nvPr/>
        </p:nvSpPr>
        <p:spPr bwMode="auto">
          <a:xfrm>
            <a:off x="1166611" y="5631891"/>
            <a:ext cx="430213" cy="363537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91</a:t>
            </a:r>
            <a:endParaRPr kumimoji="0" lang="en-US" altLang="tr-TR" sz="1600"/>
          </a:p>
        </p:txBody>
      </p:sp>
      <p:sp>
        <p:nvSpPr>
          <p:cNvPr id="24" name="Oval 52"/>
          <p:cNvSpPr>
            <a:spLocks noChangeAspect="1" noChangeArrowheads="1"/>
          </p:cNvSpPr>
          <p:nvPr/>
        </p:nvSpPr>
        <p:spPr bwMode="auto">
          <a:xfrm flipH="1">
            <a:off x="4035224" y="3566553"/>
            <a:ext cx="430212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42</a:t>
            </a:r>
            <a:endParaRPr kumimoji="0" lang="en-US" altLang="tr-TR" sz="1600"/>
          </a:p>
        </p:txBody>
      </p:sp>
      <p:sp>
        <p:nvSpPr>
          <p:cNvPr id="25" name="Oval 53"/>
          <p:cNvSpPr>
            <a:spLocks noChangeAspect="1" noChangeArrowheads="1"/>
          </p:cNvSpPr>
          <p:nvPr/>
        </p:nvSpPr>
        <p:spPr bwMode="auto">
          <a:xfrm flipH="1">
            <a:off x="4644824" y="4646053"/>
            <a:ext cx="430212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45</a:t>
            </a:r>
            <a:endParaRPr kumimoji="0" lang="en-US" altLang="tr-TR" sz="1600">
              <a:solidFill>
                <a:schemeClr val="bg1"/>
              </a:solidFill>
            </a:endParaRPr>
          </a:p>
        </p:txBody>
      </p:sp>
      <p:sp>
        <p:nvSpPr>
          <p:cNvPr id="26" name="Oval 54"/>
          <p:cNvSpPr>
            <a:spLocks noChangeAspect="1" noChangeArrowheads="1"/>
          </p:cNvSpPr>
          <p:nvPr/>
        </p:nvSpPr>
        <p:spPr bwMode="auto">
          <a:xfrm flipH="1">
            <a:off x="3376411" y="4646053"/>
            <a:ext cx="430213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47</a:t>
            </a:r>
            <a:endParaRPr kumimoji="0" lang="en-US" altLang="tr-TR" sz="1600"/>
          </a:p>
        </p:txBody>
      </p:sp>
      <p:sp>
        <p:nvSpPr>
          <p:cNvPr id="27" name="Oval 55"/>
          <p:cNvSpPr>
            <a:spLocks noChangeAspect="1" noChangeArrowheads="1"/>
          </p:cNvSpPr>
          <p:nvPr/>
        </p:nvSpPr>
        <p:spPr bwMode="auto">
          <a:xfrm flipH="1">
            <a:off x="4340024" y="5652528"/>
            <a:ext cx="430212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64</a:t>
            </a:r>
            <a:endParaRPr kumimoji="0" lang="en-US" altLang="tr-TR" sz="1600"/>
          </a:p>
        </p:txBody>
      </p:sp>
      <p:sp>
        <p:nvSpPr>
          <p:cNvPr id="28" name="Oval 56"/>
          <p:cNvSpPr>
            <a:spLocks noChangeAspect="1" noChangeArrowheads="1"/>
          </p:cNvSpPr>
          <p:nvPr/>
        </p:nvSpPr>
        <p:spPr bwMode="auto">
          <a:xfrm flipH="1">
            <a:off x="3044624" y="5641416"/>
            <a:ext cx="430212" cy="363537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84</a:t>
            </a:r>
            <a:endParaRPr kumimoji="0" lang="en-US" altLang="tr-TR" sz="1600"/>
          </a:p>
        </p:txBody>
      </p:sp>
      <p:sp>
        <p:nvSpPr>
          <p:cNvPr id="29" name="Oval 57"/>
          <p:cNvSpPr>
            <a:spLocks noChangeAspect="1" noChangeArrowheads="1"/>
          </p:cNvSpPr>
          <p:nvPr/>
        </p:nvSpPr>
        <p:spPr bwMode="auto">
          <a:xfrm flipH="1">
            <a:off x="3654224" y="5652528"/>
            <a:ext cx="430212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99</a:t>
            </a:r>
            <a:endParaRPr kumimoji="0" lang="en-US" altLang="tr-TR" sz="1600"/>
          </a:p>
        </p:txBody>
      </p:sp>
      <p:sp>
        <p:nvSpPr>
          <p:cNvPr id="30" name="Oval 58"/>
          <p:cNvSpPr>
            <a:spLocks noChangeAspect="1" noChangeArrowheads="1"/>
          </p:cNvSpPr>
          <p:nvPr/>
        </p:nvSpPr>
        <p:spPr bwMode="auto">
          <a:xfrm>
            <a:off x="557011" y="5639828"/>
            <a:ext cx="430213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83</a:t>
            </a:r>
            <a:endParaRPr kumimoji="0" lang="en-US" altLang="tr-TR" sz="1600"/>
          </a:p>
        </p:txBody>
      </p:sp>
      <p:sp>
        <p:nvSpPr>
          <p:cNvPr id="31" name="Rectangle 61"/>
          <p:cNvSpPr>
            <a:spLocks noChangeArrowheads="1"/>
          </p:cNvSpPr>
          <p:nvPr/>
        </p:nvSpPr>
        <p:spPr bwMode="auto">
          <a:xfrm>
            <a:off x="3350217" y="2413950"/>
            <a:ext cx="2971800" cy="609600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altLang="tr-TR" b="1" dirty="0"/>
              <a:t>exchange with left child</a:t>
            </a:r>
          </a:p>
        </p:txBody>
      </p:sp>
      <p:cxnSp>
        <p:nvCxnSpPr>
          <p:cNvPr id="32" name="AutoShape 32"/>
          <p:cNvCxnSpPr>
            <a:cxnSpLocks noChangeShapeType="1"/>
            <a:stCxn id="45" idx="2"/>
            <a:endCxn id="46" idx="7"/>
          </p:cNvCxnSpPr>
          <p:nvPr/>
        </p:nvCxnSpPr>
        <p:spPr bwMode="auto">
          <a:xfrm flipH="1">
            <a:off x="7007367" y="3153803"/>
            <a:ext cx="871538" cy="4778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3" name="AutoShape 33"/>
          <p:cNvCxnSpPr>
            <a:cxnSpLocks noChangeShapeType="1"/>
            <a:stCxn id="45" idx="6"/>
            <a:endCxn id="52" idx="7"/>
          </p:cNvCxnSpPr>
          <p:nvPr/>
        </p:nvCxnSpPr>
        <p:spPr bwMode="auto">
          <a:xfrm>
            <a:off x="8324992" y="3153803"/>
            <a:ext cx="893763" cy="549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4" name="AutoShape 34"/>
          <p:cNvCxnSpPr>
            <a:cxnSpLocks noChangeShapeType="1"/>
            <a:stCxn id="46" idx="3"/>
            <a:endCxn id="47" idx="0"/>
          </p:cNvCxnSpPr>
          <p:nvPr/>
        </p:nvCxnSpPr>
        <p:spPr bwMode="auto">
          <a:xfrm flipH="1">
            <a:off x="6254892" y="3903103"/>
            <a:ext cx="449263" cy="7794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5" name="AutoShape 35"/>
          <p:cNvCxnSpPr>
            <a:cxnSpLocks noChangeShapeType="1"/>
            <a:stCxn id="46" idx="5"/>
            <a:endCxn id="48" idx="0"/>
          </p:cNvCxnSpPr>
          <p:nvPr/>
        </p:nvCxnSpPr>
        <p:spPr bwMode="auto">
          <a:xfrm>
            <a:off x="7007367" y="3903103"/>
            <a:ext cx="455613" cy="8270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6" name="AutoShape 36"/>
          <p:cNvCxnSpPr>
            <a:cxnSpLocks noChangeShapeType="1"/>
            <a:stCxn id="47" idx="5"/>
            <a:endCxn id="51" idx="0"/>
          </p:cNvCxnSpPr>
          <p:nvPr/>
        </p:nvCxnSpPr>
        <p:spPr bwMode="auto">
          <a:xfrm>
            <a:off x="6405705" y="5008003"/>
            <a:ext cx="96837" cy="7080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7" name="AutoShape 37"/>
          <p:cNvCxnSpPr>
            <a:cxnSpLocks noChangeShapeType="1"/>
            <a:stCxn id="48" idx="3"/>
            <a:endCxn id="49" idx="0"/>
          </p:cNvCxnSpPr>
          <p:nvPr/>
        </p:nvCxnSpPr>
        <p:spPr bwMode="auto">
          <a:xfrm flipH="1">
            <a:off x="7085155" y="5055628"/>
            <a:ext cx="225425" cy="6715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8" name="AutoShape 38"/>
          <p:cNvCxnSpPr>
            <a:cxnSpLocks noChangeShapeType="1"/>
            <a:stCxn id="48" idx="5"/>
            <a:endCxn id="50" idx="0"/>
          </p:cNvCxnSpPr>
          <p:nvPr/>
        </p:nvCxnSpPr>
        <p:spPr bwMode="auto">
          <a:xfrm>
            <a:off x="7613792" y="5055628"/>
            <a:ext cx="130175" cy="6604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9" name="AutoShape 39"/>
          <p:cNvCxnSpPr>
            <a:cxnSpLocks noChangeShapeType="1"/>
            <a:stCxn id="47" idx="3"/>
            <a:endCxn id="58" idx="0"/>
          </p:cNvCxnSpPr>
          <p:nvPr/>
        </p:nvCxnSpPr>
        <p:spPr bwMode="auto">
          <a:xfrm flipH="1">
            <a:off x="5892942" y="5008003"/>
            <a:ext cx="209550" cy="715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0" name="AutoShape 40"/>
          <p:cNvCxnSpPr>
            <a:cxnSpLocks noChangeShapeType="1"/>
            <a:stCxn id="52" idx="3"/>
            <a:endCxn id="53" idx="0"/>
          </p:cNvCxnSpPr>
          <p:nvPr/>
        </p:nvCxnSpPr>
        <p:spPr bwMode="auto">
          <a:xfrm>
            <a:off x="9523555" y="3976128"/>
            <a:ext cx="457200" cy="7540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1" name="AutoShape 41"/>
          <p:cNvCxnSpPr>
            <a:cxnSpLocks noChangeShapeType="1"/>
            <a:stCxn id="52" idx="5"/>
            <a:endCxn id="54" idx="0"/>
          </p:cNvCxnSpPr>
          <p:nvPr/>
        </p:nvCxnSpPr>
        <p:spPr bwMode="auto">
          <a:xfrm flipH="1">
            <a:off x="8712342" y="3976128"/>
            <a:ext cx="506413" cy="7540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2" name="AutoShape 42"/>
          <p:cNvCxnSpPr>
            <a:cxnSpLocks noChangeShapeType="1"/>
            <a:stCxn id="53" idx="5"/>
            <a:endCxn id="55" idx="0"/>
          </p:cNvCxnSpPr>
          <p:nvPr/>
        </p:nvCxnSpPr>
        <p:spPr bwMode="auto">
          <a:xfrm flipH="1">
            <a:off x="9675955" y="5055628"/>
            <a:ext cx="152400" cy="6810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3" name="AutoShape 43"/>
          <p:cNvCxnSpPr>
            <a:cxnSpLocks noChangeShapeType="1"/>
            <a:stCxn id="54" idx="3"/>
            <a:endCxn id="57" idx="0"/>
          </p:cNvCxnSpPr>
          <p:nvPr/>
        </p:nvCxnSpPr>
        <p:spPr bwMode="auto">
          <a:xfrm>
            <a:off x="8864742" y="5055628"/>
            <a:ext cx="125413" cy="6810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4" name="AutoShape 44"/>
          <p:cNvCxnSpPr>
            <a:cxnSpLocks noChangeShapeType="1"/>
            <a:stCxn id="54" idx="5"/>
            <a:endCxn id="56" idx="0"/>
          </p:cNvCxnSpPr>
          <p:nvPr/>
        </p:nvCxnSpPr>
        <p:spPr bwMode="auto">
          <a:xfrm flipH="1">
            <a:off x="8380555" y="5055628"/>
            <a:ext cx="179387" cy="6699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45" name="Oval 45"/>
          <p:cNvSpPr>
            <a:spLocks noChangeAspect="1" noChangeArrowheads="1"/>
          </p:cNvSpPr>
          <p:nvPr/>
        </p:nvSpPr>
        <p:spPr bwMode="auto">
          <a:xfrm>
            <a:off x="7886842" y="2971241"/>
            <a:ext cx="430213" cy="363537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14</a:t>
            </a:r>
            <a:endParaRPr kumimoji="0" lang="en-US" altLang="tr-TR" sz="1600"/>
          </a:p>
        </p:txBody>
      </p:sp>
      <p:sp>
        <p:nvSpPr>
          <p:cNvPr id="46" name="Oval 46"/>
          <p:cNvSpPr>
            <a:spLocks noChangeAspect="1" noChangeArrowheads="1"/>
          </p:cNvSpPr>
          <p:nvPr/>
        </p:nvSpPr>
        <p:spPr bwMode="auto">
          <a:xfrm>
            <a:off x="6640655" y="3585603"/>
            <a:ext cx="430212" cy="363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en-US" altLang="tr-TR" sz="1600" b="1">
                <a:solidFill>
                  <a:schemeClr val="bg1"/>
                </a:solidFill>
                <a:latin typeface="Courier New" panose="02070309020205020404" pitchFamily="49" charset="0"/>
              </a:rPr>
              <a:t>53</a:t>
            </a:r>
            <a:endParaRPr kumimoji="0" lang="en-US" altLang="tr-TR" sz="1600">
              <a:solidFill>
                <a:schemeClr val="bg1"/>
              </a:solidFill>
            </a:endParaRPr>
          </a:p>
        </p:txBody>
      </p:sp>
      <p:sp>
        <p:nvSpPr>
          <p:cNvPr id="47" name="Oval 47"/>
          <p:cNvSpPr>
            <a:spLocks noChangeAspect="1" noChangeArrowheads="1"/>
          </p:cNvSpPr>
          <p:nvPr/>
        </p:nvSpPr>
        <p:spPr bwMode="auto">
          <a:xfrm>
            <a:off x="6038992" y="4690503"/>
            <a:ext cx="430213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78</a:t>
            </a:r>
            <a:endParaRPr kumimoji="0" lang="en-US" altLang="tr-TR" sz="1600"/>
          </a:p>
        </p:txBody>
      </p:sp>
      <p:sp>
        <p:nvSpPr>
          <p:cNvPr id="48" name="Oval 48"/>
          <p:cNvSpPr>
            <a:spLocks noChangeAspect="1" noChangeArrowheads="1"/>
          </p:cNvSpPr>
          <p:nvPr/>
        </p:nvSpPr>
        <p:spPr bwMode="auto">
          <a:xfrm>
            <a:off x="7247080" y="4738128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18</a:t>
            </a:r>
            <a:endParaRPr kumimoji="0" lang="en-US" altLang="tr-TR" sz="1600"/>
          </a:p>
        </p:txBody>
      </p:sp>
      <p:sp>
        <p:nvSpPr>
          <p:cNvPr id="49" name="Oval 49"/>
          <p:cNvSpPr>
            <a:spLocks noChangeAspect="1" noChangeArrowheads="1"/>
          </p:cNvSpPr>
          <p:nvPr/>
        </p:nvSpPr>
        <p:spPr bwMode="auto">
          <a:xfrm>
            <a:off x="6869255" y="5735078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81</a:t>
            </a:r>
            <a:endParaRPr kumimoji="0" lang="en-US" altLang="tr-TR" sz="1600"/>
          </a:p>
        </p:txBody>
      </p:sp>
      <p:sp>
        <p:nvSpPr>
          <p:cNvPr id="50" name="Oval 50"/>
          <p:cNvSpPr>
            <a:spLocks noChangeAspect="1" noChangeArrowheads="1"/>
          </p:cNvSpPr>
          <p:nvPr/>
        </p:nvSpPr>
        <p:spPr bwMode="auto">
          <a:xfrm>
            <a:off x="7528067" y="5723966"/>
            <a:ext cx="430213" cy="3635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77</a:t>
            </a:r>
            <a:endParaRPr kumimoji="0" lang="en-US" altLang="tr-TR" sz="1600"/>
          </a:p>
        </p:txBody>
      </p:sp>
      <p:sp>
        <p:nvSpPr>
          <p:cNvPr id="51" name="Oval 51"/>
          <p:cNvSpPr>
            <a:spLocks noChangeAspect="1" noChangeArrowheads="1"/>
          </p:cNvSpPr>
          <p:nvPr/>
        </p:nvSpPr>
        <p:spPr bwMode="auto">
          <a:xfrm>
            <a:off x="6286642" y="5723966"/>
            <a:ext cx="430213" cy="3635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91</a:t>
            </a:r>
            <a:endParaRPr kumimoji="0" lang="en-US" altLang="tr-TR" sz="1600"/>
          </a:p>
        </p:txBody>
      </p:sp>
      <p:sp>
        <p:nvSpPr>
          <p:cNvPr id="52" name="Oval 52"/>
          <p:cNvSpPr>
            <a:spLocks noChangeAspect="1" noChangeArrowheads="1"/>
          </p:cNvSpPr>
          <p:nvPr/>
        </p:nvSpPr>
        <p:spPr bwMode="auto">
          <a:xfrm flipH="1">
            <a:off x="9155255" y="3658628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42</a:t>
            </a:r>
            <a:endParaRPr kumimoji="0" lang="en-US" altLang="tr-TR" sz="1600"/>
          </a:p>
        </p:txBody>
      </p:sp>
      <p:sp>
        <p:nvSpPr>
          <p:cNvPr id="53" name="Oval 53"/>
          <p:cNvSpPr>
            <a:spLocks noChangeAspect="1" noChangeArrowheads="1"/>
          </p:cNvSpPr>
          <p:nvPr/>
        </p:nvSpPr>
        <p:spPr bwMode="auto">
          <a:xfrm flipH="1">
            <a:off x="9764855" y="4738128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45</a:t>
            </a:r>
            <a:endParaRPr kumimoji="0" lang="en-US" altLang="tr-TR" sz="1600">
              <a:solidFill>
                <a:schemeClr val="bg1"/>
              </a:solidFill>
            </a:endParaRPr>
          </a:p>
        </p:txBody>
      </p:sp>
      <p:sp>
        <p:nvSpPr>
          <p:cNvPr id="54" name="Oval 54"/>
          <p:cNvSpPr>
            <a:spLocks noChangeAspect="1" noChangeArrowheads="1"/>
          </p:cNvSpPr>
          <p:nvPr/>
        </p:nvSpPr>
        <p:spPr bwMode="auto">
          <a:xfrm flipH="1">
            <a:off x="8496442" y="4738128"/>
            <a:ext cx="430213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47</a:t>
            </a:r>
            <a:endParaRPr kumimoji="0" lang="en-US" altLang="tr-TR" sz="1600"/>
          </a:p>
        </p:txBody>
      </p:sp>
      <p:sp>
        <p:nvSpPr>
          <p:cNvPr id="55" name="Oval 55"/>
          <p:cNvSpPr>
            <a:spLocks noChangeAspect="1" noChangeArrowheads="1"/>
          </p:cNvSpPr>
          <p:nvPr/>
        </p:nvSpPr>
        <p:spPr bwMode="auto">
          <a:xfrm flipH="1">
            <a:off x="9460055" y="5744603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64</a:t>
            </a:r>
            <a:endParaRPr kumimoji="0" lang="en-US" altLang="tr-TR" sz="1600"/>
          </a:p>
        </p:txBody>
      </p:sp>
      <p:sp>
        <p:nvSpPr>
          <p:cNvPr id="56" name="Oval 56"/>
          <p:cNvSpPr>
            <a:spLocks noChangeAspect="1" noChangeArrowheads="1"/>
          </p:cNvSpPr>
          <p:nvPr/>
        </p:nvSpPr>
        <p:spPr bwMode="auto">
          <a:xfrm flipH="1">
            <a:off x="8164655" y="5733491"/>
            <a:ext cx="430212" cy="3635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84</a:t>
            </a:r>
            <a:endParaRPr kumimoji="0" lang="en-US" altLang="tr-TR" sz="1600"/>
          </a:p>
        </p:txBody>
      </p:sp>
      <p:sp>
        <p:nvSpPr>
          <p:cNvPr id="57" name="Oval 57"/>
          <p:cNvSpPr>
            <a:spLocks noChangeAspect="1" noChangeArrowheads="1"/>
          </p:cNvSpPr>
          <p:nvPr/>
        </p:nvSpPr>
        <p:spPr bwMode="auto">
          <a:xfrm flipH="1">
            <a:off x="8774255" y="5744603"/>
            <a:ext cx="430212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99</a:t>
            </a:r>
            <a:endParaRPr kumimoji="0" lang="en-US" altLang="tr-TR" sz="1600"/>
          </a:p>
        </p:txBody>
      </p:sp>
      <p:sp>
        <p:nvSpPr>
          <p:cNvPr id="58" name="Oval 58"/>
          <p:cNvSpPr>
            <a:spLocks noChangeAspect="1" noChangeArrowheads="1"/>
          </p:cNvSpPr>
          <p:nvPr/>
        </p:nvSpPr>
        <p:spPr bwMode="auto">
          <a:xfrm>
            <a:off x="5677042" y="5731903"/>
            <a:ext cx="430213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83</a:t>
            </a:r>
            <a:endParaRPr kumimoji="0" lang="en-US" altLang="tr-TR" sz="1600"/>
          </a:p>
        </p:txBody>
      </p:sp>
      <p:sp>
        <p:nvSpPr>
          <p:cNvPr id="59" name="Rectangle 59"/>
          <p:cNvSpPr>
            <a:spLocks noChangeArrowheads="1"/>
          </p:cNvSpPr>
          <p:nvPr/>
        </p:nvSpPr>
        <p:spPr bwMode="auto">
          <a:xfrm>
            <a:off x="8266255" y="2331478"/>
            <a:ext cx="2971800" cy="609600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altLang="tr-TR" b="1"/>
              <a:t>exchange with right child</a:t>
            </a:r>
          </a:p>
        </p:txBody>
      </p:sp>
    </p:spTree>
    <p:extLst>
      <p:ext uri="{BB962C8B-B14F-4D97-AF65-F5344CB8AC3E}">
        <p14:creationId xmlns:p14="http://schemas.microsoft.com/office/powerpoint/2010/main" val="331194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43000" y="631065"/>
            <a:ext cx="9872871" cy="5464935"/>
          </a:xfrm>
        </p:spPr>
        <p:txBody>
          <a:bodyPr>
            <a:normAutofit/>
          </a:bodyPr>
          <a:lstStyle/>
          <a:p>
            <a:r>
              <a:rPr lang="en-US" altLang="tr-TR" sz="3200" dirty="0"/>
              <a:t>Queues are a standard mechanism for ordering tasks on a first-come, first-served basis</a:t>
            </a:r>
          </a:p>
          <a:p>
            <a:r>
              <a:rPr lang="en-US" altLang="tr-TR" sz="3200" dirty="0"/>
              <a:t>However, some tasks may be more important or timely than others (higher priority)</a:t>
            </a:r>
          </a:p>
          <a:p>
            <a:r>
              <a:rPr lang="en-US" altLang="tr-TR" sz="3200" u="sng" dirty="0"/>
              <a:t>Priority queues</a:t>
            </a:r>
          </a:p>
          <a:p>
            <a:pPr lvl="1"/>
            <a:r>
              <a:rPr lang="en-US" altLang="tr-TR" sz="3200" dirty="0"/>
              <a:t>Store tasks using a partial ordering based on priority</a:t>
            </a:r>
          </a:p>
          <a:p>
            <a:pPr lvl="1"/>
            <a:r>
              <a:rPr lang="en-US" altLang="tr-TR" sz="3200" dirty="0"/>
              <a:t>Ensure highest priority task at head of queue</a:t>
            </a:r>
          </a:p>
          <a:p>
            <a:r>
              <a:rPr lang="en-US" altLang="tr-TR" sz="3200" u="sng" dirty="0"/>
              <a:t>Heaps</a:t>
            </a:r>
            <a:r>
              <a:rPr lang="en-US" altLang="tr-TR" sz="3200" dirty="0"/>
              <a:t> are the underlying data structure of priority queues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3190150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Binary Heap:  Delete Min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dirty="0"/>
              <a:t>Delete minimum element from heap.</a:t>
            </a:r>
          </a:p>
          <a:p>
            <a:pPr lvl="1"/>
            <a:r>
              <a:rPr lang="en-US" altLang="tr-TR" dirty="0"/>
              <a:t>Exchange root with rightmost leaf.</a:t>
            </a:r>
          </a:p>
          <a:p>
            <a:pPr lvl="1"/>
            <a:r>
              <a:rPr lang="en-US" altLang="tr-TR" dirty="0"/>
              <a:t>Bubble root down until it's heap ordered.</a:t>
            </a:r>
          </a:p>
          <a:p>
            <a:pPr lvl="1"/>
            <a:r>
              <a:rPr lang="en-US" altLang="tr-TR" dirty="0" smtClean="0">
                <a:solidFill>
                  <a:schemeClr val="hlink"/>
                </a:solidFill>
              </a:rPr>
              <a:t>O(log </a:t>
            </a:r>
            <a:r>
              <a:rPr lang="en-US" altLang="tr-TR" dirty="0">
                <a:solidFill>
                  <a:schemeClr val="hlink"/>
                </a:solidFill>
              </a:rPr>
              <a:t>N) operations.</a:t>
            </a:r>
          </a:p>
          <a:p>
            <a:endParaRPr lang="tr-TR" dirty="0"/>
          </a:p>
        </p:txBody>
      </p:sp>
      <p:cxnSp>
        <p:nvCxnSpPr>
          <p:cNvPr id="4" name="AutoShape 5"/>
          <p:cNvCxnSpPr>
            <a:cxnSpLocks noChangeShapeType="1"/>
            <a:stCxn id="17" idx="2"/>
            <a:endCxn id="18" idx="7"/>
          </p:cNvCxnSpPr>
          <p:nvPr/>
        </p:nvCxnSpPr>
        <p:spPr bwMode="auto">
          <a:xfrm flipH="1">
            <a:off x="6214638" y="3422337"/>
            <a:ext cx="871538" cy="4778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" name="AutoShape 6"/>
          <p:cNvCxnSpPr>
            <a:cxnSpLocks noChangeShapeType="1"/>
            <a:stCxn id="17" idx="6"/>
            <a:endCxn id="24" idx="7"/>
          </p:cNvCxnSpPr>
          <p:nvPr/>
        </p:nvCxnSpPr>
        <p:spPr bwMode="auto">
          <a:xfrm>
            <a:off x="7532263" y="3422337"/>
            <a:ext cx="893763" cy="549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" name="AutoShape 7"/>
          <p:cNvCxnSpPr>
            <a:cxnSpLocks noChangeShapeType="1"/>
            <a:stCxn id="18" idx="3"/>
            <a:endCxn id="19" idx="0"/>
          </p:cNvCxnSpPr>
          <p:nvPr/>
        </p:nvCxnSpPr>
        <p:spPr bwMode="auto">
          <a:xfrm flipH="1">
            <a:off x="5462163" y="4171637"/>
            <a:ext cx="449263" cy="7794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" name="AutoShape 8"/>
          <p:cNvCxnSpPr>
            <a:cxnSpLocks noChangeShapeType="1"/>
            <a:stCxn id="18" idx="5"/>
            <a:endCxn id="20" idx="0"/>
          </p:cNvCxnSpPr>
          <p:nvPr/>
        </p:nvCxnSpPr>
        <p:spPr bwMode="auto">
          <a:xfrm>
            <a:off x="6214638" y="4171637"/>
            <a:ext cx="455613" cy="8270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" name="AutoShape 9"/>
          <p:cNvCxnSpPr>
            <a:cxnSpLocks noChangeShapeType="1"/>
            <a:stCxn id="19" idx="5"/>
            <a:endCxn id="23" idx="0"/>
          </p:cNvCxnSpPr>
          <p:nvPr/>
        </p:nvCxnSpPr>
        <p:spPr bwMode="auto">
          <a:xfrm>
            <a:off x="5612976" y="5276537"/>
            <a:ext cx="96837" cy="7080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" name="AutoShape 10"/>
          <p:cNvCxnSpPr>
            <a:cxnSpLocks noChangeShapeType="1"/>
            <a:stCxn id="20" idx="3"/>
            <a:endCxn id="21" idx="0"/>
          </p:cNvCxnSpPr>
          <p:nvPr/>
        </p:nvCxnSpPr>
        <p:spPr bwMode="auto">
          <a:xfrm flipH="1">
            <a:off x="6292426" y="5324162"/>
            <a:ext cx="225425" cy="6715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" name="AutoShape 11"/>
          <p:cNvCxnSpPr>
            <a:cxnSpLocks noChangeShapeType="1"/>
            <a:stCxn id="20" idx="5"/>
            <a:endCxn id="22" idx="0"/>
          </p:cNvCxnSpPr>
          <p:nvPr/>
        </p:nvCxnSpPr>
        <p:spPr bwMode="auto">
          <a:xfrm>
            <a:off x="6821063" y="5324162"/>
            <a:ext cx="130175" cy="6604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AutoShape 12"/>
          <p:cNvCxnSpPr>
            <a:cxnSpLocks noChangeShapeType="1"/>
            <a:stCxn id="19" idx="3"/>
            <a:endCxn id="30" idx="0"/>
          </p:cNvCxnSpPr>
          <p:nvPr/>
        </p:nvCxnSpPr>
        <p:spPr bwMode="auto">
          <a:xfrm flipH="1">
            <a:off x="5100213" y="5276537"/>
            <a:ext cx="209550" cy="715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13"/>
          <p:cNvCxnSpPr>
            <a:cxnSpLocks noChangeShapeType="1"/>
            <a:stCxn id="24" idx="3"/>
            <a:endCxn id="25" idx="0"/>
          </p:cNvCxnSpPr>
          <p:nvPr/>
        </p:nvCxnSpPr>
        <p:spPr bwMode="auto">
          <a:xfrm>
            <a:off x="8730826" y="4244662"/>
            <a:ext cx="457200" cy="7540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14"/>
          <p:cNvCxnSpPr>
            <a:cxnSpLocks noChangeShapeType="1"/>
            <a:stCxn id="24" idx="5"/>
            <a:endCxn id="26" idx="0"/>
          </p:cNvCxnSpPr>
          <p:nvPr/>
        </p:nvCxnSpPr>
        <p:spPr bwMode="auto">
          <a:xfrm flipH="1">
            <a:off x="7919613" y="4244662"/>
            <a:ext cx="506413" cy="7540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15"/>
          <p:cNvCxnSpPr>
            <a:cxnSpLocks noChangeShapeType="1"/>
            <a:stCxn id="25" idx="5"/>
            <a:endCxn id="27" idx="0"/>
          </p:cNvCxnSpPr>
          <p:nvPr/>
        </p:nvCxnSpPr>
        <p:spPr bwMode="auto">
          <a:xfrm flipH="1">
            <a:off x="8883226" y="5324162"/>
            <a:ext cx="152400" cy="6810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16"/>
          <p:cNvCxnSpPr>
            <a:cxnSpLocks noChangeShapeType="1"/>
            <a:stCxn id="26" idx="3"/>
            <a:endCxn id="29" idx="0"/>
          </p:cNvCxnSpPr>
          <p:nvPr/>
        </p:nvCxnSpPr>
        <p:spPr bwMode="auto">
          <a:xfrm>
            <a:off x="8072013" y="5324162"/>
            <a:ext cx="125413" cy="6810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" name="AutoShape 17"/>
          <p:cNvCxnSpPr>
            <a:cxnSpLocks noChangeShapeType="1"/>
            <a:stCxn id="26" idx="5"/>
            <a:endCxn id="28" idx="0"/>
          </p:cNvCxnSpPr>
          <p:nvPr/>
        </p:nvCxnSpPr>
        <p:spPr bwMode="auto">
          <a:xfrm flipH="1">
            <a:off x="7587826" y="5324162"/>
            <a:ext cx="179387" cy="6699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7" name="Oval 18"/>
          <p:cNvSpPr>
            <a:spLocks noChangeAspect="1" noChangeArrowheads="1"/>
          </p:cNvSpPr>
          <p:nvPr/>
        </p:nvSpPr>
        <p:spPr bwMode="auto">
          <a:xfrm>
            <a:off x="7094113" y="3239775"/>
            <a:ext cx="430213" cy="363537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14</a:t>
            </a:r>
            <a:endParaRPr kumimoji="0" lang="en-US" altLang="tr-TR" sz="1600"/>
          </a:p>
        </p:txBody>
      </p:sp>
      <p:sp>
        <p:nvSpPr>
          <p:cNvPr id="18" name="Oval 19"/>
          <p:cNvSpPr>
            <a:spLocks noChangeAspect="1" noChangeArrowheads="1"/>
          </p:cNvSpPr>
          <p:nvPr/>
        </p:nvSpPr>
        <p:spPr bwMode="auto">
          <a:xfrm>
            <a:off x="5847926" y="3854137"/>
            <a:ext cx="430212" cy="363538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18</a:t>
            </a:r>
            <a:endParaRPr kumimoji="0" lang="en-US" altLang="tr-TR" sz="1600"/>
          </a:p>
        </p:txBody>
      </p:sp>
      <p:sp>
        <p:nvSpPr>
          <p:cNvPr id="19" name="Oval 20"/>
          <p:cNvSpPr>
            <a:spLocks noChangeAspect="1" noChangeArrowheads="1"/>
          </p:cNvSpPr>
          <p:nvPr/>
        </p:nvSpPr>
        <p:spPr bwMode="auto">
          <a:xfrm>
            <a:off x="5246263" y="4959037"/>
            <a:ext cx="430213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78</a:t>
            </a:r>
            <a:endParaRPr kumimoji="0" lang="en-US" altLang="tr-TR" sz="1600"/>
          </a:p>
        </p:txBody>
      </p:sp>
      <p:sp>
        <p:nvSpPr>
          <p:cNvPr id="20" name="Oval 21"/>
          <p:cNvSpPr>
            <a:spLocks noChangeAspect="1" noChangeArrowheads="1"/>
          </p:cNvSpPr>
          <p:nvPr/>
        </p:nvSpPr>
        <p:spPr bwMode="auto">
          <a:xfrm>
            <a:off x="6454351" y="5006662"/>
            <a:ext cx="430212" cy="363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en-US" altLang="tr-TR" sz="1600" b="1">
                <a:solidFill>
                  <a:schemeClr val="bg1"/>
                </a:solidFill>
                <a:latin typeface="Courier New" panose="02070309020205020404" pitchFamily="49" charset="0"/>
              </a:rPr>
              <a:t>53</a:t>
            </a:r>
            <a:endParaRPr kumimoji="0" lang="en-US" altLang="tr-TR" sz="1600">
              <a:solidFill>
                <a:schemeClr val="bg1"/>
              </a:solidFill>
            </a:endParaRPr>
          </a:p>
        </p:txBody>
      </p:sp>
      <p:sp>
        <p:nvSpPr>
          <p:cNvPr id="21" name="Oval 22"/>
          <p:cNvSpPr>
            <a:spLocks noChangeAspect="1" noChangeArrowheads="1"/>
          </p:cNvSpPr>
          <p:nvPr/>
        </p:nvSpPr>
        <p:spPr bwMode="auto">
          <a:xfrm>
            <a:off x="6076526" y="6003612"/>
            <a:ext cx="430212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81</a:t>
            </a:r>
            <a:endParaRPr kumimoji="0" lang="en-US" altLang="tr-TR" sz="1600"/>
          </a:p>
        </p:txBody>
      </p:sp>
      <p:sp>
        <p:nvSpPr>
          <p:cNvPr id="22" name="Oval 23"/>
          <p:cNvSpPr>
            <a:spLocks noChangeAspect="1" noChangeArrowheads="1"/>
          </p:cNvSpPr>
          <p:nvPr/>
        </p:nvSpPr>
        <p:spPr bwMode="auto">
          <a:xfrm>
            <a:off x="6735338" y="5992500"/>
            <a:ext cx="430213" cy="363537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77</a:t>
            </a:r>
            <a:endParaRPr kumimoji="0" lang="en-US" altLang="tr-TR" sz="1600"/>
          </a:p>
        </p:txBody>
      </p:sp>
      <p:sp>
        <p:nvSpPr>
          <p:cNvPr id="23" name="Oval 24"/>
          <p:cNvSpPr>
            <a:spLocks noChangeAspect="1" noChangeArrowheads="1"/>
          </p:cNvSpPr>
          <p:nvPr/>
        </p:nvSpPr>
        <p:spPr bwMode="auto">
          <a:xfrm>
            <a:off x="5493913" y="5992500"/>
            <a:ext cx="430213" cy="3635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91</a:t>
            </a:r>
            <a:endParaRPr kumimoji="0" lang="en-US" altLang="tr-TR" sz="1600"/>
          </a:p>
        </p:txBody>
      </p:sp>
      <p:sp>
        <p:nvSpPr>
          <p:cNvPr id="24" name="Oval 25"/>
          <p:cNvSpPr>
            <a:spLocks noChangeAspect="1" noChangeArrowheads="1"/>
          </p:cNvSpPr>
          <p:nvPr/>
        </p:nvSpPr>
        <p:spPr bwMode="auto">
          <a:xfrm flipH="1">
            <a:off x="8362526" y="3927162"/>
            <a:ext cx="430212" cy="363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42</a:t>
            </a:r>
            <a:endParaRPr kumimoji="0" lang="en-US" altLang="tr-TR" sz="1600"/>
          </a:p>
        </p:txBody>
      </p:sp>
      <p:sp>
        <p:nvSpPr>
          <p:cNvPr id="25" name="Oval 26"/>
          <p:cNvSpPr>
            <a:spLocks noChangeAspect="1" noChangeArrowheads="1"/>
          </p:cNvSpPr>
          <p:nvPr/>
        </p:nvSpPr>
        <p:spPr bwMode="auto">
          <a:xfrm flipH="1">
            <a:off x="8972126" y="5006662"/>
            <a:ext cx="430212" cy="363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45</a:t>
            </a:r>
            <a:endParaRPr kumimoji="0" lang="en-US" altLang="tr-TR" sz="1600">
              <a:solidFill>
                <a:schemeClr val="bg1"/>
              </a:solidFill>
            </a:endParaRPr>
          </a:p>
        </p:txBody>
      </p:sp>
      <p:sp>
        <p:nvSpPr>
          <p:cNvPr id="26" name="Oval 27"/>
          <p:cNvSpPr>
            <a:spLocks noChangeAspect="1" noChangeArrowheads="1"/>
          </p:cNvSpPr>
          <p:nvPr/>
        </p:nvSpPr>
        <p:spPr bwMode="auto">
          <a:xfrm flipH="1">
            <a:off x="7703713" y="5006662"/>
            <a:ext cx="430213" cy="363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47</a:t>
            </a:r>
            <a:endParaRPr kumimoji="0" lang="en-US" altLang="tr-TR" sz="1600"/>
          </a:p>
        </p:txBody>
      </p:sp>
      <p:sp>
        <p:nvSpPr>
          <p:cNvPr id="27" name="Oval 28"/>
          <p:cNvSpPr>
            <a:spLocks noChangeAspect="1" noChangeArrowheads="1"/>
          </p:cNvSpPr>
          <p:nvPr/>
        </p:nvSpPr>
        <p:spPr bwMode="auto">
          <a:xfrm flipH="1">
            <a:off x="8667326" y="6013137"/>
            <a:ext cx="430212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64</a:t>
            </a:r>
            <a:endParaRPr kumimoji="0" lang="en-US" altLang="tr-TR" sz="1600"/>
          </a:p>
        </p:txBody>
      </p:sp>
      <p:sp>
        <p:nvSpPr>
          <p:cNvPr id="28" name="Oval 29"/>
          <p:cNvSpPr>
            <a:spLocks noChangeAspect="1" noChangeArrowheads="1"/>
          </p:cNvSpPr>
          <p:nvPr/>
        </p:nvSpPr>
        <p:spPr bwMode="auto">
          <a:xfrm flipH="1">
            <a:off x="7371926" y="6002025"/>
            <a:ext cx="430212" cy="363537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84</a:t>
            </a:r>
            <a:endParaRPr kumimoji="0" lang="en-US" altLang="tr-TR" sz="1600"/>
          </a:p>
        </p:txBody>
      </p:sp>
      <p:sp>
        <p:nvSpPr>
          <p:cNvPr id="29" name="Oval 30"/>
          <p:cNvSpPr>
            <a:spLocks noChangeAspect="1" noChangeArrowheads="1"/>
          </p:cNvSpPr>
          <p:nvPr/>
        </p:nvSpPr>
        <p:spPr bwMode="auto">
          <a:xfrm flipH="1">
            <a:off x="7981526" y="6013137"/>
            <a:ext cx="430212" cy="36353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99</a:t>
            </a:r>
            <a:endParaRPr kumimoji="0" lang="en-US" altLang="tr-TR" sz="1600"/>
          </a:p>
        </p:txBody>
      </p:sp>
      <p:sp>
        <p:nvSpPr>
          <p:cNvPr id="30" name="Oval 31"/>
          <p:cNvSpPr>
            <a:spLocks noChangeAspect="1" noChangeArrowheads="1"/>
          </p:cNvSpPr>
          <p:nvPr/>
        </p:nvSpPr>
        <p:spPr bwMode="auto">
          <a:xfrm>
            <a:off x="4884313" y="6000437"/>
            <a:ext cx="430213" cy="3635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kumimoji="0" lang="en-US" altLang="tr-TR" sz="1600" b="1">
                <a:latin typeface="Courier New" panose="02070309020205020404" pitchFamily="49" charset="0"/>
              </a:rPr>
              <a:t>83</a:t>
            </a:r>
            <a:endParaRPr kumimoji="0" lang="en-US" altLang="tr-TR" sz="1600"/>
          </a:p>
        </p:txBody>
      </p:sp>
      <p:sp>
        <p:nvSpPr>
          <p:cNvPr id="31" name="Rectangle 33"/>
          <p:cNvSpPr>
            <a:spLocks noChangeArrowheads="1"/>
          </p:cNvSpPr>
          <p:nvPr/>
        </p:nvSpPr>
        <p:spPr bwMode="auto">
          <a:xfrm>
            <a:off x="8694313" y="3025462"/>
            <a:ext cx="2971800" cy="609600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altLang="tr-TR" b="1"/>
              <a:t>stop:  heap ordered</a:t>
            </a:r>
          </a:p>
        </p:txBody>
      </p:sp>
    </p:spTree>
    <p:extLst>
      <p:ext uri="{BB962C8B-B14F-4D97-AF65-F5344CB8AC3E}">
        <p14:creationId xmlns:p14="http://schemas.microsoft.com/office/powerpoint/2010/main" val="3922016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Binary Heap:  </a:t>
            </a:r>
            <a:r>
              <a:rPr lang="en-US" altLang="tr-TR" dirty="0" err="1"/>
              <a:t>Heapsort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tr-TR" sz="4400" dirty="0" err="1"/>
              <a:t>Heapsort</a:t>
            </a:r>
            <a:r>
              <a:rPr lang="en-US" altLang="tr-TR" sz="4400" dirty="0"/>
              <a:t>.</a:t>
            </a:r>
          </a:p>
          <a:p>
            <a:pPr lvl="1"/>
            <a:r>
              <a:rPr lang="en-US" altLang="tr-TR" sz="4400" dirty="0"/>
              <a:t>Insert N items into binary heap.</a:t>
            </a:r>
          </a:p>
          <a:p>
            <a:pPr lvl="1"/>
            <a:r>
              <a:rPr lang="en-US" altLang="tr-TR" sz="4400" dirty="0"/>
              <a:t>Perform N delete-min operations.</a:t>
            </a:r>
          </a:p>
          <a:p>
            <a:pPr lvl="1"/>
            <a:r>
              <a:rPr lang="en-US" altLang="tr-TR" sz="4400" dirty="0">
                <a:solidFill>
                  <a:schemeClr val="hlink"/>
                </a:solidFill>
              </a:rPr>
              <a:t>O(N log N) sort.</a:t>
            </a:r>
          </a:p>
          <a:p>
            <a:pPr lvl="1"/>
            <a:r>
              <a:rPr lang="en-US" altLang="tr-TR" sz="4400" dirty="0"/>
              <a:t>No extra storage.</a:t>
            </a:r>
          </a:p>
          <a:p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7181878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402983" y="3067318"/>
            <a:ext cx="18288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tr-TR" b="1"/>
              <a:t>make-heap</a:t>
            </a:r>
            <a:endParaRPr kumimoji="0" lang="en-US" altLang="tr-TR" b="1" baseline="3000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402983" y="2610118"/>
            <a:ext cx="1828800" cy="4572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tr-TR" b="1">
                <a:solidFill>
                  <a:schemeClr val="bg1"/>
                </a:solidFill>
              </a:rPr>
              <a:t>Operation</a:t>
            </a:r>
            <a:endParaRPr kumimoji="0" lang="en-US" altLang="tr-TR">
              <a:solidFill>
                <a:schemeClr val="bg1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402983" y="3448318"/>
            <a:ext cx="18288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tr-TR" b="1"/>
              <a:t>insert</a:t>
            </a:r>
            <a:endParaRPr kumimoji="0" lang="en-US" altLang="tr-TR" sz="2000" b="1" baseline="30000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402983" y="3829318"/>
            <a:ext cx="18288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tr-TR" b="1"/>
              <a:t>find-min</a:t>
            </a:r>
            <a:endParaRPr kumimoji="0" lang="en-US" altLang="tr-TR" sz="2000" b="1" baseline="3000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402983" y="4210318"/>
            <a:ext cx="18288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tr-TR" b="1"/>
              <a:t>delete-min</a:t>
            </a:r>
            <a:endParaRPr kumimoji="0" lang="en-US" altLang="tr-TR" sz="2000" b="1" baseline="3000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402983" y="4591318"/>
            <a:ext cx="18288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tr-TR" b="1"/>
              <a:t>union</a:t>
            </a:r>
            <a:endParaRPr kumimoji="0" lang="en-US" altLang="tr-TR" sz="2000" b="1" baseline="30000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402983" y="4972318"/>
            <a:ext cx="18288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tr-TR" b="1"/>
              <a:t>decrease-key</a:t>
            </a:r>
            <a:endParaRPr kumimoji="0" lang="en-US" altLang="tr-TR" sz="2000" b="1" baseline="30000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2402983" y="5353318"/>
            <a:ext cx="18288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tr-TR" b="1"/>
              <a:t>delete</a:t>
            </a:r>
            <a:endParaRPr kumimoji="0" lang="en-US" altLang="tr-TR" sz="2000" b="1" baseline="30000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5603383" y="3067318"/>
            <a:ext cx="12192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tr-TR" b="1"/>
              <a:t>1</a:t>
            </a: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5603383" y="2610118"/>
            <a:ext cx="1219200" cy="4572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tr-TR" b="1">
                <a:solidFill>
                  <a:schemeClr val="bg1"/>
                </a:solidFill>
              </a:rPr>
              <a:t>Binary</a:t>
            </a:r>
            <a:endParaRPr kumimoji="0" lang="en-US" altLang="tr-TR">
              <a:solidFill>
                <a:schemeClr val="bg1"/>
              </a:solidFill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5603383" y="3448318"/>
            <a:ext cx="12192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tr-TR" b="1"/>
              <a:t>log N</a:t>
            </a: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603383" y="3829318"/>
            <a:ext cx="12192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tr-TR" b="1"/>
              <a:t>1</a:t>
            </a: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603383" y="4210318"/>
            <a:ext cx="12192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tr-TR" b="1"/>
              <a:t>log N</a:t>
            </a:r>
            <a:endParaRPr kumimoji="0" lang="en-US" altLang="tr-TR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603383" y="4591318"/>
            <a:ext cx="12192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tr-TR" b="1"/>
              <a:t>N</a:t>
            </a: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5603383" y="4972318"/>
            <a:ext cx="12192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tr-TR" b="1"/>
              <a:t>log N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5603383" y="5353318"/>
            <a:ext cx="12192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tr-TR" b="1"/>
              <a:t>log N</a:t>
            </a:r>
            <a:endParaRPr kumimoji="0" lang="en-US" altLang="tr-TR"/>
          </a:p>
        </p:txBody>
      </p:sp>
      <p:sp>
        <p:nvSpPr>
          <p:cNvPr id="20" name="Rectangle 44"/>
          <p:cNvSpPr>
            <a:spLocks noChangeArrowheads="1"/>
          </p:cNvSpPr>
          <p:nvPr/>
        </p:nvSpPr>
        <p:spPr bwMode="auto">
          <a:xfrm>
            <a:off x="4231783" y="3067318"/>
            <a:ext cx="13716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tr-TR" b="1"/>
              <a:t>1</a:t>
            </a:r>
          </a:p>
        </p:txBody>
      </p:sp>
      <p:sp>
        <p:nvSpPr>
          <p:cNvPr id="21" name="Rectangle 45"/>
          <p:cNvSpPr>
            <a:spLocks noChangeArrowheads="1"/>
          </p:cNvSpPr>
          <p:nvPr/>
        </p:nvSpPr>
        <p:spPr bwMode="auto">
          <a:xfrm>
            <a:off x="4231783" y="2610118"/>
            <a:ext cx="1371600" cy="4572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tr-TR" b="1">
                <a:solidFill>
                  <a:schemeClr val="bg1"/>
                </a:solidFill>
              </a:rPr>
              <a:t>Linked List</a:t>
            </a:r>
            <a:endParaRPr kumimoji="0" lang="en-US" altLang="tr-TR">
              <a:solidFill>
                <a:schemeClr val="bg1"/>
              </a:solidFill>
            </a:endParaRPr>
          </a:p>
        </p:txBody>
      </p:sp>
      <p:sp>
        <p:nvSpPr>
          <p:cNvPr id="22" name="Rectangle 46"/>
          <p:cNvSpPr>
            <a:spLocks noChangeArrowheads="1"/>
          </p:cNvSpPr>
          <p:nvPr/>
        </p:nvSpPr>
        <p:spPr bwMode="auto">
          <a:xfrm>
            <a:off x="4231783" y="3448318"/>
            <a:ext cx="13716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tr-TR" b="1"/>
              <a:t>1</a:t>
            </a:r>
          </a:p>
        </p:txBody>
      </p:sp>
      <p:sp>
        <p:nvSpPr>
          <p:cNvPr id="23" name="Rectangle 47"/>
          <p:cNvSpPr>
            <a:spLocks noChangeArrowheads="1"/>
          </p:cNvSpPr>
          <p:nvPr/>
        </p:nvSpPr>
        <p:spPr bwMode="auto">
          <a:xfrm>
            <a:off x="4231783" y="3829318"/>
            <a:ext cx="13716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tr-TR" b="1"/>
              <a:t>N</a:t>
            </a:r>
          </a:p>
        </p:txBody>
      </p:sp>
      <p:sp>
        <p:nvSpPr>
          <p:cNvPr id="24" name="Rectangle 48"/>
          <p:cNvSpPr>
            <a:spLocks noChangeArrowheads="1"/>
          </p:cNvSpPr>
          <p:nvPr/>
        </p:nvSpPr>
        <p:spPr bwMode="auto">
          <a:xfrm>
            <a:off x="4231783" y="4210318"/>
            <a:ext cx="13716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tr-TR" b="1"/>
              <a:t>N</a:t>
            </a:r>
            <a:endParaRPr kumimoji="0" lang="en-US" altLang="tr-TR"/>
          </a:p>
        </p:txBody>
      </p:sp>
      <p:sp>
        <p:nvSpPr>
          <p:cNvPr id="25" name="Rectangle 49"/>
          <p:cNvSpPr>
            <a:spLocks noChangeArrowheads="1"/>
          </p:cNvSpPr>
          <p:nvPr/>
        </p:nvSpPr>
        <p:spPr bwMode="auto">
          <a:xfrm>
            <a:off x="4231783" y="4591318"/>
            <a:ext cx="13716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tr-TR" b="1"/>
              <a:t>1</a:t>
            </a:r>
          </a:p>
        </p:txBody>
      </p:sp>
      <p:sp>
        <p:nvSpPr>
          <p:cNvPr id="26" name="Rectangle 50"/>
          <p:cNvSpPr>
            <a:spLocks noChangeArrowheads="1"/>
          </p:cNvSpPr>
          <p:nvPr/>
        </p:nvSpPr>
        <p:spPr bwMode="auto">
          <a:xfrm>
            <a:off x="4231783" y="4972318"/>
            <a:ext cx="13716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tr-TR" b="1"/>
              <a:t>1</a:t>
            </a:r>
          </a:p>
        </p:txBody>
      </p:sp>
      <p:sp>
        <p:nvSpPr>
          <p:cNvPr id="27" name="Rectangle 51"/>
          <p:cNvSpPr>
            <a:spLocks noChangeArrowheads="1"/>
          </p:cNvSpPr>
          <p:nvPr/>
        </p:nvSpPr>
        <p:spPr bwMode="auto">
          <a:xfrm>
            <a:off x="4231783" y="5353318"/>
            <a:ext cx="13716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tr-TR" b="1"/>
              <a:t>N</a:t>
            </a:r>
            <a:endParaRPr kumimoji="0" lang="en-US" altLang="tr-TR"/>
          </a:p>
        </p:txBody>
      </p:sp>
      <p:sp>
        <p:nvSpPr>
          <p:cNvPr id="28" name="Rectangle 55"/>
          <p:cNvSpPr>
            <a:spLocks noChangeArrowheads="1"/>
          </p:cNvSpPr>
          <p:nvPr/>
        </p:nvSpPr>
        <p:spPr bwMode="auto">
          <a:xfrm>
            <a:off x="2402983" y="5734318"/>
            <a:ext cx="18288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tr-TR" b="1"/>
              <a:t>is-empty</a:t>
            </a:r>
            <a:endParaRPr kumimoji="0" lang="en-US" altLang="tr-TR" sz="2000" b="1" baseline="30000"/>
          </a:p>
        </p:txBody>
      </p:sp>
      <p:sp>
        <p:nvSpPr>
          <p:cNvPr id="29" name="Rectangle 56"/>
          <p:cNvSpPr>
            <a:spLocks noChangeArrowheads="1"/>
          </p:cNvSpPr>
          <p:nvPr/>
        </p:nvSpPr>
        <p:spPr bwMode="auto">
          <a:xfrm>
            <a:off x="5603383" y="5734318"/>
            <a:ext cx="12192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tr-TR" b="1"/>
              <a:t>1</a:t>
            </a:r>
            <a:endParaRPr kumimoji="0" lang="en-US" altLang="tr-TR"/>
          </a:p>
        </p:txBody>
      </p:sp>
      <p:sp>
        <p:nvSpPr>
          <p:cNvPr id="30" name="Rectangle 60"/>
          <p:cNvSpPr>
            <a:spLocks noChangeArrowheads="1"/>
          </p:cNvSpPr>
          <p:nvPr/>
        </p:nvSpPr>
        <p:spPr bwMode="auto">
          <a:xfrm>
            <a:off x="4231783" y="5734318"/>
            <a:ext cx="13716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tr-TR" b="1"/>
              <a:t>1</a:t>
            </a:r>
            <a:endParaRPr kumimoji="0" lang="en-US" altLang="tr-TR"/>
          </a:p>
        </p:txBody>
      </p:sp>
      <p:sp>
        <p:nvSpPr>
          <p:cNvPr id="31" name="Rectangle 61"/>
          <p:cNvSpPr>
            <a:spLocks noChangeArrowheads="1"/>
          </p:cNvSpPr>
          <p:nvPr/>
        </p:nvSpPr>
        <p:spPr bwMode="auto">
          <a:xfrm>
            <a:off x="5603383" y="2305318"/>
            <a:ext cx="1219200" cy="304800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altLang="tr-TR" b="1" dirty="0" smtClean="0">
                <a:solidFill>
                  <a:schemeClr val="bg1"/>
                </a:solidFill>
              </a:rPr>
              <a:t>Heap</a:t>
            </a:r>
            <a:endParaRPr kumimoji="0" lang="en-US" altLang="tr-T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507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Priority Queues: Specification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43000" y="1635617"/>
            <a:ext cx="9872871" cy="4460383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altLang="tr-TR" sz="2800" dirty="0"/>
              <a:t>Main operations</a:t>
            </a:r>
          </a:p>
          <a:p>
            <a:pPr lvl="1"/>
            <a:r>
              <a:rPr lang="en-US" altLang="tr-TR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altLang="tr-TR" sz="2800" dirty="0"/>
              <a:t> (i.e., </a:t>
            </a:r>
            <a:r>
              <a:rPr lang="en-US" altLang="tr-TR" sz="2800" dirty="0" err="1"/>
              <a:t>enqueue</a:t>
            </a:r>
            <a:r>
              <a:rPr lang="en-US" altLang="tr-TR" sz="2800" dirty="0"/>
              <a:t>)</a:t>
            </a:r>
          </a:p>
          <a:p>
            <a:pPr lvl="2"/>
            <a:r>
              <a:rPr lang="en-US" altLang="tr-TR" sz="2800" dirty="0"/>
              <a:t>Dynamic insert</a:t>
            </a:r>
          </a:p>
          <a:p>
            <a:pPr lvl="2"/>
            <a:r>
              <a:rPr lang="en-US" altLang="tr-TR" sz="2800" dirty="0"/>
              <a:t>specification of a priority level (0-high, 1,2.. Low)</a:t>
            </a:r>
          </a:p>
          <a:p>
            <a:pPr lvl="1"/>
            <a:r>
              <a:rPr lang="en-US" altLang="tr-TR" sz="2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deleteMin</a:t>
            </a:r>
            <a:r>
              <a:rPr lang="en-US" altLang="tr-TR" sz="2800" dirty="0"/>
              <a:t> (i.e., </a:t>
            </a:r>
            <a:r>
              <a:rPr lang="en-US" altLang="tr-TR" sz="2800" dirty="0" err="1"/>
              <a:t>dequeue</a:t>
            </a:r>
            <a:r>
              <a:rPr lang="en-US" altLang="tr-TR" sz="2800" dirty="0"/>
              <a:t>)</a:t>
            </a:r>
          </a:p>
          <a:p>
            <a:pPr lvl="2"/>
            <a:r>
              <a:rPr lang="en-US" altLang="tr-TR" sz="2800" dirty="0"/>
              <a:t>Finds the current minimum element (read: “highest priority”) in the queue, deletes it from the queue, and returns it</a:t>
            </a:r>
          </a:p>
          <a:p>
            <a:endParaRPr lang="en-US" altLang="tr-TR" sz="2800" dirty="0"/>
          </a:p>
          <a:p>
            <a:r>
              <a:rPr lang="en-US" altLang="tr-TR" sz="2800" dirty="0"/>
              <a:t>Performance goal is for operations to be “fast”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1349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Using priority queues</a:t>
            </a:r>
            <a:endParaRPr lang="tr-TR" dirty="0"/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905000" y="3352800"/>
            <a:ext cx="3200400" cy="1600200"/>
            <a:chOff x="1200" y="2112"/>
            <a:chExt cx="2016" cy="1008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1200" y="2208"/>
              <a:ext cx="67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1872" y="283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2592" y="283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2592" y="2208"/>
              <a:ext cx="62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Oval 9"/>
            <p:cNvSpPr>
              <a:spLocks noChangeArrowheads="1"/>
            </p:cNvSpPr>
            <p:nvPr/>
          </p:nvSpPr>
          <p:spPr bwMode="auto">
            <a:xfrm>
              <a:off x="1200" y="2112"/>
              <a:ext cx="2016" cy="144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</p:grp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2090738" y="2613025"/>
            <a:ext cx="366712" cy="27781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600"/>
              <a:t>5</a:t>
            </a: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2809875" y="2603500"/>
            <a:ext cx="366713" cy="27781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600"/>
              <a:t>3</a:t>
            </a: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3386138" y="2332038"/>
            <a:ext cx="366712" cy="27781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600"/>
              <a:t>10</a:t>
            </a: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3263900" y="2820988"/>
            <a:ext cx="366713" cy="27781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600"/>
              <a:t>13</a:t>
            </a: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4184650" y="2441575"/>
            <a:ext cx="366713" cy="27781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600"/>
              <a:t>19</a:t>
            </a: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4224338" y="2908300"/>
            <a:ext cx="366712" cy="27781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600"/>
              <a:t>8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2600325" y="2157413"/>
            <a:ext cx="366713" cy="27781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600"/>
              <a:t>4</a:t>
            </a: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3733800" y="3152775"/>
            <a:ext cx="366713" cy="27781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600"/>
              <a:t>22</a:t>
            </a: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2690813" y="3168650"/>
            <a:ext cx="366712" cy="27781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600"/>
              <a:t>11</a:t>
            </a:r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3462338" y="4849813"/>
            <a:ext cx="7937" cy="684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3524250" y="5046663"/>
            <a:ext cx="1327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800"/>
              <a:t>deleteMin()</a:t>
            </a: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3300413" y="5614988"/>
            <a:ext cx="366712" cy="27781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600"/>
              <a:t>2</a:t>
            </a:r>
          </a:p>
        </p:txBody>
      </p:sp>
      <p:sp>
        <p:nvSpPr>
          <p:cNvPr id="22" name="Text Box 25"/>
          <p:cNvSpPr txBox="1">
            <a:spLocks noChangeArrowheads="1"/>
          </p:cNvSpPr>
          <p:nvPr/>
        </p:nvSpPr>
        <p:spPr bwMode="auto">
          <a:xfrm>
            <a:off x="3965575" y="5419725"/>
            <a:ext cx="30702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800"/>
              <a:t>Dequeues the next element </a:t>
            </a:r>
            <a:br>
              <a:rPr lang="en-US" altLang="tr-TR" sz="1800"/>
            </a:br>
            <a:r>
              <a:rPr lang="en-US" altLang="tr-TR" sz="1800"/>
              <a:t>  with the highest priority</a:t>
            </a:r>
          </a:p>
        </p:txBody>
      </p:sp>
      <p:sp>
        <p:nvSpPr>
          <p:cNvPr id="23" name="Line 26"/>
          <p:cNvSpPr>
            <a:spLocks noChangeShapeType="1"/>
          </p:cNvSpPr>
          <p:nvPr/>
        </p:nvSpPr>
        <p:spPr bwMode="auto">
          <a:xfrm>
            <a:off x="3519488" y="3413125"/>
            <a:ext cx="0" cy="481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4" name="Text Box 27"/>
          <p:cNvSpPr txBox="1">
            <a:spLocks noChangeArrowheads="1"/>
          </p:cNvSpPr>
          <p:nvPr/>
        </p:nvSpPr>
        <p:spPr bwMode="auto">
          <a:xfrm>
            <a:off x="3549650" y="3495675"/>
            <a:ext cx="895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800"/>
              <a:t>insert()</a:t>
            </a:r>
          </a:p>
        </p:txBody>
      </p:sp>
    </p:spTree>
    <p:extLst>
      <p:ext uri="{BB962C8B-B14F-4D97-AF65-F5344CB8AC3E}">
        <p14:creationId xmlns:p14="http://schemas.microsoft.com/office/powerpoint/2010/main" val="3162373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74896" y="442913"/>
            <a:ext cx="9875520" cy="1356360"/>
          </a:xfrm>
        </p:spPr>
        <p:txBody>
          <a:bodyPr/>
          <a:lstStyle/>
          <a:p>
            <a:r>
              <a:rPr lang="en-US" altLang="tr-TR" dirty="0"/>
              <a:t>Simple Implementations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tr-TR" sz="2400" u="sng" dirty="0"/>
              <a:t>Unordered linked list</a:t>
            </a:r>
          </a:p>
          <a:p>
            <a:pPr lvl="1"/>
            <a:r>
              <a:rPr lang="en-US" altLang="tr-TR" dirty="0"/>
              <a:t>O(1) insert</a:t>
            </a:r>
          </a:p>
          <a:p>
            <a:pPr lvl="1"/>
            <a:r>
              <a:rPr lang="en-US" altLang="tr-TR" dirty="0"/>
              <a:t>O(n) </a:t>
            </a:r>
            <a:r>
              <a:rPr lang="en-US" altLang="tr-TR" dirty="0" err="1"/>
              <a:t>deleteMin</a:t>
            </a:r>
            <a:endParaRPr lang="en-US" altLang="tr-TR" dirty="0"/>
          </a:p>
          <a:p>
            <a:r>
              <a:rPr lang="en-US" altLang="tr-TR" sz="2400" u="sng" dirty="0"/>
              <a:t>Ordered linked list</a:t>
            </a:r>
          </a:p>
          <a:p>
            <a:pPr lvl="1"/>
            <a:r>
              <a:rPr lang="en-US" altLang="tr-TR" dirty="0"/>
              <a:t>O(n) insert</a:t>
            </a:r>
          </a:p>
          <a:p>
            <a:pPr lvl="1"/>
            <a:r>
              <a:rPr lang="en-US" altLang="tr-TR" dirty="0"/>
              <a:t>O(1) </a:t>
            </a:r>
            <a:r>
              <a:rPr lang="en-US" altLang="tr-TR" dirty="0" err="1"/>
              <a:t>deleteMin</a:t>
            </a:r>
            <a:endParaRPr lang="en-US" altLang="tr-TR" dirty="0"/>
          </a:p>
          <a:p>
            <a:r>
              <a:rPr lang="en-US" altLang="tr-TR" sz="2400" u="sng" dirty="0"/>
              <a:t>Ordered array</a:t>
            </a:r>
          </a:p>
          <a:p>
            <a:pPr lvl="1"/>
            <a:r>
              <a:rPr lang="en-US" altLang="tr-TR" dirty="0"/>
              <a:t>O(</a:t>
            </a:r>
            <a:r>
              <a:rPr lang="en-US" altLang="tr-TR" dirty="0" err="1"/>
              <a:t>lg</a:t>
            </a:r>
            <a:r>
              <a:rPr lang="en-US" altLang="tr-TR" dirty="0"/>
              <a:t> n + n) insert</a:t>
            </a:r>
          </a:p>
          <a:p>
            <a:pPr lvl="1"/>
            <a:r>
              <a:rPr lang="en-US" altLang="tr-TR" dirty="0"/>
              <a:t>O(n) </a:t>
            </a:r>
            <a:r>
              <a:rPr lang="en-US" altLang="tr-TR" dirty="0" err="1"/>
              <a:t>deleteMin</a:t>
            </a:r>
            <a:endParaRPr lang="en-US" altLang="tr-TR" dirty="0"/>
          </a:p>
          <a:p>
            <a:r>
              <a:rPr lang="en-US" altLang="tr-TR" sz="2400" u="sng" dirty="0"/>
              <a:t>Balanced BST</a:t>
            </a:r>
          </a:p>
          <a:p>
            <a:pPr lvl="1"/>
            <a:r>
              <a:rPr lang="en-US" altLang="tr-TR" dirty="0"/>
              <a:t>O(log</a:t>
            </a:r>
            <a:r>
              <a:rPr lang="en-US" altLang="tr-TR" baseline="-25000" dirty="0"/>
              <a:t>2</a:t>
            </a:r>
            <a:r>
              <a:rPr lang="en-US" altLang="tr-TR" dirty="0"/>
              <a:t>n) insert and </a:t>
            </a:r>
            <a:r>
              <a:rPr lang="en-US" altLang="tr-TR" dirty="0" err="1"/>
              <a:t>deleteMin</a:t>
            </a:r>
            <a:endParaRPr lang="en-US" altLang="tr-TR" dirty="0"/>
          </a:p>
          <a:p>
            <a:endParaRPr lang="tr-TR" dirty="0"/>
          </a:p>
        </p:txBody>
      </p:sp>
      <p:grpSp>
        <p:nvGrpSpPr>
          <p:cNvPr id="4" name="Group 64"/>
          <p:cNvGrpSpPr>
            <a:grpSpLocks/>
          </p:cNvGrpSpPr>
          <p:nvPr/>
        </p:nvGrpSpPr>
        <p:grpSpPr bwMode="auto">
          <a:xfrm>
            <a:off x="4801685" y="2334816"/>
            <a:ext cx="3714750" cy="390525"/>
            <a:chOff x="2967" y="1235"/>
            <a:chExt cx="2340" cy="246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3100" y="1337"/>
              <a:ext cx="304" cy="14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tr-TR" sz="1400"/>
                <a:t>5</a:t>
              </a:r>
            </a:p>
          </p:txBody>
        </p:sp>
        <p:sp>
          <p:nvSpPr>
            <p:cNvPr id="6" name="Line 9"/>
            <p:cNvSpPr>
              <a:spLocks noChangeShapeType="1"/>
            </p:cNvSpPr>
            <p:nvPr/>
          </p:nvSpPr>
          <p:spPr bwMode="auto">
            <a:xfrm>
              <a:off x="2967" y="1399"/>
              <a:ext cx="11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3415" y="1389"/>
              <a:ext cx="9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3509" y="1320"/>
              <a:ext cx="304" cy="14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tr-TR" sz="1400"/>
                <a:t>2</a:t>
              </a:r>
            </a:p>
          </p:txBody>
        </p:sp>
        <p:sp>
          <p:nvSpPr>
            <p:cNvPr id="9" name="Line 13"/>
            <p:cNvSpPr>
              <a:spLocks noChangeShapeType="1"/>
            </p:cNvSpPr>
            <p:nvPr/>
          </p:nvSpPr>
          <p:spPr bwMode="auto">
            <a:xfrm>
              <a:off x="3824" y="1372"/>
              <a:ext cx="9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Rectangle 14"/>
            <p:cNvSpPr>
              <a:spLocks noChangeArrowheads="1"/>
            </p:cNvSpPr>
            <p:nvPr/>
          </p:nvSpPr>
          <p:spPr bwMode="auto">
            <a:xfrm>
              <a:off x="3931" y="1314"/>
              <a:ext cx="304" cy="14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tr-TR" sz="1400"/>
                <a:t>10</a:t>
              </a:r>
            </a:p>
          </p:txBody>
        </p:sp>
        <p:sp>
          <p:nvSpPr>
            <p:cNvPr id="11" name="Line 15"/>
            <p:cNvSpPr>
              <a:spLocks noChangeShapeType="1"/>
            </p:cNvSpPr>
            <p:nvPr/>
          </p:nvSpPr>
          <p:spPr bwMode="auto">
            <a:xfrm>
              <a:off x="4246" y="1366"/>
              <a:ext cx="9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2" name="Rectangle 16"/>
            <p:cNvSpPr>
              <a:spLocks noChangeArrowheads="1"/>
            </p:cNvSpPr>
            <p:nvPr/>
          </p:nvSpPr>
          <p:spPr bwMode="auto">
            <a:xfrm>
              <a:off x="4832" y="1293"/>
              <a:ext cx="304" cy="14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tr-TR" sz="1400"/>
                <a:t>3</a:t>
              </a:r>
            </a:p>
          </p:txBody>
        </p:sp>
        <p:sp>
          <p:nvSpPr>
            <p:cNvPr id="13" name="Line 18"/>
            <p:cNvSpPr>
              <a:spLocks noChangeShapeType="1"/>
            </p:cNvSpPr>
            <p:nvPr/>
          </p:nvSpPr>
          <p:spPr bwMode="auto">
            <a:xfrm>
              <a:off x="5138" y="1362"/>
              <a:ext cx="1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4" name="Line 19"/>
            <p:cNvSpPr>
              <a:spLocks noChangeShapeType="1"/>
            </p:cNvSpPr>
            <p:nvPr/>
          </p:nvSpPr>
          <p:spPr bwMode="auto">
            <a:xfrm>
              <a:off x="5251" y="1362"/>
              <a:ext cx="0" cy="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5" name="Line 20"/>
            <p:cNvSpPr>
              <a:spLocks noChangeShapeType="1"/>
            </p:cNvSpPr>
            <p:nvPr/>
          </p:nvSpPr>
          <p:spPr bwMode="auto">
            <a:xfrm>
              <a:off x="5194" y="1450"/>
              <a:ext cx="1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6" name="Line 21"/>
            <p:cNvSpPr>
              <a:spLocks noChangeShapeType="1"/>
            </p:cNvSpPr>
            <p:nvPr/>
          </p:nvSpPr>
          <p:spPr bwMode="auto">
            <a:xfrm>
              <a:off x="5216" y="1481"/>
              <a:ext cx="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7" name="Text Box 22"/>
            <p:cNvSpPr txBox="1">
              <a:spLocks noChangeArrowheads="1"/>
            </p:cNvSpPr>
            <p:nvPr/>
          </p:nvSpPr>
          <p:spPr bwMode="auto">
            <a:xfrm>
              <a:off x="4375" y="1235"/>
              <a:ext cx="2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tr-TR" sz="1800" dirty="0"/>
                <a:t>…</a:t>
              </a:r>
            </a:p>
          </p:txBody>
        </p:sp>
        <p:sp>
          <p:nvSpPr>
            <p:cNvPr id="18" name="Line 23"/>
            <p:cNvSpPr>
              <a:spLocks noChangeShapeType="1"/>
            </p:cNvSpPr>
            <p:nvPr/>
          </p:nvSpPr>
          <p:spPr bwMode="auto">
            <a:xfrm>
              <a:off x="4675" y="1367"/>
              <a:ext cx="13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19" name="Group 65"/>
          <p:cNvGrpSpPr>
            <a:grpSpLocks/>
          </p:cNvGrpSpPr>
          <p:nvPr/>
        </p:nvGrpSpPr>
        <p:grpSpPr bwMode="auto">
          <a:xfrm>
            <a:off x="4778421" y="3207544"/>
            <a:ext cx="3714750" cy="390525"/>
            <a:chOff x="2960" y="1892"/>
            <a:chExt cx="2340" cy="246"/>
          </a:xfrm>
        </p:grpSpPr>
        <p:sp>
          <p:nvSpPr>
            <p:cNvPr id="20" name="Rectangle 24"/>
            <p:cNvSpPr>
              <a:spLocks noChangeArrowheads="1"/>
            </p:cNvSpPr>
            <p:nvPr/>
          </p:nvSpPr>
          <p:spPr bwMode="auto">
            <a:xfrm>
              <a:off x="3093" y="1994"/>
              <a:ext cx="304" cy="14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tr-TR" sz="1400"/>
                <a:t>2</a:t>
              </a:r>
            </a:p>
          </p:txBody>
        </p:sp>
        <p:sp>
          <p:nvSpPr>
            <p:cNvPr id="21" name="Line 25"/>
            <p:cNvSpPr>
              <a:spLocks noChangeShapeType="1"/>
            </p:cNvSpPr>
            <p:nvPr/>
          </p:nvSpPr>
          <p:spPr bwMode="auto">
            <a:xfrm>
              <a:off x="2960" y="2056"/>
              <a:ext cx="11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Line 26"/>
            <p:cNvSpPr>
              <a:spLocks noChangeShapeType="1"/>
            </p:cNvSpPr>
            <p:nvPr/>
          </p:nvSpPr>
          <p:spPr bwMode="auto">
            <a:xfrm>
              <a:off x="3408" y="2046"/>
              <a:ext cx="9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Rectangle 27"/>
            <p:cNvSpPr>
              <a:spLocks noChangeArrowheads="1"/>
            </p:cNvSpPr>
            <p:nvPr/>
          </p:nvSpPr>
          <p:spPr bwMode="auto">
            <a:xfrm>
              <a:off x="3502" y="1977"/>
              <a:ext cx="304" cy="14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tr-TR" sz="1400"/>
                <a:t>3</a:t>
              </a:r>
            </a:p>
          </p:txBody>
        </p:sp>
        <p:sp>
          <p:nvSpPr>
            <p:cNvPr id="24" name="Line 28"/>
            <p:cNvSpPr>
              <a:spLocks noChangeShapeType="1"/>
            </p:cNvSpPr>
            <p:nvPr/>
          </p:nvSpPr>
          <p:spPr bwMode="auto">
            <a:xfrm>
              <a:off x="3817" y="2029"/>
              <a:ext cx="9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5" name="Rectangle 29"/>
            <p:cNvSpPr>
              <a:spLocks noChangeArrowheads="1"/>
            </p:cNvSpPr>
            <p:nvPr/>
          </p:nvSpPr>
          <p:spPr bwMode="auto">
            <a:xfrm>
              <a:off x="3924" y="1971"/>
              <a:ext cx="304" cy="14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tr-TR" sz="1400"/>
                <a:t>5</a:t>
              </a:r>
            </a:p>
          </p:txBody>
        </p:sp>
        <p:sp>
          <p:nvSpPr>
            <p:cNvPr id="26" name="Line 30"/>
            <p:cNvSpPr>
              <a:spLocks noChangeShapeType="1"/>
            </p:cNvSpPr>
            <p:nvPr/>
          </p:nvSpPr>
          <p:spPr bwMode="auto">
            <a:xfrm>
              <a:off x="4239" y="2023"/>
              <a:ext cx="9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7" name="Rectangle 31"/>
            <p:cNvSpPr>
              <a:spLocks noChangeArrowheads="1"/>
            </p:cNvSpPr>
            <p:nvPr/>
          </p:nvSpPr>
          <p:spPr bwMode="auto">
            <a:xfrm>
              <a:off x="4825" y="1950"/>
              <a:ext cx="304" cy="14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tr-TR" sz="1400"/>
                <a:t>10</a:t>
              </a:r>
            </a:p>
          </p:txBody>
        </p:sp>
        <p:sp>
          <p:nvSpPr>
            <p:cNvPr id="28" name="Line 32"/>
            <p:cNvSpPr>
              <a:spLocks noChangeShapeType="1"/>
            </p:cNvSpPr>
            <p:nvPr/>
          </p:nvSpPr>
          <p:spPr bwMode="auto">
            <a:xfrm>
              <a:off x="5131" y="2019"/>
              <a:ext cx="1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9" name="Line 33"/>
            <p:cNvSpPr>
              <a:spLocks noChangeShapeType="1"/>
            </p:cNvSpPr>
            <p:nvPr/>
          </p:nvSpPr>
          <p:spPr bwMode="auto">
            <a:xfrm>
              <a:off x="5244" y="2019"/>
              <a:ext cx="0" cy="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0" name="Line 34"/>
            <p:cNvSpPr>
              <a:spLocks noChangeShapeType="1"/>
            </p:cNvSpPr>
            <p:nvPr/>
          </p:nvSpPr>
          <p:spPr bwMode="auto">
            <a:xfrm>
              <a:off x="5187" y="2107"/>
              <a:ext cx="1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1" name="Line 35"/>
            <p:cNvSpPr>
              <a:spLocks noChangeShapeType="1"/>
            </p:cNvSpPr>
            <p:nvPr/>
          </p:nvSpPr>
          <p:spPr bwMode="auto">
            <a:xfrm>
              <a:off x="5209" y="2138"/>
              <a:ext cx="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2" name="Text Box 36"/>
            <p:cNvSpPr txBox="1">
              <a:spLocks noChangeArrowheads="1"/>
            </p:cNvSpPr>
            <p:nvPr/>
          </p:nvSpPr>
          <p:spPr bwMode="auto">
            <a:xfrm>
              <a:off x="4368" y="1892"/>
              <a:ext cx="2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tr-TR" sz="1800"/>
                <a:t>…</a:t>
              </a:r>
            </a:p>
          </p:txBody>
        </p:sp>
        <p:sp>
          <p:nvSpPr>
            <p:cNvPr id="33" name="Line 37"/>
            <p:cNvSpPr>
              <a:spLocks noChangeShapeType="1"/>
            </p:cNvSpPr>
            <p:nvPr/>
          </p:nvSpPr>
          <p:spPr bwMode="auto">
            <a:xfrm>
              <a:off x="4668" y="2024"/>
              <a:ext cx="13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graphicFrame>
        <p:nvGraphicFramePr>
          <p:cNvPr id="34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819592"/>
              </p:ext>
            </p:extLst>
          </p:nvPr>
        </p:nvGraphicFramePr>
        <p:xfrm>
          <a:off x="5108621" y="4478340"/>
          <a:ext cx="2871788" cy="304800"/>
        </p:xfrm>
        <a:graphic>
          <a:graphicData uri="http://schemas.openxmlformats.org/drawingml/2006/table">
            <a:tbl>
              <a:tblPr/>
              <a:tblGrid>
                <a:gridCol w="47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7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7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7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5" name="Line 62"/>
          <p:cNvSpPr>
            <a:spLocks noChangeShapeType="1"/>
          </p:cNvSpPr>
          <p:nvPr/>
        </p:nvSpPr>
        <p:spPr bwMode="auto">
          <a:xfrm>
            <a:off x="4691009" y="4605584"/>
            <a:ext cx="303213" cy="7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6" name="AutoShape 63"/>
          <p:cNvSpPr>
            <a:spLocks noChangeArrowheads="1"/>
          </p:cNvSpPr>
          <p:nvPr/>
        </p:nvSpPr>
        <p:spPr bwMode="auto">
          <a:xfrm>
            <a:off x="5951584" y="5393141"/>
            <a:ext cx="839787" cy="546100"/>
          </a:xfrm>
          <a:prstGeom prst="triangle">
            <a:avLst>
              <a:gd name="adj" fmla="val 50000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491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Binary Heap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tr-TR" sz="3200" dirty="0">
                <a:solidFill>
                  <a:srgbClr val="0000FF"/>
                </a:solidFill>
              </a:rPr>
              <a:t>A Heap </a:t>
            </a:r>
            <a:r>
              <a:rPr lang="en-US" altLang="tr-TR" sz="3200" dirty="0">
                <a:solidFill>
                  <a:srgbClr val="000000"/>
                </a:solidFill>
              </a:rPr>
              <a:t>is a Binary Tree </a:t>
            </a:r>
            <a:r>
              <a:rPr lang="en-US" altLang="tr-TR" sz="3200" i="1" dirty="0">
                <a:solidFill>
                  <a:srgbClr val="000000"/>
                </a:solidFill>
              </a:rPr>
              <a:t>H </a:t>
            </a:r>
            <a:r>
              <a:rPr lang="en-US" altLang="tr-TR" sz="3200" dirty="0">
                <a:solidFill>
                  <a:srgbClr val="000000"/>
                </a:solidFill>
              </a:rPr>
              <a:t>that stores a collection of</a:t>
            </a:r>
          </a:p>
          <a:p>
            <a:pPr>
              <a:buFontTx/>
              <a:buNone/>
            </a:pPr>
            <a:r>
              <a:rPr lang="en-US" altLang="tr-TR" sz="3200" dirty="0">
                <a:solidFill>
                  <a:srgbClr val="000000"/>
                </a:solidFill>
              </a:rPr>
              <a:t>          keys at its internal nodes and that satisfies two</a:t>
            </a:r>
          </a:p>
          <a:p>
            <a:pPr>
              <a:buFontTx/>
              <a:buNone/>
            </a:pPr>
            <a:r>
              <a:rPr lang="en-US" altLang="tr-TR" sz="3200" dirty="0">
                <a:solidFill>
                  <a:srgbClr val="000000"/>
                </a:solidFill>
              </a:rPr>
              <a:t>          additional properties:</a:t>
            </a:r>
          </a:p>
          <a:p>
            <a:pPr lvl="2">
              <a:buFontTx/>
              <a:buNone/>
            </a:pPr>
            <a:r>
              <a:rPr lang="en-US" altLang="tr-TR" sz="3200" dirty="0">
                <a:solidFill>
                  <a:srgbClr val="000000"/>
                </a:solidFill>
              </a:rPr>
              <a:t>-1)</a:t>
            </a:r>
            <a:r>
              <a:rPr lang="en-US" altLang="tr-TR" sz="3200" b="1" i="1" dirty="0">
                <a:solidFill>
                  <a:srgbClr val="000000"/>
                </a:solidFill>
              </a:rPr>
              <a:t>Relational </a:t>
            </a:r>
            <a:r>
              <a:rPr lang="en-US" altLang="tr-TR" sz="3200" dirty="0">
                <a:solidFill>
                  <a:srgbClr val="000000"/>
                </a:solidFill>
              </a:rPr>
              <a:t>Property</a:t>
            </a:r>
          </a:p>
          <a:p>
            <a:pPr lvl="2">
              <a:buFontTx/>
              <a:buNone/>
            </a:pPr>
            <a:endParaRPr lang="en-US" altLang="tr-TR" sz="3200" dirty="0">
              <a:solidFill>
                <a:srgbClr val="000000"/>
              </a:solidFill>
            </a:endParaRPr>
          </a:p>
          <a:p>
            <a:pPr lvl="2">
              <a:buFontTx/>
              <a:buNone/>
            </a:pPr>
            <a:r>
              <a:rPr lang="en-US" altLang="tr-TR" sz="3200" dirty="0">
                <a:solidFill>
                  <a:srgbClr val="000000"/>
                </a:solidFill>
              </a:rPr>
              <a:t>-2)</a:t>
            </a:r>
            <a:r>
              <a:rPr lang="en-US" altLang="tr-TR" sz="3200" b="1" i="1" dirty="0">
                <a:solidFill>
                  <a:srgbClr val="000000"/>
                </a:solidFill>
              </a:rPr>
              <a:t>Structural </a:t>
            </a:r>
            <a:r>
              <a:rPr lang="en-US" altLang="tr-TR" sz="3200" dirty="0">
                <a:solidFill>
                  <a:srgbClr val="000000"/>
                </a:solidFill>
              </a:rPr>
              <a:t>Property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3331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binaryhe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018" y="2998699"/>
            <a:ext cx="3954463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Heap-order </a:t>
            </a:r>
            <a:r>
              <a:rPr lang="en-US" altLang="tr-TR" dirty="0" smtClean="0"/>
              <a:t>Property</a:t>
            </a:r>
            <a:r>
              <a:rPr lang="tr-TR" altLang="tr-TR" dirty="0" smtClean="0"/>
              <a:t>(</a:t>
            </a:r>
            <a:r>
              <a:rPr lang="tr-TR" altLang="tr-TR" dirty="0" err="1" smtClean="0"/>
              <a:t>Relational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Property</a:t>
            </a:r>
            <a:r>
              <a:rPr lang="tr-TR" altLang="tr-TR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3005" y="1709669"/>
            <a:ext cx="6578014" cy="4038600"/>
          </a:xfrm>
        </p:spPr>
        <p:txBody>
          <a:bodyPr/>
          <a:lstStyle/>
          <a:p>
            <a:r>
              <a:rPr lang="en-US" altLang="tr-TR" dirty="0"/>
              <a:t>Heap-order property (for a “</a:t>
            </a:r>
            <a:r>
              <a:rPr lang="en-US" altLang="tr-TR" dirty="0" err="1"/>
              <a:t>MinHeap</a:t>
            </a:r>
            <a:r>
              <a:rPr lang="en-US" altLang="tr-TR" dirty="0"/>
              <a:t>”)</a:t>
            </a:r>
          </a:p>
          <a:p>
            <a:pPr lvl="1"/>
            <a:r>
              <a:rPr lang="en-US" altLang="tr-TR" dirty="0"/>
              <a:t>For every node X, key(parent(X)) ≤ key(X)</a:t>
            </a:r>
          </a:p>
          <a:p>
            <a:pPr lvl="1"/>
            <a:r>
              <a:rPr lang="en-US" altLang="tr-TR" dirty="0"/>
              <a:t>Except root node, which has no parent</a:t>
            </a:r>
          </a:p>
          <a:p>
            <a:r>
              <a:rPr lang="en-US" altLang="tr-TR" dirty="0"/>
              <a:t>Thus, minimum key always at root</a:t>
            </a:r>
          </a:p>
          <a:p>
            <a:pPr lvl="1"/>
            <a:r>
              <a:rPr lang="en-US" altLang="tr-TR" dirty="0"/>
              <a:t>Alternatively, for a “</a:t>
            </a:r>
            <a:r>
              <a:rPr lang="en-US" altLang="tr-TR" dirty="0" err="1"/>
              <a:t>MaxHeap</a:t>
            </a:r>
            <a:r>
              <a:rPr lang="en-US" altLang="tr-TR" dirty="0"/>
              <a:t>”, always keep the maximum key at the root</a:t>
            </a:r>
          </a:p>
          <a:p>
            <a:r>
              <a:rPr lang="en-US" altLang="tr-TR" dirty="0"/>
              <a:t>Insert and </a:t>
            </a:r>
            <a:r>
              <a:rPr lang="en-US" altLang="tr-TR" dirty="0" err="1"/>
              <a:t>deleteMin</a:t>
            </a:r>
            <a:r>
              <a:rPr lang="en-US" altLang="tr-TR" dirty="0"/>
              <a:t> must maintain heap-order property</a:t>
            </a:r>
          </a:p>
          <a:p>
            <a:endParaRPr lang="en-US" altLang="tr-TR" dirty="0">
              <a:solidFill>
                <a:srgbClr val="000000"/>
              </a:solidFill>
            </a:endParaRPr>
          </a:p>
          <a:p>
            <a:endParaRPr lang="tr-TR" dirty="0"/>
          </a:p>
        </p:txBody>
      </p:sp>
      <p:sp>
        <p:nvSpPr>
          <p:cNvPr id="5" name="AutoShape 5"/>
          <p:cNvSpPr>
            <a:spLocks/>
          </p:cNvSpPr>
          <p:nvPr/>
        </p:nvSpPr>
        <p:spPr bwMode="auto">
          <a:xfrm>
            <a:off x="10565875" y="2433460"/>
            <a:ext cx="1319212" cy="650875"/>
          </a:xfrm>
          <a:prstGeom prst="borderCallout1">
            <a:avLst>
              <a:gd name="adj1" fmla="val 17560"/>
              <a:gd name="adj2" fmla="val -5778"/>
              <a:gd name="adj3" fmla="val 118584"/>
              <a:gd name="adj4" fmla="val -682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800"/>
              <a:t>Minimum element</a:t>
            </a:r>
          </a:p>
        </p:txBody>
      </p:sp>
    </p:spTree>
    <p:extLst>
      <p:ext uri="{BB962C8B-B14F-4D97-AF65-F5344CB8AC3E}">
        <p14:creationId xmlns:p14="http://schemas.microsoft.com/office/powerpoint/2010/main" val="2310503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8752" y="218940"/>
            <a:ext cx="9875520" cy="896222"/>
          </a:xfrm>
        </p:spPr>
        <p:txBody>
          <a:bodyPr/>
          <a:lstStyle/>
          <a:p>
            <a:r>
              <a:rPr lang="en-US" altLang="tr-TR" dirty="0"/>
              <a:t>Structure Property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1402" y="896221"/>
            <a:ext cx="6749100" cy="5169727"/>
          </a:xfrm>
        </p:spPr>
        <p:txBody>
          <a:bodyPr>
            <a:normAutofit/>
          </a:bodyPr>
          <a:lstStyle/>
          <a:p>
            <a:r>
              <a:rPr lang="en-US" sz="2800" dirty="0"/>
              <a:t>A binary heap is a complete binary tree</a:t>
            </a:r>
          </a:p>
          <a:p>
            <a:pPr lvl="1"/>
            <a:r>
              <a:rPr lang="en-US" sz="2800" dirty="0"/>
              <a:t>Each level (except possibly the bottom most level) is completely filled</a:t>
            </a:r>
          </a:p>
          <a:p>
            <a:pPr lvl="1"/>
            <a:r>
              <a:rPr lang="en-US" sz="2800" dirty="0"/>
              <a:t>The bottom most level may be partially filled </a:t>
            </a:r>
            <a:br>
              <a:rPr lang="en-US" sz="2800" dirty="0"/>
            </a:br>
            <a:r>
              <a:rPr lang="en-US" sz="2800" dirty="0"/>
              <a:t>(from left to right)</a:t>
            </a:r>
          </a:p>
          <a:p>
            <a:endParaRPr lang="en-US" sz="2800" dirty="0"/>
          </a:p>
          <a:p>
            <a:r>
              <a:rPr lang="en-US" sz="2800" dirty="0"/>
              <a:t>Height of a complete binary tree with N elements is</a:t>
            </a:r>
            <a:endParaRPr lang="tr-TR" sz="2800" dirty="0"/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6656090"/>
              </p:ext>
            </p:extLst>
          </p:nvPr>
        </p:nvGraphicFramePr>
        <p:xfrm>
          <a:off x="2465483" y="4517331"/>
          <a:ext cx="13335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3" imgW="571320" imgH="228600" progId="Equation.3">
                  <p:embed/>
                </p:oleObj>
              </mc:Choice>
              <mc:Fallback>
                <p:oleObj name="Equation" r:id="rId3" imgW="5713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5483" y="4517331"/>
                        <a:ext cx="13335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4" descr="fig06_02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184" y="3139381"/>
            <a:ext cx="4510088" cy="275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utoShape 6"/>
          <p:cNvSpPr>
            <a:spLocks/>
          </p:cNvSpPr>
          <p:nvPr/>
        </p:nvSpPr>
        <p:spPr bwMode="auto">
          <a:xfrm>
            <a:off x="10053789" y="3318769"/>
            <a:ext cx="1700213" cy="925512"/>
          </a:xfrm>
          <a:prstGeom prst="borderCallout1">
            <a:avLst>
              <a:gd name="adj1" fmla="val 107267"/>
              <a:gd name="adj2" fmla="val 50101"/>
              <a:gd name="adj3" fmla="val 144838"/>
              <a:gd name="adj4" fmla="val -41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800" dirty="0"/>
              <a:t>Every level (except last) saturated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8032096" y="2160184"/>
            <a:ext cx="129394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800" u="sng" dirty="0" smtClean="0"/>
              <a:t>N=10</a:t>
            </a:r>
            <a:endParaRPr lang="tr-TR" altLang="tr-TR" sz="1800" u="sng" dirty="0" smtClean="0"/>
          </a:p>
          <a:p>
            <a:r>
              <a:rPr lang="en-US" altLang="tr-TR" sz="1800" b="1" dirty="0">
                <a:solidFill>
                  <a:srgbClr val="006600"/>
                </a:solidFill>
              </a:rPr>
              <a:t>Height = 3</a:t>
            </a:r>
          </a:p>
          <a:p>
            <a:endParaRPr lang="en-US" altLang="tr-TR" sz="1800" dirty="0"/>
          </a:p>
        </p:txBody>
      </p:sp>
      <p:sp>
        <p:nvSpPr>
          <p:cNvPr id="12" name="Freeform 9"/>
          <p:cNvSpPr>
            <a:spLocks/>
          </p:cNvSpPr>
          <p:nvPr/>
        </p:nvSpPr>
        <p:spPr bwMode="auto">
          <a:xfrm>
            <a:off x="5522259" y="3318769"/>
            <a:ext cx="5019675" cy="2405062"/>
          </a:xfrm>
          <a:custGeom>
            <a:avLst/>
            <a:gdLst>
              <a:gd name="T0" fmla="*/ 2523395 w 5019813"/>
              <a:gd name="T1" fmla="*/ 18293 h 2404872"/>
              <a:gd name="T2" fmla="*/ 2907392 w 5019813"/>
              <a:gd name="T3" fmla="*/ 9149 h 2404872"/>
              <a:gd name="T4" fmla="*/ 2989678 w 5019813"/>
              <a:gd name="T5" fmla="*/ 73182 h 2404872"/>
              <a:gd name="T6" fmla="*/ 2943959 w 5019813"/>
              <a:gd name="T7" fmla="*/ 146364 h 2404872"/>
              <a:gd name="T8" fmla="*/ 2678823 w 5019813"/>
              <a:gd name="T9" fmla="*/ 219541 h 2404872"/>
              <a:gd name="T10" fmla="*/ 2468541 w 5019813"/>
              <a:gd name="T11" fmla="*/ 256132 h 2404872"/>
              <a:gd name="T12" fmla="*/ 2377111 w 5019813"/>
              <a:gd name="T13" fmla="*/ 283574 h 2404872"/>
              <a:gd name="T14" fmla="*/ 1627407 w 5019813"/>
              <a:gd name="T15" fmla="*/ 301872 h 2404872"/>
              <a:gd name="T16" fmla="*/ 1526838 w 5019813"/>
              <a:gd name="T17" fmla="*/ 320165 h 2404872"/>
              <a:gd name="T18" fmla="*/ 1471984 w 5019813"/>
              <a:gd name="T19" fmla="*/ 356756 h 2404872"/>
              <a:gd name="T20" fmla="*/ 1325700 w 5019813"/>
              <a:gd name="T21" fmla="*/ 411640 h 2404872"/>
              <a:gd name="T22" fmla="*/ 1188560 w 5019813"/>
              <a:gd name="T23" fmla="*/ 530562 h 2404872"/>
              <a:gd name="T24" fmla="*/ 1151989 w 5019813"/>
              <a:gd name="T25" fmla="*/ 612888 h 2404872"/>
              <a:gd name="T26" fmla="*/ 1170272 w 5019813"/>
              <a:gd name="T27" fmla="*/ 740954 h 2404872"/>
              <a:gd name="T28" fmla="*/ 1261702 w 5019813"/>
              <a:gd name="T29" fmla="*/ 786694 h 2404872"/>
              <a:gd name="T30" fmla="*/ 1801123 w 5019813"/>
              <a:gd name="T31" fmla="*/ 804989 h 2404872"/>
              <a:gd name="T32" fmla="*/ 2907392 w 5019813"/>
              <a:gd name="T33" fmla="*/ 768401 h 2404872"/>
              <a:gd name="T34" fmla="*/ 3145106 w 5019813"/>
              <a:gd name="T35" fmla="*/ 731810 h 2404872"/>
              <a:gd name="T36" fmla="*/ 3382811 w 5019813"/>
              <a:gd name="T37" fmla="*/ 704368 h 2404872"/>
              <a:gd name="T38" fmla="*/ 3986235 w 5019813"/>
              <a:gd name="T39" fmla="*/ 704368 h 2404872"/>
              <a:gd name="T40" fmla="*/ 4013666 w 5019813"/>
              <a:gd name="T41" fmla="*/ 759252 h 2404872"/>
              <a:gd name="T42" fmla="*/ 4041089 w 5019813"/>
              <a:gd name="T43" fmla="*/ 914760 h 2404872"/>
              <a:gd name="T44" fmla="*/ 3931380 w 5019813"/>
              <a:gd name="T45" fmla="*/ 969644 h 2404872"/>
              <a:gd name="T46" fmla="*/ 3730242 w 5019813"/>
              <a:gd name="T47" fmla="*/ 1061124 h 2404872"/>
              <a:gd name="T48" fmla="*/ 3657100 w 5019813"/>
              <a:gd name="T49" fmla="*/ 1088566 h 2404872"/>
              <a:gd name="T50" fmla="*/ 3538239 w 5019813"/>
              <a:gd name="T51" fmla="*/ 1116008 h 2404872"/>
              <a:gd name="T52" fmla="*/ 2404542 w 5019813"/>
              <a:gd name="T53" fmla="*/ 1152599 h 2404872"/>
              <a:gd name="T54" fmla="*/ 447996 w 5019813"/>
              <a:gd name="T55" fmla="*/ 1207483 h 2404872"/>
              <a:gd name="T56" fmla="*/ 447996 w 5019813"/>
              <a:gd name="T57" fmla="*/ 1280665 h 2404872"/>
              <a:gd name="T58" fmla="*/ 566853 w 5019813"/>
              <a:gd name="T59" fmla="*/ 1381289 h 2404872"/>
              <a:gd name="T60" fmla="*/ 767991 w 5019813"/>
              <a:gd name="T61" fmla="*/ 1500206 h 2404872"/>
              <a:gd name="T62" fmla="*/ 841133 w 5019813"/>
              <a:gd name="T63" fmla="*/ 1527653 h 2404872"/>
              <a:gd name="T64" fmla="*/ 2468541 w 5019813"/>
              <a:gd name="T65" fmla="*/ 1527653 h 2404872"/>
              <a:gd name="T66" fmla="*/ 2761109 w 5019813"/>
              <a:gd name="T67" fmla="*/ 1509355 h 2404872"/>
              <a:gd name="T68" fmla="*/ 2898249 w 5019813"/>
              <a:gd name="T69" fmla="*/ 1491062 h 2404872"/>
              <a:gd name="T70" fmla="*/ 3483385 w 5019813"/>
              <a:gd name="T71" fmla="*/ 1463617 h 2404872"/>
              <a:gd name="T72" fmla="*/ 3675379 w 5019813"/>
              <a:gd name="T73" fmla="*/ 1445322 h 2404872"/>
              <a:gd name="T74" fmla="*/ 4068520 w 5019813"/>
              <a:gd name="T75" fmla="*/ 1417880 h 2404872"/>
              <a:gd name="T76" fmla="*/ 4763366 w 5019813"/>
              <a:gd name="T77" fmla="*/ 1582537 h 2404872"/>
              <a:gd name="T78" fmla="*/ 4973656 w 5019813"/>
              <a:gd name="T79" fmla="*/ 1738045 h 2404872"/>
              <a:gd name="T80" fmla="*/ 4873075 w 5019813"/>
              <a:gd name="T81" fmla="*/ 1811227 h 2404872"/>
              <a:gd name="T82" fmla="*/ 4763366 w 5019813"/>
              <a:gd name="T83" fmla="*/ 1866111 h 2404872"/>
              <a:gd name="T84" fmla="*/ 4626226 w 5019813"/>
              <a:gd name="T85" fmla="*/ 1939293 h 2404872"/>
              <a:gd name="T86" fmla="*/ 4361089 w 5019813"/>
              <a:gd name="T87" fmla="*/ 1957586 h 2404872"/>
              <a:gd name="T88" fmla="*/ 3885661 w 5019813"/>
              <a:gd name="T89" fmla="*/ 1994177 h 2404872"/>
              <a:gd name="T90" fmla="*/ 2861682 w 5019813"/>
              <a:gd name="T91" fmla="*/ 1994177 h 2404872"/>
              <a:gd name="T92" fmla="*/ 2633112 w 5019813"/>
              <a:gd name="T93" fmla="*/ 1966735 h 2404872"/>
              <a:gd name="T94" fmla="*/ 2249115 w 5019813"/>
              <a:gd name="T95" fmla="*/ 1948442 h 2404872"/>
              <a:gd name="T96" fmla="*/ 932558 w 5019813"/>
              <a:gd name="T97" fmla="*/ 1930144 h 2404872"/>
              <a:gd name="T98" fmla="*/ 127996 w 5019813"/>
              <a:gd name="T99" fmla="*/ 1939293 h 2404872"/>
              <a:gd name="T100" fmla="*/ 27427 w 5019813"/>
              <a:gd name="T101" fmla="*/ 2003326 h 2404872"/>
              <a:gd name="T102" fmla="*/ 9144 w 5019813"/>
              <a:gd name="T103" fmla="*/ 2085652 h 2404872"/>
              <a:gd name="T104" fmla="*/ 109713 w 5019813"/>
              <a:gd name="T105" fmla="*/ 2186277 h 2404872"/>
              <a:gd name="T106" fmla="*/ 182855 w 5019813"/>
              <a:gd name="T107" fmla="*/ 2222872 h 2404872"/>
              <a:gd name="T108" fmla="*/ 246853 w 5019813"/>
              <a:gd name="T109" fmla="*/ 2259459 h 2404872"/>
              <a:gd name="T110" fmla="*/ 338283 w 5019813"/>
              <a:gd name="T111" fmla="*/ 2305198 h 2404872"/>
              <a:gd name="T112" fmla="*/ 566853 w 5019813"/>
              <a:gd name="T113" fmla="*/ 2387525 h 2404872"/>
              <a:gd name="T114" fmla="*/ 1590836 w 5019813"/>
              <a:gd name="T115" fmla="*/ 2396669 h 2404872"/>
              <a:gd name="T116" fmla="*/ 1819406 w 5019813"/>
              <a:gd name="T117" fmla="*/ 2378380 h 2404872"/>
              <a:gd name="T118" fmla="*/ 2093691 w 5019813"/>
              <a:gd name="T119" fmla="*/ 2350938 h 240487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5019813"/>
              <a:gd name="T181" fmla="*/ 0 h 2404872"/>
              <a:gd name="T182" fmla="*/ 5019813 w 5019813"/>
              <a:gd name="T183" fmla="*/ 2404872 h 2404872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5019813" h="2404872">
                <a:moveTo>
                  <a:pt x="2267712" y="36576"/>
                </a:moveTo>
                <a:lnTo>
                  <a:pt x="2523744" y="18288"/>
                </a:lnTo>
                <a:lnTo>
                  <a:pt x="2825496" y="0"/>
                </a:lnTo>
                <a:cubicBezTo>
                  <a:pt x="2852928" y="3048"/>
                  <a:pt x="2880433" y="5496"/>
                  <a:pt x="2907792" y="9144"/>
                </a:cubicBezTo>
                <a:cubicBezTo>
                  <a:pt x="2926170" y="11594"/>
                  <a:pt x="2946073" y="9997"/>
                  <a:pt x="2962656" y="18288"/>
                </a:cubicBezTo>
                <a:cubicBezTo>
                  <a:pt x="2976837" y="25378"/>
                  <a:pt x="2985760" y="60169"/>
                  <a:pt x="2990088" y="73152"/>
                </a:cubicBezTo>
                <a:cubicBezTo>
                  <a:pt x="2987040" y="94488"/>
                  <a:pt x="2992367" y="118883"/>
                  <a:pt x="2980944" y="137160"/>
                </a:cubicBezTo>
                <a:cubicBezTo>
                  <a:pt x="2974283" y="147817"/>
                  <a:pt x="2956036" y="141637"/>
                  <a:pt x="2944368" y="146304"/>
                </a:cubicBezTo>
                <a:cubicBezTo>
                  <a:pt x="2925384" y="153898"/>
                  <a:pt x="2908118" y="165275"/>
                  <a:pt x="2889504" y="173736"/>
                </a:cubicBezTo>
                <a:cubicBezTo>
                  <a:pt x="2807442" y="211037"/>
                  <a:pt x="2808126" y="194897"/>
                  <a:pt x="2679192" y="219456"/>
                </a:cubicBezTo>
                <a:cubicBezTo>
                  <a:pt x="2669724" y="221260"/>
                  <a:pt x="2661185" y="226580"/>
                  <a:pt x="2651760" y="228600"/>
                </a:cubicBezTo>
                <a:cubicBezTo>
                  <a:pt x="2564218" y="247359"/>
                  <a:pt x="2552488" y="246742"/>
                  <a:pt x="2468880" y="256032"/>
                </a:cubicBezTo>
                <a:lnTo>
                  <a:pt x="2404872" y="274320"/>
                </a:lnTo>
                <a:cubicBezTo>
                  <a:pt x="2395640" y="277090"/>
                  <a:pt x="2386947" y="281879"/>
                  <a:pt x="2377440" y="283464"/>
                </a:cubicBezTo>
                <a:cubicBezTo>
                  <a:pt x="2350215" y="288002"/>
                  <a:pt x="2322737" y="291935"/>
                  <a:pt x="2295144" y="292608"/>
                </a:cubicBezTo>
                <a:cubicBezTo>
                  <a:pt x="2072685" y="298034"/>
                  <a:pt x="1850136" y="298704"/>
                  <a:pt x="1627632" y="301752"/>
                </a:cubicBezTo>
                <a:lnTo>
                  <a:pt x="1581912" y="310896"/>
                </a:lnTo>
                <a:cubicBezTo>
                  <a:pt x="1563671" y="314213"/>
                  <a:pt x="1545147" y="316018"/>
                  <a:pt x="1527048" y="320040"/>
                </a:cubicBezTo>
                <a:cubicBezTo>
                  <a:pt x="1517639" y="322131"/>
                  <a:pt x="1508760" y="326136"/>
                  <a:pt x="1499616" y="329184"/>
                </a:cubicBezTo>
                <a:cubicBezTo>
                  <a:pt x="1490472" y="338328"/>
                  <a:pt x="1483412" y="350200"/>
                  <a:pt x="1472184" y="356616"/>
                </a:cubicBezTo>
                <a:cubicBezTo>
                  <a:pt x="1465231" y="360589"/>
                  <a:pt x="1392650" y="374352"/>
                  <a:pt x="1389888" y="374904"/>
                </a:cubicBezTo>
                <a:cubicBezTo>
                  <a:pt x="1353252" y="429858"/>
                  <a:pt x="1396132" y="379547"/>
                  <a:pt x="1325880" y="411480"/>
                </a:cubicBezTo>
                <a:cubicBezTo>
                  <a:pt x="1305871" y="420575"/>
                  <a:pt x="1287626" y="433661"/>
                  <a:pt x="1271016" y="448056"/>
                </a:cubicBezTo>
                <a:cubicBezTo>
                  <a:pt x="1241699" y="473464"/>
                  <a:pt x="1188720" y="530352"/>
                  <a:pt x="1188720" y="530352"/>
                </a:cubicBezTo>
                <a:cubicBezTo>
                  <a:pt x="1185672" y="539496"/>
                  <a:pt x="1183887" y="549163"/>
                  <a:pt x="1179576" y="557784"/>
                </a:cubicBezTo>
                <a:cubicBezTo>
                  <a:pt x="1144124" y="628688"/>
                  <a:pt x="1175128" y="543697"/>
                  <a:pt x="1152144" y="612648"/>
                </a:cubicBezTo>
                <a:cubicBezTo>
                  <a:pt x="1155192" y="640080"/>
                  <a:pt x="1157385" y="667621"/>
                  <a:pt x="1161288" y="694944"/>
                </a:cubicBezTo>
                <a:cubicBezTo>
                  <a:pt x="1163486" y="710330"/>
                  <a:pt x="1162721" y="727170"/>
                  <a:pt x="1170432" y="740664"/>
                </a:cubicBezTo>
                <a:cubicBezTo>
                  <a:pt x="1180957" y="759082"/>
                  <a:pt x="1218494" y="764110"/>
                  <a:pt x="1234440" y="768096"/>
                </a:cubicBezTo>
                <a:cubicBezTo>
                  <a:pt x="1243584" y="774192"/>
                  <a:pt x="1251771" y="782055"/>
                  <a:pt x="1261872" y="786384"/>
                </a:cubicBezTo>
                <a:cubicBezTo>
                  <a:pt x="1273423" y="791334"/>
                  <a:pt x="1285888" y="795102"/>
                  <a:pt x="1298448" y="795528"/>
                </a:cubicBezTo>
                <a:cubicBezTo>
                  <a:pt x="1466019" y="801208"/>
                  <a:pt x="1633728" y="801624"/>
                  <a:pt x="1801368" y="804672"/>
                </a:cubicBezTo>
                <a:cubicBezTo>
                  <a:pt x="2090928" y="798576"/>
                  <a:pt x="2383335" y="827343"/>
                  <a:pt x="2670048" y="786384"/>
                </a:cubicBezTo>
                <a:cubicBezTo>
                  <a:pt x="2791465" y="769039"/>
                  <a:pt x="2712533" y="778373"/>
                  <a:pt x="2907792" y="768096"/>
                </a:cubicBezTo>
                <a:cubicBezTo>
                  <a:pt x="2983932" y="749061"/>
                  <a:pt x="2903793" y="767361"/>
                  <a:pt x="3026664" y="749808"/>
                </a:cubicBezTo>
                <a:cubicBezTo>
                  <a:pt x="3113006" y="737473"/>
                  <a:pt x="3030833" y="740017"/>
                  <a:pt x="3145536" y="731520"/>
                </a:cubicBezTo>
                <a:cubicBezTo>
                  <a:pt x="3203370" y="727236"/>
                  <a:pt x="3261360" y="725424"/>
                  <a:pt x="3319272" y="722376"/>
                </a:cubicBezTo>
                <a:cubicBezTo>
                  <a:pt x="3345417" y="713661"/>
                  <a:pt x="3354576" y="709829"/>
                  <a:pt x="3383280" y="704088"/>
                </a:cubicBezTo>
                <a:cubicBezTo>
                  <a:pt x="3401460" y="700452"/>
                  <a:pt x="3419856" y="697992"/>
                  <a:pt x="3438144" y="694944"/>
                </a:cubicBezTo>
                <a:lnTo>
                  <a:pt x="3986784" y="704088"/>
                </a:lnTo>
                <a:cubicBezTo>
                  <a:pt x="3996402" y="704719"/>
                  <a:pt x="3991617" y="722899"/>
                  <a:pt x="3995928" y="731520"/>
                </a:cubicBezTo>
                <a:cubicBezTo>
                  <a:pt x="4000843" y="741350"/>
                  <a:pt x="4007622" y="750160"/>
                  <a:pt x="4014216" y="758952"/>
                </a:cubicBezTo>
                <a:cubicBezTo>
                  <a:pt x="4025926" y="774565"/>
                  <a:pt x="4038600" y="789432"/>
                  <a:pt x="4050792" y="804672"/>
                </a:cubicBezTo>
                <a:cubicBezTo>
                  <a:pt x="4047744" y="841248"/>
                  <a:pt x="4060257" y="882765"/>
                  <a:pt x="4041648" y="914400"/>
                </a:cubicBezTo>
                <a:cubicBezTo>
                  <a:pt x="4025737" y="941448"/>
                  <a:pt x="3987420" y="946086"/>
                  <a:pt x="3959352" y="960120"/>
                </a:cubicBezTo>
                <a:cubicBezTo>
                  <a:pt x="3950731" y="964431"/>
                  <a:pt x="3940945" y="965880"/>
                  <a:pt x="3931920" y="969264"/>
                </a:cubicBezTo>
                <a:cubicBezTo>
                  <a:pt x="3916551" y="975027"/>
                  <a:pt x="3901143" y="980760"/>
                  <a:pt x="3886200" y="987552"/>
                </a:cubicBezTo>
                <a:cubicBezTo>
                  <a:pt x="3834066" y="1011249"/>
                  <a:pt x="3782886" y="1037007"/>
                  <a:pt x="3730752" y="1060704"/>
                </a:cubicBezTo>
                <a:cubicBezTo>
                  <a:pt x="3715809" y="1067496"/>
                  <a:pt x="3700401" y="1073229"/>
                  <a:pt x="3685032" y="1078992"/>
                </a:cubicBezTo>
                <a:cubicBezTo>
                  <a:pt x="3676007" y="1082376"/>
                  <a:pt x="3666459" y="1084339"/>
                  <a:pt x="3657600" y="1088136"/>
                </a:cubicBezTo>
                <a:cubicBezTo>
                  <a:pt x="3645071" y="1093506"/>
                  <a:pt x="3634306" y="1103359"/>
                  <a:pt x="3621024" y="1106424"/>
                </a:cubicBezTo>
                <a:cubicBezTo>
                  <a:pt x="3594130" y="1112630"/>
                  <a:pt x="3566160" y="1112520"/>
                  <a:pt x="3538728" y="1115568"/>
                </a:cubicBezTo>
                <a:cubicBezTo>
                  <a:pt x="3500395" y="1130901"/>
                  <a:pt x="3481410" y="1142273"/>
                  <a:pt x="3438144" y="1143000"/>
                </a:cubicBezTo>
                <a:lnTo>
                  <a:pt x="2404872" y="1152144"/>
                </a:lnTo>
                <a:lnTo>
                  <a:pt x="475488" y="1170432"/>
                </a:lnTo>
                <a:cubicBezTo>
                  <a:pt x="466344" y="1182624"/>
                  <a:pt x="455617" y="1193776"/>
                  <a:pt x="448056" y="1207008"/>
                </a:cubicBezTo>
                <a:cubicBezTo>
                  <a:pt x="443274" y="1215377"/>
                  <a:pt x="438912" y="1224801"/>
                  <a:pt x="438912" y="1234440"/>
                </a:cubicBezTo>
                <a:cubicBezTo>
                  <a:pt x="438912" y="1249982"/>
                  <a:pt x="440508" y="1266574"/>
                  <a:pt x="448056" y="1280160"/>
                </a:cubicBezTo>
                <a:cubicBezTo>
                  <a:pt x="467684" y="1315491"/>
                  <a:pt x="506453" y="1327646"/>
                  <a:pt x="539496" y="1344168"/>
                </a:cubicBezTo>
                <a:cubicBezTo>
                  <a:pt x="548640" y="1356360"/>
                  <a:pt x="555220" y="1370988"/>
                  <a:pt x="566928" y="1380744"/>
                </a:cubicBezTo>
                <a:cubicBezTo>
                  <a:pt x="574293" y="1386882"/>
                  <a:pt x="669318" y="1450227"/>
                  <a:pt x="694944" y="1463040"/>
                </a:cubicBezTo>
                <a:cubicBezTo>
                  <a:pt x="719328" y="1475232"/>
                  <a:pt x="744163" y="1486561"/>
                  <a:pt x="768096" y="1499616"/>
                </a:cubicBezTo>
                <a:cubicBezTo>
                  <a:pt x="777744" y="1504878"/>
                  <a:pt x="785238" y="1514045"/>
                  <a:pt x="795528" y="1517904"/>
                </a:cubicBezTo>
                <a:cubicBezTo>
                  <a:pt x="810080" y="1523361"/>
                  <a:pt x="826170" y="1523279"/>
                  <a:pt x="841248" y="1527048"/>
                </a:cubicBezTo>
                <a:cubicBezTo>
                  <a:pt x="850599" y="1529386"/>
                  <a:pt x="859536" y="1533144"/>
                  <a:pt x="868680" y="1536192"/>
                </a:cubicBezTo>
                <a:lnTo>
                  <a:pt x="2468880" y="1527048"/>
                </a:lnTo>
                <a:cubicBezTo>
                  <a:pt x="2511658" y="1526595"/>
                  <a:pt x="2554199" y="1520573"/>
                  <a:pt x="2596896" y="1517904"/>
                </a:cubicBezTo>
                <a:lnTo>
                  <a:pt x="2761488" y="1508760"/>
                </a:lnTo>
                <a:cubicBezTo>
                  <a:pt x="2792042" y="1506578"/>
                  <a:pt x="2822565" y="1503664"/>
                  <a:pt x="2852928" y="1499616"/>
                </a:cubicBezTo>
                <a:cubicBezTo>
                  <a:pt x="2868333" y="1497562"/>
                  <a:pt x="2883118" y="1491069"/>
                  <a:pt x="2898648" y="1490472"/>
                </a:cubicBezTo>
                <a:cubicBezTo>
                  <a:pt x="3041831" y="1484965"/>
                  <a:pt x="3185160" y="1484376"/>
                  <a:pt x="3328416" y="1481328"/>
                </a:cubicBezTo>
                <a:cubicBezTo>
                  <a:pt x="3422400" y="1462531"/>
                  <a:pt x="3329663" y="1479272"/>
                  <a:pt x="3483864" y="1463040"/>
                </a:cubicBezTo>
                <a:cubicBezTo>
                  <a:pt x="3505298" y="1460784"/>
                  <a:pt x="3526416" y="1455939"/>
                  <a:pt x="3547872" y="1453896"/>
                </a:cubicBezTo>
                <a:cubicBezTo>
                  <a:pt x="3590460" y="1449840"/>
                  <a:pt x="3633216" y="1447800"/>
                  <a:pt x="3675888" y="1444752"/>
                </a:cubicBezTo>
                <a:cubicBezTo>
                  <a:pt x="3821105" y="1415709"/>
                  <a:pt x="3664738" y="1444376"/>
                  <a:pt x="4005072" y="1426464"/>
                </a:cubicBezTo>
                <a:cubicBezTo>
                  <a:pt x="4026595" y="1425331"/>
                  <a:pt x="4047744" y="1420368"/>
                  <a:pt x="4069080" y="1417320"/>
                </a:cubicBezTo>
                <a:cubicBezTo>
                  <a:pt x="4160520" y="1420368"/>
                  <a:pt x="4254372" y="1405378"/>
                  <a:pt x="4343400" y="1426464"/>
                </a:cubicBezTo>
                <a:cubicBezTo>
                  <a:pt x="4488852" y="1460913"/>
                  <a:pt x="4624405" y="1528528"/>
                  <a:pt x="4764024" y="1581912"/>
                </a:cubicBezTo>
                <a:cubicBezTo>
                  <a:pt x="5019813" y="1679714"/>
                  <a:pt x="4887448" y="1644772"/>
                  <a:pt x="5001768" y="1673352"/>
                </a:cubicBezTo>
                <a:cubicBezTo>
                  <a:pt x="4995689" y="1691590"/>
                  <a:pt x="4986504" y="1723453"/>
                  <a:pt x="4974336" y="1737360"/>
                </a:cubicBezTo>
                <a:cubicBezTo>
                  <a:pt x="4961484" y="1752048"/>
                  <a:pt x="4944400" y="1762457"/>
                  <a:pt x="4928616" y="1773936"/>
                </a:cubicBezTo>
                <a:cubicBezTo>
                  <a:pt x="4910840" y="1786864"/>
                  <a:pt x="4891336" y="1797324"/>
                  <a:pt x="4873752" y="1810512"/>
                </a:cubicBezTo>
                <a:cubicBezTo>
                  <a:pt x="4844982" y="1832089"/>
                  <a:pt x="4834071" y="1843680"/>
                  <a:pt x="4800600" y="1856232"/>
                </a:cubicBezTo>
                <a:cubicBezTo>
                  <a:pt x="4788833" y="1860645"/>
                  <a:pt x="4776216" y="1862328"/>
                  <a:pt x="4764024" y="1865376"/>
                </a:cubicBezTo>
                <a:cubicBezTo>
                  <a:pt x="4646088" y="1944000"/>
                  <a:pt x="4754153" y="1878907"/>
                  <a:pt x="4681728" y="1911096"/>
                </a:cubicBezTo>
                <a:cubicBezTo>
                  <a:pt x="4663044" y="1919400"/>
                  <a:pt x="4646524" y="1932911"/>
                  <a:pt x="4626864" y="1938528"/>
                </a:cubicBezTo>
                <a:cubicBezTo>
                  <a:pt x="4603236" y="1945279"/>
                  <a:pt x="4578228" y="1945981"/>
                  <a:pt x="4553712" y="1947672"/>
                </a:cubicBezTo>
                <a:cubicBezTo>
                  <a:pt x="4489783" y="1952081"/>
                  <a:pt x="4425696" y="1953768"/>
                  <a:pt x="4361688" y="1956816"/>
                </a:cubicBezTo>
                <a:cubicBezTo>
                  <a:pt x="4312920" y="1965960"/>
                  <a:pt x="4264856" y="1980442"/>
                  <a:pt x="4215384" y="1984248"/>
                </a:cubicBezTo>
                <a:cubicBezTo>
                  <a:pt x="4105937" y="1992667"/>
                  <a:pt x="3995879" y="1988915"/>
                  <a:pt x="3886200" y="1993392"/>
                </a:cubicBezTo>
                <a:cubicBezTo>
                  <a:pt x="3846492" y="1995013"/>
                  <a:pt x="3806952" y="1999488"/>
                  <a:pt x="3767328" y="2002536"/>
                </a:cubicBezTo>
                <a:lnTo>
                  <a:pt x="2862072" y="1993392"/>
                </a:lnTo>
                <a:cubicBezTo>
                  <a:pt x="2807783" y="1992414"/>
                  <a:pt x="2743511" y="1983592"/>
                  <a:pt x="2688336" y="1975104"/>
                </a:cubicBezTo>
                <a:cubicBezTo>
                  <a:pt x="2670011" y="1972285"/>
                  <a:pt x="2651984" y="1966988"/>
                  <a:pt x="2633472" y="1965960"/>
                </a:cubicBezTo>
                <a:cubicBezTo>
                  <a:pt x="2542122" y="1960885"/>
                  <a:pt x="2450592" y="1959864"/>
                  <a:pt x="2359152" y="1956816"/>
                </a:cubicBezTo>
                <a:lnTo>
                  <a:pt x="2249424" y="1947672"/>
                </a:lnTo>
                <a:cubicBezTo>
                  <a:pt x="2221948" y="1945055"/>
                  <a:pt x="2194726" y="1938911"/>
                  <a:pt x="2167128" y="1938528"/>
                </a:cubicBezTo>
                <a:lnTo>
                  <a:pt x="932688" y="1929384"/>
                </a:lnTo>
                <a:cubicBezTo>
                  <a:pt x="896112" y="1926336"/>
                  <a:pt x="859663" y="1920240"/>
                  <a:pt x="822960" y="1920240"/>
                </a:cubicBezTo>
                <a:cubicBezTo>
                  <a:pt x="317655" y="1920240"/>
                  <a:pt x="410229" y="1915010"/>
                  <a:pt x="128016" y="1938528"/>
                </a:cubicBezTo>
                <a:cubicBezTo>
                  <a:pt x="115824" y="1941576"/>
                  <a:pt x="102680" y="1942052"/>
                  <a:pt x="91440" y="1947672"/>
                </a:cubicBezTo>
                <a:cubicBezTo>
                  <a:pt x="24843" y="1980971"/>
                  <a:pt x="82336" y="1965933"/>
                  <a:pt x="27432" y="2002536"/>
                </a:cubicBezTo>
                <a:cubicBezTo>
                  <a:pt x="19412" y="2007883"/>
                  <a:pt x="9144" y="2008632"/>
                  <a:pt x="0" y="2011680"/>
                </a:cubicBezTo>
                <a:cubicBezTo>
                  <a:pt x="3048" y="2036064"/>
                  <a:pt x="4748" y="2060655"/>
                  <a:pt x="9144" y="2084832"/>
                </a:cubicBezTo>
                <a:cubicBezTo>
                  <a:pt x="10868" y="2094315"/>
                  <a:pt x="12370" y="2104656"/>
                  <a:pt x="18288" y="2112264"/>
                </a:cubicBezTo>
                <a:cubicBezTo>
                  <a:pt x="68319" y="2176589"/>
                  <a:pt x="57647" y="2155655"/>
                  <a:pt x="109728" y="2185416"/>
                </a:cubicBezTo>
                <a:cubicBezTo>
                  <a:pt x="119270" y="2190868"/>
                  <a:pt x="127330" y="2198789"/>
                  <a:pt x="137160" y="2203704"/>
                </a:cubicBezTo>
                <a:cubicBezTo>
                  <a:pt x="151841" y="2211045"/>
                  <a:pt x="168532" y="2214021"/>
                  <a:pt x="182880" y="2221992"/>
                </a:cubicBezTo>
                <a:cubicBezTo>
                  <a:pt x="196202" y="2229393"/>
                  <a:pt x="206224" y="2241863"/>
                  <a:pt x="219456" y="2249424"/>
                </a:cubicBezTo>
                <a:cubicBezTo>
                  <a:pt x="227825" y="2254206"/>
                  <a:pt x="237939" y="2254988"/>
                  <a:pt x="246888" y="2258568"/>
                </a:cubicBezTo>
                <a:cubicBezTo>
                  <a:pt x="268441" y="2267189"/>
                  <a:pt x="290134" y="2275619"/>
                  <a:pt x="310896" y="2286000"/>
                </a:cubicBezTo>
                <a:cubicBezTo>
                  <a:pt x="320726" y="2290915"/>
                  <a:pt x="328166" y="2300104"/>
                  <a:pt x="338328" y="2304288"/>
                </a:cubicBezTo>
                <a:cubicBezTo>
                  <a:pt x="380227" y="2321540"/>
                  <a:pt x="424696" y="2332159"/>
                  <a:pt x="466344" y="2350008"/>
                </a:cubicBezTo>
                <a:cubicBezTo>
                  <a:pt x="502719" y="2365597"/>
                  <a:pt x="529046" y="2380902"/>
                  <a:pt x="566928" y="2386584"/>
                </a:cubicBezTo>
                <a:cubicBezTo>
                  <a:pt x="615532" y="2393875"/>
                  <a:pt x="713232" y="2404872"/>
                  <a:pt x="713232" y="2404872"/>
                </a:cubicBezTo>
                <a:lnTo>
                  <a:pt x="1591056" y="2395728"/>
                </a:lnTo>
                <a:cubicBezTo>
                  <a:pt x="1603621" y="2395477"/>
                  <a:pt x="1615105" y="2387586"/>
                  <a:pt x="1627632" y="2386584"/>
                </a:cubicBezTo>
                <a:cubicBezTo>
                  <a:pt x="1691508" y="2381474"/>
                  <a:pt x="1755648" y="2380488"/>
                  <a:pt x="1819656" y="2377440"/>
                </a:cubicBezTo>
                <a:cubicBezTo>
                  <a:pt x="1925192" y="2351056"/>
                  <a:pt x="1809042" y="2377553"/>
                  <a:pt x="2048256" y="2359152"/>
                </a:cubicBezTo>
                <a:cubicBezTo>
                  <a:pt x="2063752" y="2357960"/>
                  <a:pt x="2078453" y="2350765"/>
                  <a:pt x="2093976" y="2350008"/>
                </a:cubicBezTo>
                <a:cubicBezTo>
                  <a:pt x="2300513" y="2339933"/>
                  <a:pt x="2361087" y="2340864"/>
                  <a:pt x="2523744" y="2340864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ys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7020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A structure which fails to fulfill the Structural  Property</a:t>
            </a:r>
            <a:endParaRPr lang="tr-TR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293" y="2636950"/>
            <a:ext cx="2667000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5986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967</Words>
  <Application>Microsoft Office PowerPoint</Application>
  <PresentationFormat>Widescreen</PresentationFormat>
  <Paragraphs>394</Paragraphs>
  <Slides>22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</vt:lpstr>
      <vt:lpstr>Calibri</vt:lpstr>
      <vt:lpstr>Calibri Light</vt:lpstr>
      <vt:lpstr>Courier New</vt:lpstr>
      <vt:lpstr>Symbol</vt:lpstr>
      <vt:lpstr>Tahoma</vt:lpstr>
      <vt:lpstr>Times New Roman</vt:lpstr>
      <vt:lpstr>Wingdings</vt:lpstr>
      <vt:lpstr>Office Theme</vt:lpstr>
      <vt:lpstr>Equation</vt:lpstr>
      <vt:lpstr>Priority Queues (Heaps)</vt:lpstr>
      <vt:lpstr>PowerPoint Presentation</vt:lpstr>
      <vt:lpstr>Priority Queues: Specification</vt:lpstr>
      <vt:lpstr>Using priority queues</vt:lpstr>
      <vt:lpstr>Simple Implementations</vt:lpstr>
      <vt:lpstr>Binary Heap</vt:lpstr>
      <vt:lpstr>Heap-order Property(Relational Property)</vt:lpstr>
      <vt:lpstr>Structure Property</vt:lpstr>
      <vt:lpstr>A structure which fails to fulfill the Structural  Property</vt:lpstr>
      <vt:lpstr>PowerPoint Presentation</vt:lpstr>
      <vt:lpstr>Binary Heaps:  Array Implementation</vt:lpstr>
      <vt:lpstr>Binary Heap:  Insertion</vt:lpstr>
      <vt:lpstr>Binary Heap:  Insertion</vt:lpstr>
      <vt:lpstr>Binary Heap:  Insertion</vt:lpstr>
      <vt:lpstr>Binary Heap:  Insertion</vt:lpstr>
      <vt:lpstr>Binary Heap:  Decrease Key</vt:lpstr>
      <vt:lpstr>Binary Heap:  Delete Min</vt:lpstr>
      <vt:lpstr>Binary Heap:  Delete Min</vt:lpstr>
      <vt:lpstr>Binary Heap:  Delete Min</vt:lpstr>
      <vt:lpstr>Binary Heap:  Delete Min</vt:lpstr>
      <vt:lpstr>Binary Heap:  Heapsort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Priority Queues (Heaps)</dc:title>
  <dc:creator>cccc</dc:creator>
  <cp:lastModifiedBy>cccc</cp:lastModifiedBy>
  <cp:revision>11</cp:revision>
  <dcterms:created xsi:type="dcterms:W3CDTF">2014-04-16T21:56:28Z</dcterms:created>
  <dcterms:modified xsi:type="dcterms:W3CDTF">2024-05-21T09:01:31Z</dcterms:modified>
</cp:coreProperties>
</file>