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83" r:id="rId1"/>
  </p:sldMasterIdLst>
  <p:notesMasterIdLst>
    <p:notesMasterId r:id="rId65"/>
  </p:notesMasterIdLst>
  <p:sldIdLst>
    <p:sldId id="257" r:id="rId2"/>
    <p:sldId id="259" r:id="rId3"/>
    <p:sldId id="422" r:id="rId4"/>
    <p:sldId id="264" r:id="rId5"/>
    <p:sldId id="421" r:id="rId6"/>
    <p:sldId id="423" r:id="rId7"/>
    <p:sldId id="336" r:id="rId8"/>
    <p:sldId id="425" r:id="rId9"/>
    <p:sldId id="426" r:id="rId10"/>
    <p:sldId id="424" r:id="rId11"/>
    <p:sldId id="427" r:id="rId12"/>
    <p:sldId id="346" r:id="rId13"/>
    <p:sldId id="462" r:id="rId14"/>
    <p:sldId id="347" r:id="rId15"/>
    <p:sldId id="348" r:id="rId16"/>
    <p:sldId id="401" r:id="rId17"/>
    <p:sldId id="463" r:id="rId18"/>
    <p:sldId id="464" r:id="rId19"/>
    <p:sldId id="439" r:id="rId20"/>
    <p:sldId id="440" r:id="rId21"/>
    <p:sldId id="349" r:id="rId22"/>
    <p:sldId id="460" r:id="rId23"/>
    <p:sldId id="428" r:id="rId24"/>
    <p:sldId id="267" r:id="rId25"/>
    <p:sldId id="432" r:id="rId26"/>
    <p:sldId id="358" r:id="rId27"/>
    <p:sldId id="359" r:id="rId28"/>
    <p:sldId id="433" r:id="rId29"/>
    <p:sldId id="360" r:id="rId30"/>
    <p:sldId id="361" r:id="rId31"/>
    <p:sldId id="362" r:id="rId32"/>
    <p:sldId id="364" r:id="rId33"/>
    <p:sldId id="367" r:id="rId34"/>
    <p:sldId id="368" r:id="rId35"/>
    <p:sldId id="451" r:id="rId36"/>
    <p:sldId id="452" r:id="rId37"/>
    <p:sldId id="453" r:id="rId38"/>
    <p:sldId id="454" r:id="rId39"/>
    <p:sldId id="459" r:id="rId40"/>
    <p:sldId id="437" r:id="rId41"/>
    <p:sldId id="374" r:id="rId42"/>
    <p:sldId id="375" r:id="rId43"/>
    <p:sldId id="371" r:id="rId44"/>
    <p:sldId id="376" r:id="rId45"/>
    <p:sldId id="377" r:id="rId46"/>
    <p:sldId id="378" r:id="rId47"/>
    <p:sldId id="380" r:id="rId48"/>
    <p:sldId id="381" r:id="rId49"/>
    <p:sldId id="438" r:id="rId50"/>
    <p:sldId id="434" r:id="rId51"/>
    <p:sldId id="436" r:id="rId52"/>
    <p:sldId id="461" r:id="rId53"/>
    <p:sldId id="384" r:id="rId54"/>
    <p:sldId id="385" r:id="rId55"/>
    <p:sldId id="386" r:id="rId56"/>
    <p:sldId id="387" r:id="rId57"/>
    <p:sldId id="393" r:id="rId58"/>
    <p:sldId id="412" r:id="rId59"/>
    <p:sldId id="413" r:id="rId60"/>
    <p:sldId id="416" r:id="rId61"/>
    <p:sldId id="418" r:id="rId62"/>
    <p:sldId id="419" r:id="rId63"/>
    <p:sldId id="420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8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5" autoAdjust="0"/>
    <p:restoredTop sz="94660"/>
  </p:normalViewPr>
  <p:slideViewPr>
    <p:cSldViewPr>
      <p:cViewPr varScale="1">
        <p:scale>
          <a:sx n="83" d="100"/>
          <a:sy n="83" d="100"/>
        </p:scale>
        <p:origin x="162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F98F6-046C-4A61-A4DD-0818A66BB8A0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BE6B3-2D16-4A1B-99C8-9BB68DB865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426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B385-217A-4BA9-95EC-C634779EE2A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7E5-AE92-40AD-94C4-BB1655D2D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38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B385-217A-4BA9-95EC-C634779EE2A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7E5-AE92-40AD-94C4-BB1655D2D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99174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B385-217A-4BA9-95EC-C634779EE2A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7E5-AE92-40AD-94C4-BB1655D2D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6091912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B385-217A-4BA9-95EC-C634779EE2A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7E5-AE92-40AD-94C4-BB1655D2D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488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B385-217A-4BA9-95EC-C634779EE2A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7E5-AE92-40AD-94C4-BB1655D2D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375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B385-217A-4BA9-95EC-C634779EE2A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7E5-AE92-40AD-94C4-BB1655D2D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34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B385-217A-4BA9-95EC-C634779EE2A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7E5-AE92-40AD-94C4-BB1655D2D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92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B385-217A-4BA9-95EC-C634779EE2A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7E5-AE92-40AD-94C4-BB1655D2D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5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B385-217A-4BA9-95EC-C634779EE2A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7E5-AE92-40AD-94C4-BB1655D2D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4525990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B385-217A-4BA9-95EC-C634779EE2A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7E5-AE92-40AD-94C4-BB1655D2D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653102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B385-217A-4BA9-95EC-C634779EE2A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7E5-AE92-40AD-94C4-BB1655D2D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052804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9B385-217A-4BA9-95EC-C634779EE2A7}" type="datetimeFigureOut">
              <a:rPr lang="tr-TR" smtClean="0"/>
              <a:t>17.03.2025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0A7E5-AE92-40AD-94C4-BB1655D2D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525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708920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Linked Lists, Doubly Linked List and Circular Linked Lists</a:t>
            </a:r>
            <a:endParaRPr lang="en-IN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22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52736"/>
            <a:ext cx="8153400" cy="504326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Linked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lists </a:t>
            </a: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adjacency between any two elements are maintained by means of links or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pointers</a:t>
            </a: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essentially a dynamic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lists are suitable for</a:t>
            </a:r>
          </a:p>
          <a:p>
            <a:pPr lvl="2">
              <a:lnSpc>
                <a:spcPct val="150000"/>
              </a:lnSpc>
              <a:spcAft>
                <a:spcPts val="0"/>
              </a:spcAft>
              <a:buSzPct val="8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Inserting an element at any position.</a:t>
            </a:r>
          </a:p>
          <a:p>
            <a:pPr lvl="2">
              <a:lnSpc>
                <a:spcPct val="150000"/>
              </a:lnSpc>
              <a:spcAft>
                <a:spcPts val="0"/>
              </a:spcAft>
              <a:buSzPct val="8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Deleting an element from any where.</a:t>
            </a:r>
          </a:p>
          <a:p>
            <a:pPr lvl="2">
              <a:lnSpc>
                <a:spcPct val="150000"/>
              </a:lnSpc>
              <a:spcAft>
                <a:spcPts val="0"/>
              </a:spcAft>
              <a:buSzPct val="8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Applications where sequential access is required.</a:t>
            </a:r>
          </a:p>
          <a:p>
            <a:pPr lvl="2">
              <a:lnSpc>
                <a:spcPct val="150000"/>
              </a:lnSpc>
              <a:spcAft>
                <a:spcPts val="0"/>
              </a:spcAft>
              <a:buSzPct val="8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situations, where the number of elements cannot be predicted beforehand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9512" y="188640"/>
            <a:ext cx="8712968" cy="100811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Array versus Linked Lists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49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Linked Lists in C/C++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84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Defining a Node of a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111804"/>
            <a:ext cx="83529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structure of the list is called a </a:t>
            </a:r>
            <a:r>
              <a:rPr lang="en-IN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node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consists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two fields: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Item (or) data</a:t>
            </a:r>
            <a:endParaRPr lang="en-IN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Address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next item in the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(or) pointer to the next node in the list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11560" y="3284984"/>
            <a:ext cx="5317018" cy="1477328"/>
          </a:xfrm>
          <a:prstGeom prst="rect">
            <a:avLst/>
          </a:prstGeom>
          <a:solidFill>
            <a:schemeClr val="accent5">
              <a:lumMod val="20000"/>
              <a:lumOff val="80000"/>
              <a:alpha val="52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</a:t>
            </a: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ata;          </a:t>
            </a:r>
            <a:r>
              <a:rPr lang="en-US" alt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IN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 */</a:t>
            </a:r>
            <a:endParaRPr lang="en-IN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node *next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IN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pointer*/</a:t>
            </a:r>
            <a:endParaRPr lang="en-IN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 ;</a:t>
            </a: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6732240" y="3775568"/>
            <a:ext cx="13716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38" name="Line 7"/>
          <p:cNvSpPr>
            <a:spLocks noChangeShapeType="1"/>
          </p:cNvSpPr>
          <p:nvPr/>
        </p:nvSpPr>
        <p:spPr bwMode="auto">
          <a:xfrm>
            <a:off x="7951440" y="4080368"/>
            <a:ext cx="94104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9" name="Line 11"/>
          <p:cNvSpPr>
            <a:spLocks noChangeShapeType="1"/>
          </p:cNvSpPr>
          <p:nvPr/>
        </p:nvSpPr>
        <p:spPr bwMode="auto">
          <a:xfrm>
            <a:off x="7722840" y="3775568"/>
            <a:ext cx="0" cy="53340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0" name="TextBox 39"/>
          <p:cNvSpPr txBox="1"/>
          <p:nvPr/>
        </p:nvSpPr>
        <p:spPr>
          <a:xfrm>
            <a:off x="6879704" y="3857602"/>
            <a:ext cx="84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002060"/>
                </a:solidFill>
              </a:rPr>
              <a:t>Data</a:t>
            </a: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658958" y="4211796"/>
            <a:ext cx="95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next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161821" y="3406236"/>
            <a:ext cx="7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node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20693" y="4869160"/>
            <a:ext cx="806489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Note: </a:t>
            </a:r>
          </a:p>
          <a:p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Such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structures which contain a member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field pointing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the same structure type are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called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self-referential </a:t>
            </a: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structures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53547" y="2708920"/>
            <a:ext cx="45945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 to define a node of a linked list?</a:t>
            </a: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val="402175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6" grpId="0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Defining a Node of a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111804"/>
            <a:ext cx="83529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structure of the list is called a </a:t>
            </a:r>
            <a:r>
              <a:rPr lang="en-IN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node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consists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two fields: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Item (or) data</a:t>
            </a:r>
            <a:endParaRPr lang="en-IN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Address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next item in the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(or) pointer to the next node in the list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3" y="3284984"/>
            <a:ext cx="6502670" cy="2031325"/>
          </a:xfrm>
          <a:prstGeom prst="rect">
            <a:avLst/>
          </a:prstGeom>
          <a:solidFill>
            <a:schemeClr val="accent5">
              <a:lumMod val="20000"/>
              <a:lumOff val="80000"/>
              <a:alpha val="52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class Node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public: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ata;          </a:t>
            </a:r>
            <a:r>
              <a:rPr lang="en-US" alt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IN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 */</a:t>
            </a:r>
            <a:endParaRPr lang="en-IN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Node 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*next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IN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pointer*/</a:t>
            </a:r>
          </a:p>
          <a:p>
            <a:r>
              <a:rPr lang="en-IN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Node (</a:t>
            </a:r>
            <a:r>
              <a:rPr lang="en-IN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</a:t>
            </a:r>
            <a:r>
              <a:rPr lang="en-IN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):data(</a:t>
            </a:r>
            <a:r>
              <a:rPr lang="en-IN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</a:t>
            </a:r>
            <a:r>
              <a:rPr lang="en-IN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),next(</a:t>
            </a:r>
            <a:r>
              <a:rPr lang="en-IN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nullptr</a:t>
            </a:r>
            <a:r>
              <a:rPr lang="en-IN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){}</a:t>
            </a:r>
            <a:endParaRPr lang="en-IN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 ;</a:t>
            </a: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6732240" y="3775568"/>
            <a:ext cx="13716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38" name="Line 7"/>
          <p:cNvSpPr>
            <a:spLocks noChangeShapeType="1"/>
          </p:cNvSpPr>
          <p:nvPr/>
        </p:nvSpPr>
        <p:spPr bwMode="auto">
          <a:xfrm>
            <a:off x="7951440" y="4080368"/>
            <a:ext cx="94104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9" name="Line 11"/>
          <p:cNvSpPr>
            <a:spLocks noChangeShapeType="1"/>
          </p:cNvSpPr>
          <p:nvPr/>
        </p:nvSpPr>
        <p:spPr bwMode="auto">
          <a:xfrm>
            <a:off x="7722840" y="3775568"/>
            <a:ext cx="0" cy="53340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0" name="TextBox 39"/>
          <p:cNvSpPr txBox="1"/>
          <p:nvPr/>
        </p:nvSpPr>
        <p:spPr>
          <a:xfrm>
            <a:off x="6879704" y="3857602"/>
            <a:ext cx="84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002060"/>
                </a:solidFill>
              </a:rPr>
              <a:t>Data</a:t>
            </a: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658958" y="4211796"/>
            <a:ext cx="95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next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161821" y="3406236"/>
            <a:ext cx="7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node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71848" y="5526182"/>
            <a:ext cx="806489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Note: </a:t>
            </a:r>
          </a:p>
          <a:p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Such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structures which contain a member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field pointing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the same structure type are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called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self-referential </a:t>
            </a: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structures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53547" y="2708920"/>
            <a:ext cx="45945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 to define a node of a linked list?</a:t>
            </a: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val="266325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6" grpId="0"/>
      <p:bldP spid="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Types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Lists: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Linked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124744"/>
            <a:ext cx="7776864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Depending on the way in which the links are used to maintain adjacency, several different types of linked lists are possible</a:t>
            </a: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>
              <a:buClr>
                <a:schemeClr val="accent6">
                  <a:lumMod val="75000"/>
                </a:schemeClr>
              </a:buClr>
            </a:pPr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Single linked 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 (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simply </a:t>
            </a:r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IN" dirty="0"/>
          </a:p>
          <a:p>
            <a:pPr marL="285750" indent="-285750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head pointer addresses the first element of the list.</a:t>
            </a:r>
          </a:p>
          <a:p>
            <a:pPr marL="285750" indent="-285750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element points at a successor element.</a:t>
            </a:r>
          </a:p>
          <a:p>
            <a:pPr marL="285750" indent="-285750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last element has a link value </a:t>
            </a: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nullptr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>
              <a:buClr>
                <a:schemeClr val="accent6">
                  <a:lumMod val="75000"/>
                </a:schemeClr>
              </a:buClr>
            </a:pP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9"/>
          <p:cNvGrpSpPr>
            <a:grpSpLocks/>
          </p:cNvGrpSpPr>
          <p:nvPr/>
        </p:nvGrpSpPr>
        <p:grpSpPr bwMode="auto">
          <a:xfrm>
            <a:off x="1110719" y="4983832"/>
            <a:ext cx="6172200" cy="533400"/>
            <a:chOff x="768" y="2880"/>
            <a:chExt cx="3888" cy="336"/>
          </a:xfrm>
        </p:grpSpPr>
        <p:sp>
          <p:nvSpPr>
            <p:cNvPr id="19" name="Rectangle 4"/>
            <p:cNvSpPr>
              <a:spLocks noChangeArrowheads="1"/>
            </p:cNvSpPr>
            <p:nvPr/>
          </p:nvSpPr>
          <p:spPr bwMode="auto">
            <a:xfrm>
              <a:off x="768" y="2880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44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20" name="Rectangle 5"/>
            <p:cNvSpPr>
              <a:spLocks noChangeArrowheads="1"/>
            </p:cNvSpPr>
            <p:nvPr/>
          </p:nvSpPr>
          <p:spPr bwMode="auto">
            <a:xfrm>
              <a:off x="2304" y="2880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44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3792" y="2880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44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22" name="Line 7"/>
            <p:cNvSpPr>
              <a:spLocks noChangeShapeType="1"/>
            </p:cNvSpPr>
            <p:nvPr/>
          </p:nvSpPr>
          <p:spPr bwMode="auto">
            <a:xfrm>
              <a:off x="1536" y="3072"/>
              <a:ext cx="768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 type="oval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" name="Line 8"/>
            <p:cNvSpPr>
              <a:spLocks noChangeShapeType="1"/>
            </p:cNvSpPr>
            <p:nvPr/>
          </p:nvSpPr>
          <p:spPr bwMode="auto">
            <a:xfrm>
              <a:off x="3024" y="3072"/>
              <a:ext cx="768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 type="oval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24" name="Group 10"/>
            <p:cNvGrpSpPr>
              <a:grpSpLocks/>
            </p:cNvGrpSpPr>
            <p:nvPr/>
          </p:nvGrpSpPr>
          <p:grpSpPr bwMode="auto">
            <a:xfrm>
              <a:off x="960" y="2880"/>
              <a:ext cx="3456" cy="336"/>
              <a:chOff x="1008" y="1056"/>
              <a:chExt cx="3456" cy="336"/>
            </a:xfrm>
          </p:grpSpPr>
          <p:sp>
            <p:nvSpPr>
              <p:cNvPr id="25" name="Line 11"/>
              <p:cNvSpPr>
                <a:spLocks noChangeShapeType="1"/>
              </p:cNvSpPr>
              <p:nvPr/>
            </p:nvSpPr>
            <p:spPr bwMode="auto">
              <a:xfrm>
                <a:off x="1440" y="1056"/>
                <a:ext cx="0" cy="336"/>
              </a:xfrm>
              <a:prstGeom prst="line">
                <a:avLst/>
              </a:prstGeom>
              <a:noFill/>
              <a:ln w="412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6" name="Line 12"/>
              <p:cNvSpPr>
                <a:spLocks noChangeShapeType="1"/>
              </p:cNvSpPr>
              <p:nvPr/>
            </p:nvSpPr>
            <p:spPr bwMode="auto">
              <a:xfrm>
                <a:off x="2928" y="1056"/>
                <a:ext cx="0" cy="336"/>
              </a:xfrm>
              <a:prstGeom prst="line">
                <a:avLst/>
              </a:prstGeom>
              <a:noFill/>
              <a:ln w="412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4464" y="1056"/>
                <a:ext cx="0" cy="336"/>
              </a:xfrm>
              <a:prstGeom prst="line">
                <a:avLst/>
              </a:prstGeom>
              <a:noFill/>
              <a:ln w="412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8" name="Text Box 14"/>
              <p:cNvSpPr txBox="1">
                <a:spLocks noChangeArrowheads="1"/>
              </p:cNvSpPr>
              <p:nvPr/>
            </p:nvSpPr>
            <p:spPr bwMode="auto">
              <a:xfrm>
                <a:off x="1008" y="105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>
                    <a:solidFill>
                      <a:srgbClr val="00206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9" name="Text Box 15"/>
              <p:cNvSpPr txBox="1">
                <a:spLocks noChangeArrowheads="1"/>
              </p:cNvSpPr>
              <p:nvPr/>
            </p:nvSpPr>
            <p:spPr bwMode="auto">
              <a:xfrm>
                <a:off x="2544" y="105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>
                    <a:solidFill>
                      <a:srgbClr val="002060"/>
                    </a:solidFill>
                    <a:latin typeface="Arial" charset="0"/>
                  </a:rPr>
                  <a:t>B</a:t>
                </a:r>
              </a:p>
            </p:txBody>
          </p:sp>
          <p:sp>
            <p:nvSpPr>
              <p:cNvPr id="30" name="Text Box 16"/>
              <p:cNvSpPr txBox="1">
                <a:spLocks noChangeArrowheads="1"/>
              </p:cNvSpPr>
              <p:nvPr/>
            </p:nvSpPr>
            <p:spPr bwMode="auto">
              <a:xfrm>
                <a:off x="4032" y="105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>
                    <a:solidFill>
                      <a:srgbClr val="002060"/>
                    </a:solidFill>
                    <a:latin typeface="Arial" charset="0"/>
                  </a:rPr>
                  <a:t>C</a:t>
                </a:r>
              </a:p>
            </p:txBody>
          </p:sp>
        </p:grpSp>
      </p:grpSp>
      <p:sp>
        <p:nvSpPr>
          <p:cNvPr id="31" name="Line 8"/>
          <p:cNvSpPr>
            <a:spLocks noChangeShapeType="1"/>
          </p:cNvSpPr>
          <p:nvPr/>
        </p:nvSpPr>
        <p:spPr bwMode="auto">
          <a:xfrm>
            <a:off x="7155354" y="5275533"/>
            <a:ext cx="108012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32" name="TextBox 31"/>
          <p:cNvSpPr txBox="1"/>
          <p:nvPr/>
        </p:nvSpPr>
        <p:spPr>
          <a:xfrm>
            <a:off x="8252188" y="5065866"/>
            <a:ext cx="856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nullptr</a:t>
            </a:r>
            <a:endParaRPr lang="en-IN" sz="1600" b="1" dirty="0"/>
          </a:p>
        </p:txBody>
      </p:sp>
      <p:cxnSp>
        <p:nvCxnSpPr>
          <p:cNvPr id="43" name="Elbow Connector 42"/>
          <p:cNvCxnSpPr/>
          <p:nvPr/>
        </p:nvCxnSpPr>
        <p:spPr>
          <a:xfrm rot="16200000" flipH="1">
            <a:off x="467513" y="4577121"/>
            <a:ext cx="716105" cy="580101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43137" y="4054897"/>
            <a:ext cx="856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</a:t>
            </a:r>
            <a:endParaRPr lang="en-IN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70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Types of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Lists: Double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18418"/>
            <a:ext cx="8229600" cy="4525963"/>
          </a:xfrm>
          <a:prstGeom prst="rect">
            <a:avLst/>
          </a:prstGeom>
        </p:spPr>
        <p:txBody>
          <a:bodyPr/>
          <a:lstStyle/>
          <a:p>
            <a:pPr marL="365760" lvl="1" indent="0">
              <a:buNone/>
            </a:pPr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linked list</a:t>
            </a:r>
          </a:p>
          <a:p>
            <a:pPr lvl="2" eaLnBrk="1" hangingPunct="1">
              <a:buSzPct val="100000"/>
              <a:buFont typeface="Arial" pitchFamily="34" charset="0"/>
              <a:buChar char="•"/>
            </a:pPr>
            <a:r>
              <a:rPr lang="en-US" alt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Pointers exist between adjacent nodes in both directions.</a:t>
            </a:r>
          </a:p>
          <a:p>
            <a:pPr lvl="2" eaLnBrk="1" hangingPunct="1">
              <a:buSzPct val="100000"/>
              <a:buFont typeface="Arial" pitchFamily="34" charset="0"/>
              <a:buChar char="•"/>
            </a:pPr>
            <a:r>
              <a:rPr lang="en-US" alt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list can be traversed either forward or backward.</a:t>
            </a:r>
          </a:p>
          <a:p>
            <a:pPr lvl="2" eaLnBrk="1" hangingPunct="1">
              <a:buSzPct val="100000"/>
              <a:buFont typeface="Arial" pitchFamily="34" charset="0"/>
              <a:buChar char="•"/>
            </a:pPr>
            <a:r>
              <a:rPr lang="en-US" alt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Usually two pointers are maintained to keep track of the list, </a:t>
            </a:r>
            <a:r>
              <a:rPr lang="en-US" alt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en-US" alt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tail</a:t>
            </a:r>
            <a:r>
              <a:rPr lang="en-US" alt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64" name="Group 33"/>
          <p:cNvGrpSpPr>
            <a:grpSpLocks/>
          </p:cNvGrpSpPr>
          <p:nvPr/>
        </p:nvGrpSpPr>
        <p:grpSpPr bwMode="auto">
          <a:xfrm>
            <a:off x="382302" y="3645024"/>
            <a:ext cx="8307388" cy="1524000"/>
            <a:chOff x="336" y="2256"/>
            <a:chExt cx="5233" cy="960"/>
          </a:xfrm>
        </p:grpSpPr>
        <p:grpSp>
          <p:nvGrpSpPr>
            <p:cNvPr id="65" name="Group 28"/>
            <p:cNvGrpSpPr>
              <a:grpSpLocks/>
            </p:cNvGrpSpPr>
            <p:nvPr/>
          </p:nvGrpSpPr>
          <p:grpSpPr bwMode="auto">
            <a:xfrm>
              <a:off x="1009" y="2880"/>
              <a:ext cx="4560" cy="336"/>
              <a:chOff x="720" y="2352"/>
              <a:chExt cx="4560" cy="336"/>
            </a:xfrm>
          </p:grpSpPr>
          <p:sp>
            <p:nvSpPr>
              <p:cNvPr id="70" name="Rectangle 5"/>
              <p:cNvSpPr>
                <a:spLocks noChangeArrowheads="1"/>
              </p:cNvSpPr>
              <p:nvPr/>
            </p:nvSpPr>
            <p:spPr bwMode="auto">
              <a:xfrm>
                <a:off x="720" y="2352"/>
                <a:ext cx="864" cy="33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412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sp>
            <p:nvSpPr>
              <p:cNvPr id="71" name="Rectangle 6"/>
              <p:cNvSpPr>
                <a:spLocks noChangeArrowheads="1"/>
              </p:cNvSpPr>
              <p:nvPr/>
            </p:nvSpPr>
            <p:spPr bwMode="auto">
              <a:xfrm>
                <a:off x="2256" y="2352"/>
                <a:ext cx="864" cy="33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412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sp>
            <p:nvSpPr>
              <p:cNvPr id="72" name="Rectangle 7"/>
              <p:cNvSpPr>
                <a:spLocks noChangeArrowheads="1"/>
              </p:cNvSpPr>
              <p:nvPr/>
            </p:nvSpPr>
            <p:spPr bwMode="auto">
              <a:xfrm>
                <a:off x="3744" y="2352"/>
                <a:ext cx="864" cy="33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412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sp>
            <p:nvSpPr>
              <p:cNvPr id="73" name="Line 8"/>
              <p:cNvSpPr>
                <a:spLocks noChangeShapeType="1"/>
              </p:cNvSpPr>
              <p:nvPr/>
            </p:nvSpPr>
            <p:spPr bwMode="auto">
              <a:xfrm>
                <a:off x="1488" y="2592"/>
                <a:ext cx="768" cy="0"/>
              </a:xfrm>
              <a:prstGeom prst="line">
                <a:avLst/>
              </a:prstGeom>
              <a:noFill/>
              <a:ln w="31750">
                <a:solidFill>
                  <a:schemeClr val="accent5">
                    <a:lumMod val="75000"/>
                  </a:schemeClr>
                </a:solidFill>
                <a:round/>
                <a:headEnd type="oval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4" name="Line 9"/>
              <p:cNvSpPr>
                <a:spLocks noChangeShapeType="1"/>
              </p:cNvSpPr>
              <p:nvPr/>
            </p:nvSpPr>
            <p:spPr bwMode="auto">
              <a:xfrm>
                <a:off x="2976" y="2592"/>
                <a:ext cx="768" cy="0"/>
              </a:xfrm>
              <a:prstGeom prst="line">
                <a:avLst/>
              </a:prstGeom>
              <a:noFill/>
              <a:ln w="31750">
                <a:solidFill>
                  <a:schemeClr val="accent5">
                    <a:lumMod val="75000"/>
                  </a:schemeClr>
                </a:solidFill>
                <a:round/>
                <a:headEnd type="oval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5" name="Line 10"/>
              <p:cNvSpPr>
                <a:spLocks noChangeShapeType="1"/>
              </p:cNvSpPr>
              <p:nvPr/>
            </p:nvSpPr>
            <p:spPr bwMode="auto">
              <a:xfrm>
                <a:off x="4512" y="2592"/>
                <a:ext cx="768" cy="0"/>
              </a:xfrm>
              <a:prstGeom prst="line">
                <a:avLst/>
              </a:prstGeom>
              <a:noFill/>
              <a:ln w="31750">
                <a:solidFill>
                  <a:schemeClr val="accent5">
                    <a:lumMod val="75000"/>
                  </a:schemeClr>
                </a:solidFill>
                <a:round/>
                <a:headEnd type="oval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6" name="Line 11"/>
              <p:cNvSpPr>
                <a:spLocks noChangeShapeType="1"/>
              </p:cNvSpPr>
              <p:nvPr/>
            </p:nvSpPr>
            <p:spPr bwMode="auto">
              <a:xfrm>
                <a:off x="1392" y="2352"/>
                <a:ext cx="0" cy="336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7" name="Line 12"/>
              <p:cNvSpPr>
                <a:spLocks noChangeShapeType="1"/>
              </p:cNvSpPr>
              <p:nvPr/>
            </p:nvSpPr>
            <p:spPr bwMode="auto">
              <a:xfrm>
                <a:off x="2880" y="2352"/>
                <a:ext cx="0" cy="336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8" name="Line 13"/>
              <p:cNvSpPr>
                <a:spLocks noChangeShapeType="1"/>
              </p:cNvSpPr>
              <p:nvPr/>
            </p:nvSpPr>
            <p:spPr bwMode="auto">
              <a:xfrm>
                <a:off x="4368" y="2352"/>
                <a:ext cx="0" cy="336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79" name="Text Box 14"/>
              <p:cNvSpPr txBox="1">
                <a:spLocks noChangeArrowheads="1"/>
              </p:cNvSpPr>
              <p:nvPr/>
            </p:nvSpPr>
            <p:spPr bwMode="auto">
              <a:xfrm>
                <a:off x="1056" y="2352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>
                    <a:latin typeface="Arial" charset="0"/>
                  </a:rPr>
                  <a:t>A</a:t>
                </a:r>
              </a:p>
            </p:txBody>
          </p:sp>
          <p:sp>
            <p:nvSpPr>
              <p:cNvPr id="80" name="Text Box 15"/>
              <p:cNvSpPr txBox="1">
                <a:spLocks noChangeArrowheads="1"/>
              </p:cNvSpPr>
              <p:nvPr/>
            </p:nvSpPr>
            <p:spPr bwMode="auto">
              <a:xfrm>
                <a:off x="2544" y="2352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>
                    <a:latin typeface="Arial" charset="0"/>
                  </a:rPr>
                  <a:t>B</a:t>
                </a:r>
              </a:p>
            </p:txBody>
          </p:sp>
          <p:sp>
            <p:nvSpPr>
              <p:cNvPr id="81" name="Text Box 16"/>
              <p:cNvSpPr txBox="1">
                <a:spLocks noChangeArrowheads="1"/>
              </p:cNvSpPr>
              <p:nvPr/>
            </p:nvSpPr>
            <p:spPr bwMode="auto">
              <a:xfrm>
                <a:off x="3984" y="2352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>
                    <a:latin typeface="Arial" charset="0"/>
                  </a:rPr>
                  <a:t>C</a:t>
                </a:r>
              </a:p>
            </p:txBody>
          </p:sp>
          <p:sp>
            <p:nvSpPr>
              <p:cNvPr id="82" name="Line 17"/>
              <p:cNvSpPr>
                <a:spLocks noChangeShapeType="1"/>
              </p:cNvSpPr>
              <p:nvPr/>
            </p:nvSpPr>
            <p:spPr bwMode="auto">
              <a:xfrm>
                <a:off x="912" y="2352"/>
                <a:ext cx="0" cy="336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>
                <a:off x="2448" y="2352"/>
                <a:ext cx="0" cy="336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>
                <a:off x="3984" y="2352"/>
                <a:ext cx="0" cy="336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6" name="Line 23"/>
              <p:cNvSpPr>
                <a:spLocks noChangeShapeType="1"/>
              </p:cNvSpPr>
              <p:nvPr/>
            </p:nvSpPr>
            <p:spPr bwMode="auto">
              <a:xfrm>
                <a:off x="3120" y="2448"/>
                <a:ext cx="768" cy="0"/>
              </a:xfrm>
              <a:prstGeom prst="line">
                <a:avLst/>
              </a:prstGeom>
              <a:noFill/>
              <a:ln w="31750">
                <a:solidFill>
                  <a:schemeClr val="accent5">
                    <a:lumMod val="75000"/>
                  </a:schemeClr>
                </a:solidFill>
                <a:round/>
                <a:headEnd type="arrow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7" name="Line 24"/>
              <p:cNvSpPr>
                <a:spLocks noChangeShapeType="1"/>
              </p:cNvSpPr>
              <p:nvPr/>
            </p:nvSpPr>
            <p:spPr bwMode="auto">
              <a:xfrm>
                <a:off x="1584" y="2448"/>
                <a:ext cx="768" cy="0"/>
              </a:xfrm>
              <a:prstGeom prst="line">
                <a:avLst/>
              </a:prstGeom>
              <a:noFill/>
              <a:ln w="31750">
                <a:solidFill>
                  <a:schemeClr val="accent5">
                    <a:lumMod val="75000"/>
                  </a:schemeClr>
                </a:solidFill>
                <a:round/>
                <a:headEnd type="arrow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66" name="Oval 29"/>
            <p:cNvSpPr>
              <a:spLocks noChangeArrowheads="1"/>
            </p:cNvSpPr>
            <p:nvPr/>
          </p:nvSpPr>
          <p:spPr bwMode="auto">
            <a:xfrm>
              <a:off x="336" y="2256"/>
              <a:ext cx="768" cy="240"/>
            </a:xfrm>
            <a:prstGeom prst="ellipse">
              <a:avLst/>
            </a:prstGeom>
            <a:solidFill>
              <a:srgbClr val="CCFFFF"/>
            </a:solidFill>
            <a:ln w="3175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en-US" sz="1800" dirty="0">
                  <a:solidFill>
                    <a:srgbClr val="002060"/>
                  </a:solidFill>
                  <a:latin typeface="Arial" charset="0"/>
                </a:rPr>
                <a:t>head</a:t>
              </a:r>
            </a:p>
          </p:txBody>
        </p:sp>
        <p:sp>
          <p:nvSpPr>
            <p:cNvPr id="67" name="Line 30"/>
            <p:cNvSpPr>
              <a:spLocks noChangeShapeType="1"/>
            </p:cNvSpPr>
            <p:nvPr/>
          </p:nvSpPr>
          <p:spPr bwMode="auto">
            <a:xfrm>
              <a:off x="720" y="2496"/>
              <a:ext cx="336" cy="38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68" name="Oval 31"/>
            <p:cNvSpPr>
              <a:spLocks noChangeArrowheads="1"/>
            </p:cNvSpPr>
            <p:nvPr/>
          </p:nvSpPr>
          <p:spPr bwMode="auto">
            <a:xfrm>
              <a:off x="4752" y="2256"/>
              <a:ext cx="768" cy="240"/>
            </a:xfrm>
            <a:prstGeom prst="ellipse">
              <a:avLst/>
            </a:prstGeom>
            <a:solidFill>
              <a:srgbClr val="CCFFFF"/>
            </a:solidFill>
            <a:ln w="3175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en-US" sz="1800" dirty="0">
                  <a:solidFill>
                    <a:srgbClr val="002060"/>
                  </a:solidFill>
                  <a:latin typeface="Arial" charset="0"/>
                </a:rPr>
                <a:t>tail</a:t>
              </a:r>
            </a:p>
          </p:txBody>
        </p:sp>
        <p:sp>
          <p:nvSpPr>
            <p:cNvPr id="69" name="Line 32"/>
            <p:cNvSpPr>
              <a:spLocks noChangeShapeType="1"/>
            </p:cNvSpPr>
            <p:nvPr/>
          </p:nvSpPr>
          <p:spPr bwMode="auto">
            <a:xfrm flipH="1">
              <a:off x="4800" y="2496"/>
              <a:ext cx="384" cy="38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269940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Defining a Node of a Double Linked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111804"/>
            <a:ext cx="83529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 of doubly linked list (DLL) consists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three fields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Item (or) Data</a:t>
            </a:r>
            <a:endParaRPr lang="en-IN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 of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next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 in DLL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 of the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previous node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DLL</a:t>
            </a:r>
            <a:endParaRPr lang="en-IN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5436096" y="2704740"/>
            <a:ext cx="186408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38" name="Line 7"/>
          <p:cNvSpPr>
            <a:spLocks noChangeShapeType="1"/>
          </p:cNvSpPr>
          <p:nvPr/>
        </p:nvSpPr>
        <p:spPr bwMode="auto">
          <a:xfrm>
            <a:off x="7147778" y="3009540"/>
            <a:ext cx="94104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9" name="Line 11"/>
          <p:cNvSpPr>
            <a:spLocks noChangeShapeType="1"/>
          </p:cNvSpPr>
          <p:nvPr/>
        </p:nvSpPr>
        <p:spPr bwMode="auto">
          <a:xfrm>
            <a:off x="6919178" y="2704740"/>
            <a:ext cx="0" cy="53340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0" name="TextBox 39"/>
          <p:cNvSpPr txBox="1"/>
          <p:nvPr/>
        </p:nvSpPr>
        <p:spPr>
          <a:xfrm>
            <a:off x="6076042" y="2786774"/>
            <a:ext cx="84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002060"/>
                </a:solidFill>
              </a:rPr>
              <a:t>Data</a:t>
            </a: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55296" y="3140968"/>
            <a:ext cx="95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next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076042" y="2335408"/>
            <a:ext cx="7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node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80690" y="3624299"/>
            <a:ext cx="5916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 to define a node of a doubly linked list (DLL)?</a:t>
            </a:r>
            <a:endParaRPr lang="en-IN" sz="2000" b="1" dirty="0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5940152" y="2704740"/>
            <a:ext cx="0" cy="53340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H="1">
            <a:off x="4860032" y="3009540"/>
            <a:ext cx="882011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8" name="TextBox 17"/>
          <p:cNvSpPr txBox="1"/>
          <p:nvPr/>
        </p:nvSpPr>
        <p:spPr>
          <a:xfrm>
            <a:off x="5401095" y="3140968"/>
            <a:ext cx="95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>
                <a:solidFill>
                  <a:srgbClr val="002060"/>
                </a:solidFill>
              </a:rPr>
              <a:t>prev</a:t>
            </a: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88396" y="4075486"/>
            <a:ext cx="77160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</a:t>
            </a: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data;</a:t>
            </a: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*next; </a:t>
            </a:r>
            <a:r>
              <a:rPr lang="en-IN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Pointer to next node in DLL</a:t>
            </a: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node *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Pointer to previous node in DLL</a:t>
            </a:r>
          </a:p>
          <a:p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5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7" grpId="0" animBg="1"/>
      <p:bldP spid="38" grpId="0" animBg="1"/>
      <p:bldP spid="39" grpId="0" animBg="1"/>
      <p:bldP spid="40" grpId="0"/>
      <p:bldP spid="41" grpId="0"/>
      <p:bldP spid="42" grpId="0"/>
      <p:bldP spid="47" grpId="0"/>
      <p:bldP spid="16" grpId="0" animBg="1"/>
      <p:bldP spid="17" grpId="0" animBg="1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Defining a Node of a Double Linked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111804"/>
            <a:ext cx="83529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 of doubly linked list (DLL) consists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three fields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Item (or) Data</a:t>
            </a:r>
            <a:endParaRPr lang="en-IN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 of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next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 in DLL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 of the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previous node </a:t>
            </a: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DLL</a:t>
            </a:r>
            <a:endParaRPr lang="en-IN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076042" y="2335408"/>
            <a:ext cx="7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>
                <a:solidFill>
                  <a:srgbClr val="002060"/>
                </a:solidFill>
              </a:rPr>
              <a:t>node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4836" y="3183204"/>
            <a:ext cx="5916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 to define a node of a doubly linked list (DLL)?</a:t>
            </a:r>
            <a:endParaRPr lang="en-IN" sz="2000" b="1" dirty="0"/>
          </a:p>
        </p:txBody>
      </p:sp>
      <p:grpSp>
        <p:nvGrpSpPr>
          <p:cNvPr id="2" name="Group 1"/>
          <p:cNvGrpSpPr/>
          <p:nvPr/>
        </p:nvGrpSpPr>
        <p:grpSpPr>
          <a:xfrm>
            <a:off x="5508104" y="2649332"/>
            <a:ext cx="3228786" cy="805560"/>
            <a:chOff x="4860032" y="2704740"/>
            <a:chExt cx="3228786" cy="805560"/>
          </a:xfrm>
        </p:grpSpPr>
        <p:sp>
          <p:nvSpPr>
            <p:cNvPr id="37" name="Rectangle 4"/>
            <p:cNvSpPr>
              <a:spLocks noChangeArrowheads="1"/>
            </p:cNvSpPr>
            <p:nvPr/>
          </p:nvSpPr>
          <p:spPr bwMode="auto">
            <a:xfrm>
              <a:off x="5436096" y="2704740"/>
              <a:ext cx="1864082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44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38" name="Line 7"/>
            <p:cNvSpPr>
              <a:spLocks noChangeShapeType="1"/>
            </p:cNvSpPr>
            <p:nvPr/>
          </p:nvSpPr>
          <p:spPr bwMode="auto">
            <a:xfrm>
              <a:off x="7147778" y="3009540"/>
              <a:ext cx="941040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 type="oval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9" name="Line 11"/>
            <p:cNvSpPr>
              <a:spLocks noChangeShapeType="1"/>
            </p:cNvSpPr>
            <p:nvPr/>
          </p:nvSpPr>
          <p:spPr bwMode="auto">
            <a:xfrm>
              <a:off x="6919178" y="2704740"/>
              <a:ext cx="0" cy="533400"/>
            </a:xfrm>
            <a:prstGeom prst="line">
              <a:avLst/>
            </a:prstGeom>
            <a:noFill/>
            <a:ln w="412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076042" y="2786774"/>
              <a:ext cx="843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>
                  <a:solidFill>
                    <a:srgbClr val="002060"/>
                  </a:solidFill>
                </a:rPr>
                <a:t>Data</a:t>
              </a:r>
              <a:endParaRPr lang="en-IN" dirty="0">
                <a:solidFill>
                  <a:srgbClr val="00206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855296" y="3140968"/>
              <a:ext cx="957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>
                  <a:solidFill>
                    <a:srgbClr val="002060"/>
                  </a:solidFill>
                </a:rPr>
                <a:t>next</a:t>
              </a:r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>
              <a:off x="5940152" y="2704740"/>
              <a:ext cx="0" cy="533400"/>
            </a:xfrm>
            <a:prstGeom prst="line">
              <a:avLst/>
            </a:prstGeom>
            <a:noFill/>
            <a:ln w="412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 flipH="1">
              <a:off x="4860032" y="3009540"/>
              <a:ext cx="882011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 type="oval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401095" y="3140968"/>
              <a:ext cx="957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err="1" smtClean="0">
                  <a:solidFill>
                    <a:srgbClr val="002060"/>
                  </a:solidFill>
                </a:rPr>
                <a:t>prev</a:t>
              </a:r>
              <a:endParaRPr lang="en-IN" dirty="0">
                <a:solidFill>
                  <a:srgbClr val="002060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179512" y="3578983"/>
            <a:ext cx="88569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class Node {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data;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Node* next;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Node* 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IN" sz="16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// Constructors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Node() : data(0), next(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nullptr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), 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nullptr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 {}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Node(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value) : data(value), next(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nullptr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), 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nullptr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 {}</a:t>
            </a:r>
          </a:p>
          <a:p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IN" sz="16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13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2" grpId="0"/>
      <p:bldP spid="4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 Definition for a doubly linked lists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19623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class DoublyLinkedList {</a:t>
            </a:r>
          </a:p>
          <a:p>
            <a:pPr marL="0" indent="0">
              <a:buNone/>
            </a:pPr>
            <a:r>
              <a:rPr lang="tr-TR" dirty="0" smtClean="0"/>
              <a:t>public:</a:t>
            </a:r>
          </a:p>
          <a:p>
            <a:pPr marL="0" indent="0">
              <a:buNone/>
            </a:pPr>
            <a:r>
              <a:rPr lang="tr-TR" dirty="0" smtClean="0"/>
              <a:t>    Node* head;</a:t>
            </a:r>
          </a:p>
          <a:p>
            <a:pPr marL="0" indent="0">
              <a:buNone/>
            </a:pPr>
            <a:r>
              <a:rPr lang="tr-TR" dirty="0" smtClean="0"/>
              <a:t>    Node* tail;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// Constructor</a:t>
            </a:r>
          </a:p>
          <a:p>
            <a:pPr marL="0" indent="0">
              <a:buNone/>
            </a:pPr>
            <a:r>
              <a:rPr lang="tr-TR" dirty="0" smtClean="0"/>
              <a:t>    DoublyLinkedList() : head(nullptr), tail(nullptr) {}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// Destructor to free memory</a:t>
            </a:r>
          </a:p>
          <a:p>
            <a:pPr marL="0" indent="0">
              <a:buNone/>
            </a:pPr>
            <a:r>
              <a:rPr lang="tr-TR" dirty="0" smtClean="0"/>
              <a:t>    ~DoublyLinkedList() {</a:t>
            </a:r>
          </a:p>
          <a:p>
            <a:pPr marL="0" indent="0">
              <a:buNone/>
            </a:pPr>
            <a:r>
              <a:rPr lang="tr-TR" dirty="0" smtClean="0"/>
              <a:t>        Node* current = head;</a:t>
            </a:r>
          </a:p>
          <a:p>
            <a:pPr marL="0" indent="0">
              <a:buNone/>
            </a:pPr>
            <a:r>
              <a:rPr lang="tr-TR" dirty="0" smtClean="0"/>
              <a:t>        while (current != nullptr) {</a:t>
            </a:r>
          </a:p>
          <a:p>
            <a:pPr marL="0" indent="0">
              <a:buNone/>
            </a:pPr>
            <a:r>
              <a:rPr lang="tr-TR" dirty="0" smtClean="0"/>
              <a:t>            Node* next = current-&gt;next;</a:t>
            </a:r>
          </a:p>
          <a:p>
            <a:pPr marL="0" indent="0">
              <a:buNone/>
            </a:pPr>
            <a:r>
              <a:rPr lang="tr-TR" dirty="0" smtClean="0"/>
              <a:t>            delete current;</a:t>
            </a:r>
          </a:p>
          <a:p>
            <a:pPr marL="0" indent="0">
              <a:buNone/>
            </a:pPr>
            <a:r>
              <a:rPr lang="tr-TR" dirty="0" smtClean="0"/>
              <a:t>            current = next;</a:t>
            </a:r>
          </a:p>
          <a:p>
            <a:pPr marL="0" indent="0">
              <a:buNone/>
            </a:pPr>
            <a:r>
              <a:rPr lang="tr-TR" dirty="0" smtClean="0"/>
              <a:t>        }</a:t>
            </a:r>
          </a:p>
          <a:p>
            <a:pPr marL="0" indent="0">
              <a:buNone/>
            </a:pPr>
            <a:r>
              <a:rPr lang="tr-TR" dirty="0" smtClean="0"/>
              <a:t>    }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//rest of the implementations of methods such as insert delete search etc.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853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inked List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6957" y="980728"/>
            <a:ext cx="8737531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Doubly linked list is a collection of nodes linked together in a sequential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way.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Doubly linked list is almost similar to singly linked list except it contains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two address or reference fields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where one of the address field contains reference of the next node and other contains reference of the previous node.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 last node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a linked list contains a terminator generally a </a:t>
            </a:r>
            <a:r>
              <a:rPr lang="en-IN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nullptr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value, that determines the start and end of the list.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Doubly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list is sometimes also referred as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bi-directional linked list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since it allows traversal of nodes in both direction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Since doubly linked list allows the traversal of nodes in both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direction, we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keep track of both first and last nodes. </a:t>
            </a:r>
          </a:p>
        </p:txBody>
      </p:sp>
      <p:pic>
        <p:nvPicPr>
          <p:cNvPr id="66562" name="Picture 2" descr="Doubly linked list represent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331" y="4725144"/>
            <a:ext cx="6048672" cy="14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42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Today’s Discussion…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640960" cy="435366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Introduction to linked list</a:t>
            </a:r>
          </a:p>
          <a:p>
            <a:pPr marL="45720" indent="0">
              <a:buNone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 versus linked list</a:t>
            </a: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lists in C</a:t>
            </a:r>
          </a:p>
          <a:p>
            <a:pPr marL="45720" indent="0">
              <a:buNone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Types of linked lists</a:t>
            </a: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Single linked list  </a:t>
            </a: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Doubly linked list</a:t>
            </a:r>
          </a:p>
          <a:p>
            <a:endParaRPr lang="en-US" sz="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Circular linked list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33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Double versus Single Linked List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6369" y="1556792"/>
            <a:ext cx="8737531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Advantages over singly linked </a:t>
            </a:r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endParaRPr lang="en-IN" sz="9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DLL can be traversed in both forward and backward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direction.</a:t>
            </a:r>
          </a:p>
          <a:p>
            <a:pPr marL="342900" indent="-342900">
              <a:buAutoNum type="arabicParenR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delete operation in DLL is more efficient if pointer to the node to be deleted is given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arenR"/>
            </a:pP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Disadvantages </a:t>
            </a:r>
            <a:r>
              <a:rPr lang="en-IN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over singly linked </a:t>
            </a:r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endParaRPr lang="en-IN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Every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 of DLL Require extra space for an previous pointer.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operations require an extra pointer previous to be maintained.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83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Types of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Lists: Circular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65760" lvl="1" indent="0" eaLnBrk="1" hangingPunct="1">
              <a:buNone/>
            </a:pPr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Circular linked list</a:t>
            </a:r>
          </a:p>
          <a:p>
            <a:pPr lvl="2">
              <a:buFont typeface="Arial" pitchFamily="34" charset="0"/>
              <a:buChar char="•"/>
            </a:pP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pointer from the last element in the list points back to the first element.</a:t>
            </a:r>
          </a:p>
        </p:txBody>
      </p:sp>
      <p:grpSp>
        <p:nvGrpSpPr>
          <p:cNvPr id="35" name="Group 21"/>
          <p:cNvGrpSpPr>
            <a:grpSpLocks/>
          </p:cNvGrpSpPr>
          <p:nvPr/>
        </p:nvGrpSpPr>
        <p:grpSpPr bwMode="auto">
          <a:xfrm>
            <a:off x="609600" y="3962400"/>
            <a:ext cx="8001000" cy="1447800"/>
            <a:chOff x="288" y="1872"/>
            <a:chExt cx="5040" cy="912"/>
          </a:xfrm>
        </p:grpSpPr>
        <p:sp>
          <p:nvSpPr>
            <p:cNvPr id="38" name="Rectangle 5"/>
            <p:cNvSpPr>
              <a:spLocks noChangeArrowheads="1"/>
            </p:cNvSpPr>
            <p:nvPr/>
          </p:nvSpPr>
          <p:spPr bwMode="auto">
            <a:xfrm>
              <a:off x="768" y="1872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12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2304" y="1872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12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0" name="Rectangle 7"/>
            <p:cNvSpPr>
              <a:spLocks noChangeArrowheads="1"/>
            </p:cNvSpPr>
            <p:nvPr/>
          </p:nvSpPr>
          <p:spPr bwMode="auto">
            <a:xfrm>
              <a:off x="3792" y="1872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12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1" name="Line 8"/>
            <p:cNvSpPr>
              <a:spLocks noChangeShapeType="1"/>
            </p:cNvSpPr>
            <p:nvPr/>
          </p:nvSpPr>
          <p:spPr bwMode="auto">
            <a:xfrm>
              <a:off x="1536" y="2064"/>
              <a:ext cx="768" cy="0"/>
            </a:xfrm>
            <a:prstGeom prst="line">
              <a:avLst/>
            </a:prstGeom>
            <a:noFill/>
            <a:ln w="31750">
              <a:solidFill>
                <a:schemeClr val="accent5">
                  <a:lumMod val="75000"/>
                </a:schemeClr>
              </a:solidFill>
              <a:round/>
              <a:headEnd type="oval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2" name="Line 9"/>
            <p:cNvSpPr>
              <a:spLocks noChangeShapeType="1"/>
            </p:cNvSpPr>
            <p:nvPr/>
          </p:nvSpPr>
          <p:spPr bwMode="auto">
            <a:xfrm>
              <a:off x="3024" y="2064"/>
              <a:ext cx="768" cy="0"/>
            </a:xfrm>
            <a:prstGeom prst="line">
              <a:avLst/>
            </a:prstGeom>
            <a:noFill/>
            <a:ln w="31750">
              <a:solidFill>
                <a:schemeClr val="accent5">
                  <a:lumMod val="75000"/>
                </a:schemeClr>
              </a:solidFill>
              <a:round/>
              <a:headEnd type="oval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3" name="Line 10"/>
            <p:cNvSpPr>
              <a:spLocks noChangeShapeType="1"/>
            </p:cNvSpPr>
            <p:nvPr/>
          </p:nvSpPr>
          <p:spPr bwMode="auto">
            <a:xfrm>
              <a:off x="4560" y="2064"/>
              <a:ext cx="768" cy="0"/>
            </a:xfrm>
            <a:prstGeom prst="line">
              <a:avLst/>
            </a:prstGeom>
            <a:noFill/>
            <a:ln w="31750">
              <a:solidFill>
                <a:schemeClr val="accent5">
                  <a:lumMod val="75000"/>
                </a:schemeClr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4" name="Line 11"/>
            <p:cNvSpPr>
              <a:spLocks noChangeShapeType="1"/>
            </p:cNvSpPr>
            <p:nvPr/>
          </p:nvSpPr>
          <p:spPr bwMode="auto">
            <a:xfrm>
              <a:off x="1440" y="1872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5" name="Line 12"/>
            <p:cNvSpPr>
              <a:spLocks noChangeShapeType="1"/>
            </p:cNvSpPr>
            <p:nvPr/>
          </p:nvSpPr>
          <p:spPr bwMode="auto">
            <a:xfrm>
              <a:off x="2928" y="1872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6" name="Line 13"/>
            <p:cNvSpPr>
              <a:spLocks noChangeShapeType="1"/>
            </p:cNvSpPr>
            <p:nvPr/>
          </p:nvSpPr>
          <p:spPr bwMode="auto">
            <a:xfrm>
              <a:off x="4416" y="1872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7" name="Text Box 14"/>
            <p:cNvSpPr txBox="1">
              <a:spLocks noChangeArrowheads="1"/>
            </p:cNvSpPr>
            <p:nvPr/>
          </p:nvSpPr>
          <p:spPr bwMode="auto">
            <a:xfrm>
              <a:off x="1008" y="1872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Arial" charset="0"/>
                </a:rPr>
                <a:t>A</a:t>
              </a:r>
            </a:p>
          </p:txBody>
        </p:sp>
        <p:sp>
          <p:nvSpPr>
            <p:cNvPr id="48" name="Text Box 15"/>
            <p:cNvSpPr txBox="1">
              <a:spLocks noChangeArrowheads="1"/>
            </p:cNvSpPr>
            <p:nvPr/>
          </p:nvSpPr>
          <p:spPr bwMode="auto">
            <a:xfrm>
              <a:off x="2496" y="1872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Arial" charset="0"/>
                </a:rPr>
                <a:t>B</a:t>
              </a:r>
            </a:p>
          </p:txBody>
        </p:sp>
        <p:sp>
          <p:nvSpPr>
            <p:cNvPr id="49" name="Text Box 16"/>
            <p:cNvSpPr txBox="1">
              <a:spLocks noChangeArrowheads="1"/>
            </p:cNvSpPr>
            <p:nvPr/>
          </p:nvSpPr>
          <p:spPr bwMode="auto">
            <a:xfrm>
              <a:off x="3984" y="1872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Arial" charset="0"/>
                </a:rPr>
                <a:t>C</a:t>
              </a:r>
            </a:p>
          </p:txBody>
        </p:sp>
        <p:sp>
          <p:nvSpPr>
            <p:cNvPr id="50" name="Line 17"/>
            <p:cNvSpPr>
              <a:spLocks noChangeShapeType="1"/>
            </p:cNvSpPr>
            <p:nvPr/>
          </p:nvSpPr>
          <p:spPr bwMode="auto">
            <a:xfrm>
              <a:off x="5328" y="2064"/>
              <a:ext cx="0" cy="720"/>
            </a:xfrm>
            <a:prstGeom prst="line">
              <a:avLst/>
            </a:prstGeom>
            <a:noFill/>
            <a:ln w="3175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1" name="Line 18"/>
            <p:cNvSpPr>
              <a:spLocks noChangeShapeType="1"/>
            </p:cNvSpPr>
            <p:nvPr/>
          </p:nvSpPr>
          <p:spPr bwMode="auto">
            <a:xfrm flipH="1">
              <a:off x="288" y="2784"/>
              <a:ext cx="5040" cy="0"/>
            </a:xfrm>
            <a:prstGeom prst="line">
              <a:avLst/>
            </a:prstGeom>
            <a:noFill/>
            <a:ln w="3175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2" name="Line 19"/>
            <p:cNvSpPr>
              <a:spLocks noChangeShapeType="1"/>
            </p:cNvSpPr>
            <p:nvPr/>
          </p:nvSpPr>
          <p:spPr bwMode="auto">
            <a:xfrm flipV="1">
              <a:off x="288" y="2064"/>
              <a:ext cx="0" cy="720"/>
            </a:xfrm>
            <a:prstGeom prst="line">
              <a:avLst/>
            </a:prstGeom>
            <a:noFill/>
            <a:ln w="3175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3" name="Line 20"/>
            <p:cNvSpPr>
              <a:spLocks noChangeShapeType="1"/>
            </p:cNvSpPr>
            <p:nvPr/>
          </p:nvSpPr>
          <p:spPr bwMode="auto">
            <a:xfrm>
              <a:off x="288" y="2064"/>
              <a:ext cx="480" cy="0"/>
            </a:xfrm>
            <a:prstGeom prst="line">
              <a:avLst/>
            </a:prstGeom>
            <a:noFill/>
            <a:ln w="31750">
              <a:solidFill>
                <a:schemeClr val="accent5">
                  <a:lumMod val="75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cxnSp>
        <p:nvCxnSpPr>
          <p:cNvPr id="54" name="Elbow Connector 53"/>
          <p:cNvCxnSpPr/>
          <p:nvPr/>
        </p:nvCxnSpPr>
        <p:spPr>
          <a:xfrm rot="16200000" flipH="1">
            <a:off x="687575" y="3519176"/>
            <a:ext cx="716105" cy="580101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03316" y="3039343"/>
            <a:ext cx="856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</a:t>
            </a:r>
            <a:endParaRPr lang="en-IN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36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Circular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inked List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6957" y="980728"/>
            <a:ext cx="873753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circular linked list is basically a linear linked list that may be </a:t>
            </a:r>
            <a:r>
              <a:rPr lang="en-IN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single-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IN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double-linked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only difference is that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there is no any </a:t>
            </a:r>
            <a:r>
              <a:rPr lang="en-IN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nullptr</a:t>
            </a:r>
            <a:r>
              <a:rPr lang="en-IN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value terminating the list.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fact in the list every node points to the next node and last node points to the first node, thus forming a circle. Since it forms a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circle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 end to stop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called as </a:t>
            </a:r>
            <a:r>
              <a:rPr lang="en-IN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circular linked list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circular linked list there can be no starting or ending node, whole node can be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traversed from any node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order to traverse the circular linked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list,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only once we need to traverse entire list until the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starting node is not traversed again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circular linked list can be implemented using both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singly linked list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doubly linked list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17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Operations on Linked Lists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3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Operations on single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1560" y="980728"/>
            <a:ext cx="756084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Traversing a list </a:t>
            </a:r>
            <a:endParaRPr lang="en-IN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Printing, finding minimum, etc.</a:t>
            </a:r>
          </a:p>
          <a:p>
            <a:pPr marL="4000500" lvl="8" indent="-342900">
              <a:buClr>
                <a:srgbClr val="FF0000"/>
              </a:buClr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Insertion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a node into a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front, end and anywhere, etc.</a:t>
            </a: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Deletion of a node from a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front, end and anywhere, etc.</a:t>
            </a:r>
          </a:p>
          <a:p>
            <a:pPr marL="1714500" lvl="3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Comparing two linked lists</a:t>
            </a: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Similarity, intersection, etc.</a:t>
            </a: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Merging two linked lists into a larger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Union, concatenation, etc.</a:t>
            </a: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Ordering a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pPr marL="800100" lvl="1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Reversing, sorting, etc.</a:t>
            </a: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79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Traversing a Linked List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39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ingle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Traversing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45720" indent="0" eaLnBrk="1" hangingPunct="1">
              <a:buNone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Once the linked list has been constructed and </a:t>
            </a:r>
            <a:r>
              <a:rPr lang="en-US" alt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 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points to the first node of the list,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Follow the pointers.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Display the contents of the nodes as they are traversed.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Stop when the </a:t>
            </a:r>
            <a:r>
              <a:rPr lang="en-US" altLang="en-US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</a:t>
            </a:r>
            <a:r>
              <a:rPr lang="en-US" alt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 points to </a:t>
            </a:r>
            <a:r>
              <a:rPr lang="en-US" alt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nullptr</a:t>
            </a:r>
            <a:r>
              <a:rPr lang="en-US" alt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68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ingle linked list: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Traversing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04" y="1305342"/>
            <a:ext cx="9036496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7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7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traverseList</a:t>
            </a:r>
            <a:r>
              <a:rPr lang="en-IN" sz="17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IN" sz="17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IN" sz="17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Node *walk;</a:t>
            </a:r>
          </a:p>
          <a:p>
            <a:r>
              <a:rPr lang="en-IN" sz="17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IN" sz="17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 walk = header;</a:t>
            </a:r>
          </a:p>
          <a:p>
            <a:r>
              <a:rPr lang="en-IN" sz="17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while(walk != </a:t>
            </a:r>
            <a:r>
              <a:rPr lang="en-IN" sz="17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nullptr</a:t>
            </a:r>
            <a:r>
              <a:rPr lang="en-IN" sz="17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IN" sz="17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	</a:t>
            </a:r>
            <a:r>
              <a:rPr lang="en-IN" sz="17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IN" sz="17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&lt;&lt;, temp-&gt;data); </a:t>
            </a:r>
            <a:r>
              <a:rPr lang="en-IN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//Prints the data of current node</a:t>
            </a:r>
          </a:p>
          <a:p>
            <a:r>
              <a:rPr lang="en-IN" sz="17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	walk = walk &gt;next; 	</a:t>
            </a:r>
            <a:r>
              <a:rPr lang="en-IN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//Advances the position of current node</a:t>
            </a:r>
          </a:p>
          <a:p>
            <a:r>
              <a:rPr lang="en-IN" sz="17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IN" sz="17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IN" sz="17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IN" sz="17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72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Insertion in a Linked List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3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ingle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Insertion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474064" y="1052736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Insertion steps: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a new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Start from the header node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Manage links to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 at front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 at end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 at any position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52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Introduction to Linked Lists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8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Insertion at Front</a:t>
            </a:r>
            <a:b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3.bp.blogspot.com/-JDaVj-vBoWI/VgJI8s96qdI/AAAAAAAAC-Q/yFkSMYK079E/s1600/insertion%2Bof%2Bnode%2Bat%2Bbeginning%2Bof%2Bsingly%2Blinked%2Blis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36912"/>
            <a:ext cx="5976664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395536" y="1196752"/>
            <a:ext cx="72545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Steps to insert node at the beginning of singly linked list</a:t>
            </a:r>
          </a:p>
          <a:p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new node. </a:t>
            </a:r>
          </a:p>
        </p:txBody>
      </p:sp>
    </p:spTree>
    <p:extLst>
      <p:ext uri="{BB962C8B-B14F-4D97-AF65-F5344CB8AC3E}">
        <p14:creationId xmlns:p14="http://schemas.microsoft.com/office/powerpoint/2010/main" val="61302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Insertion at Front</a:t>
            </a:r>
            <a:b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9294" y="3727607"/>
            <a:ext cx="8561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Make the new node as the head node, i.e. now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will point to </a:t>
            </a:r>
            <a:r>
              <a:rPr lang="en-IN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newNode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 </a:t>
            </a:r>
          </a:p>
        </p:txBody>
      </p:sp>
      <p:pic>
        <p:nvPicPr>
          <p:cNvPr id="14338" name="Picture 2" descr="http://3.bp.blogspot.com/-QfUffnbaq-o/VgJMNeFEK-I/AAAAAAAAC-g/b4pR-d-Ttng/s1600/insertion%2Bof%2Bnode%2Bat%2Bbeginning%2Bof%2Bsingly%2Blinked%2Blist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163" y="4365104"/>
            <a:ext cx="5657850" cy="16781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97768" y="1119227"/>
            <a:ext cx="8262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2: 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newly created node with the head node, i.e. the </a:t>
            </a:r>
            <a:r>
              <a:rPr lang="en-IN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newNode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will now point to 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4" descr="http://4.bp.blogspot.com/-uvbAGPQdLf4/VgJL1a64YoI/AAAAAAAAC-Y/MZmJdKbz6Vc/s1600/insertion%2Bof%2Bnode%2Bat%2Bbeginning%2Bof%2Bsingly%2Blinked%2Blis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163" y="1988839"/>
            <a:ext cx="5657850" cy="15121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100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Linked List: Insertion at End</a:t>
            </a:r>
            <a:b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873586"/>
            <a:ext cx="856117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Steps to insert node at the end of Singly linked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pPr algn="just"/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a new node and make sure that the address part of the new node points to </a:t>
            </a: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nullptr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i.e.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-&gt;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next=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nullptr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7410" name="Picture 2" descr="http://3.bp.blogspot.com/-fpDQ7klMIaQ/VgQEt2reMUI/AAAAAAAAC_A/K-_hhMmVWh8/s1600/insertion%2Bof%2Bnode%2Bat%2Bend%2Bof%2Bsingly%2Blinked%2Blis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73914"/>
            <a:ext cx="5832648" cy="1571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1520" y="3789040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Traverse to the last node of the linked list and connect the last node of the list with the new node, i.e. last node will now point to new node. (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lastNode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-&gt;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next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  </a:t>
            </a:r>
          </a:p>
        </p:txBody>
      </p:sp>
      <p:pic>
        <p:nvPicPr>
          <p:cNvPr id="17412" name="Picture 4" descr="http://4.bp.blogspot.com/-spyupwmQ5es/VgQFVTmR2_I/AAAAAAAAC_I/YNsW1beoj_Q/s1600/insertion%2Bof%2Bnode%2Bat%2Bend%2Bof%2Bsingly%2Blinked%2Blis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509120"/>
            <a:ext cx="5832648" cy="1676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91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8551" y="873586"/>
            <a:ext cx="72545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Steps to insert node at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any position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Singly Linked List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new node. 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9512" y="188640"/>
            <a:ext cx="8856984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ist: Insertion at any Position</a:t>
            </a:r>
            <a:b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://2.bp.blogspot.com/-2cAxWpoi_yk/VgQVPyTZc_I/AAAAAAAAC_0/MHPC_Ouak_8/s1600/insertion%2Bof%2Bnode%2Bat%2Bmiddle%2Bof%2Bsingly%2Blinked%2Blis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016" y="1628801"/>
            <a:ext cx="6010275" cy="158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31947" y="356139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IN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position of the linked list and connect the new node with the n+1</a:t>
            </a:r>
            <a:r>
              <a:rPr lang="en-IN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node.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-&gt;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next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-&gt;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next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where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temp is the n-1</a:t>
            </a:r>
            <a:r>
              <a:rPr lang="en-IN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node. 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4" descr="http://4.bp.blogspot.com/-VDhsqGdkeAM/VgQWCvwN7LI/AAAAAAAAC_8/7NqNCJ1Zvm8/s1600/insertion%2Bof%2Bnode%2Bat%2Bmiddle%2Bof%2Bsingly%2Blinked%2Blis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809" y="4293096"/>
            <a:ext cx="6192688" cy="17415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36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ist: Insertion at any position</a:t>
            </a:r>
            <a:b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9294" y="1196752"/>
            <a:ext cx="85611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Now at last connect the n-1</a:t>
            </a:r>
            <a:r>
              <a:rPr lang="en-IN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with the new node i.e. the n-1</a:t>
            </a:r>
            <a:r>
              <a:rPr lang="en-IN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will now point to new node. (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temp-&gt;next =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where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temp is the n-1</a:t>
            </a:r>
            <a:r>
              <a:rPr lang="en-IN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node. 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1.bp.blogspot.com/-XDwzEUsUJgM/VgQXHtTIHAI/AAAAAAAADAI/5yZYYLrF6ro/s1600/insertion%2Bof%2Bnode%2Bat%2Bmiddle%2Bof%2Bsingly%2Blinked%2Blist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76872"/>
            <a:ext cx="6552728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27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inked List: Insertion at any Position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908720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Steps to insert a new node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n</a:t>
            </a:r>
            <a:r>
              <a:rPr lang="en-IN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position in a Doubly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list.</a:t>
            </a:r>
          </a:p>
          <a:p>
            <a:endParaRPr lang="en-IN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1: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N-1 node in the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list, where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is the position to insert. Say </a:t>
            </a:r>
            <a:r>
              <a:rPr lang="en-IN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now points to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IN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node.</a:t>
            </a:r>
          </a:p>
          <a:p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02" name="Picture 2" descr="Insertion of new node in a doubly linked list Step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88840"/>
            <a:ext cx="5362575" cy="1296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382045" y="3521333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a </a:t>
            </a:r>
            <a:r>
              <a:rPr lang="en-IN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that is to be inserted and assign some data to its data field.</a:t>
            </a:r>
          </a:p>
        </p:txBody>
      </p:sp>
      <p:pic>
        <p:nvPicPr>
          <p:cNvPr id="51204" name="Picture 4" descr="Insertion of new node in a doubly linked list Step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442" y="4149080"/>
            <a:ext cx="5362575" cy="172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39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oubly Linked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ist: Insertion at any Position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90872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Connect the next address field of </a:t>
            </a:r>
            <a:r>
              <a:rPr lang="en-IN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node pointed by next address field of </a:t>
            </a:r>
            <a:r>
              <a:rPr lang="en-IN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node.</a:t>
            </a: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2045" y="370599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4: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Connect the previous address field of </a:t>
            </a:r>
            <a:r>
              <a:rPr lang="en-IN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with the </a:t>
            </a:r>
            <a:r>
              <a:rPr lang="en-IN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node.</a:t>
            </a:r>
          </a:p>
        </p:txBody>
      </p:sp>
      <p:pic>
        <p:nvPicPr>
          <p:cNvPr id="56322" name="Picture 2" descr="Insertion of new node in a doubly linked list Step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00808"/>
            <a:ext cx="5904656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24" name="Picture 4" descr="Insertion of new node in a doubly linked list Step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177" y="4149080"/>
            <a:ext cx="5904656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20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oubly Linked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ist: Insertion at any Position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90872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5: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Check if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temp.next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not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nullptr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then, connect the previous address field of node pointed by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temp.next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2045" y="370599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6: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Connect the next address field of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temp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to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newNode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.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7346" name="Picture 2" descr="Insertion of new node in a doubly linked 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869" y="1681047"/>
            <a:ext cx="5819775" cy="19459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48" name="Picture 4" descr="Insertion of new node in a doubly linked list Step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500" y="4093625"/>
            <a:ext cx="5791200" cy="1921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98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oubly Linked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ist: Insertion at any Position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1093386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7: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Final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doubly linked list looks like</a:t>
            </a: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8370" name="Picture 2" descr="Insertion of new node in a doubly linked 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60848"/>
            <a:ext cx="6638925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08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IN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Few Exercises to Try Out</a:t>
            </a:r>
          </a:p>
        </p:txBody>
      </p:sp>
      <p:sp>
        <p:nvSpPr>
          <p:cNvPr id="7" name="Rectangle 6"/>
          <p:cNvSpPr/>
          <p:nvPr/>
        </p:nvSpPr>
        <p:spPr>
          <a:xfrm>
            <a:off x="208551" y="1196752"/>
            <a:ext cx="882794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doubly linked list write </a:t>
            </a:r>
            <a:r>
              <a:rPr lang="en-IN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function </a:t>
            </a: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to:</a:t>
            </a:r>
          </a:p>
          <a:p>
            <a:pPr algn="just"/>
            <a:endParaRPr lang="en-IN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 a node at front of the list and at end of the list.</a:t>
            </a:r>
          </a:p>
          <a:p>
            <a:pPr lvl="2" algn="just">
              <a:buClr>
                <a:srgbClr val="C00000"/>
              </a:buClr>
              <a:buSzPct val="130000"/>
            </a:pPr>
            <a:r>
              <a:rPr lang="en-IN" sz="2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insert_front</a:t>
            </a: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(data);</a:t>
            </a:r>
          </a:p>
          <a:p>
            <a:pPr lvl="2" algn="just">
              <a:buClr>
                <a:srgbClr val="C00000"/>
              </a:buClr>
              <a:buSzPct val="130000"/>
            </a:pPr>
            <a:r>
              <a:rPr lang="en-IN" sz="24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IN" sz="2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nsert_end</a:t>
            </a: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(data);</a:t>
            </a:r>
            <a:endParaRPr lang="en-IN" sz="2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2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285750" indent="-285750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Sort the DLL in ascending order.</a:t>
            </a:r>
            <a:endParaRPr lang="en-IN" sz="2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algn="just">
              <a:buClr>
                <a:srgbClr val="C00000"/>
              </a:buClr>
              <a:buSzPct val="120000"/>
            </a:pPr>
            <a:endParaRPr lang="en-IN" sz="2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285750" lvl="0" indent="-285750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Count the number of nodes in the given DLL.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SzPct val="120000"/>
            </a:pPr>
            <a:endParaRPr lang="en-IN" sz="2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45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linked list is a </a:t>
            </a:r>
            <a:r>
              <a:rPr lang="en-US" alt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data structure </a:t>
            </a: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which allows to store data dynamically and manage data efficiently.</a:t>
            </a:r>
          </a:p>
          <a:p>
            <a:pPr lvl="8">
              <a:buFont typeface="Arial" panose="020B0604020202020204" pitchFamily="34" charset="0"/>
              <a:buChar char="•"/>
            </a:pPr>
            <a:endParaRPr lang="en-US" altLang="en-US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Typically, a linked list, in its simplest form looks like the following</a:t>
            </a:r>
          </a:p>
        </p:txBody>
      </p:sp>
      <p:grpSp>
        <p:nvGrpSpPr>
          <p:cNvPr id="9" name="Group 19"/>
          <p:cNvGrpSpPr>
            <a:grpSpLocks/>
          </p:cNvGrpSpPr>
          <p:nvPr/>
        </p:nvGrpSpPr>
        <p:grpSpPr bwMode="auto">
          <a:xfrm>
            <a:off x="975637" y="4551784"/>
            <a:ext cx="6172200" cy="533400"/>
            <a:chOff x="768" y="2880"/>
            <a:chExt cx="3888" cy="336"/>
          </a:xfrm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768" y="2880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44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2304" y="2880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44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3792" y="2880"/>
              <a:ext cx="864" cy="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444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1536" y="3072"/>
              <a:ext cx="768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 type="oval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3024" y="3072"/>
              <a:ext cx="768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 type="oval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16" name="Group 10"/>
            <p:cNvGrpSpPr>
              <a:grpSpLocks/>
            </p:cNvGrpSpPr>
            <p:nvPr/>
          </p:nvGrpSpPr>
          <p:grpSpPr bwMode="auto">
            <a:xfrm>
              <a:off x="960" y="2880"/>
              <a:ext cx="3456" cy="336"/>
              <a:chOff x="1008" y="1056"/>
              <a:chExt cx="3456" cy="336"/>
            </a:xfrm>
          </p:grpSpPr>
          <p:sp>
            <p:nvSpPr>
              <p:cNvPr id="19" name="Line 11"/>
              <p:cNvSpPr>
                <a:spLocks noChangeShapeType="1"/>
              </p:cNvSpPr>
              <p:nvPr/>
            </p:nvSpPr>
            <p:spPr bwMode="auto">
              <a:xfrm>
                <a:off x="1440" y="1056"/>
                <a:ext cx="0" cy="336"/>
              </a:xfrm>
              <a:prstGeom prst="line">
                <a:avLst/>
              </a:prstGeom>
              <a:noFill/>
              <a:ln w="412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0" name="Line 12"/>
              <p:cNvSpPr>
                <a:spLocks noChangeShapeType="1"/>
              </p:cNvSpPr>
              <p:nvPr/>
            </p:nvSpPr>
            <p:spPr bwMode="auto">
              <a:xfrm>
                <a:off x="2928" y="1056"/>
                <a:ext cx="0" cy="336"/>
              </a:xfrm>
              <a:prstGeom prst="line">
                <a:avLst/>
              </a:prstGeom>
              <a:noFill/>
              <a:ln w="412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1" name="Line 13"/>
              <p:cNvSpPr>
                <a:spLocks noChangeShapeType="1"/>
              </p:cNvSpPr>
              <p:nvPr/>
            </p:nvSpPr>
            <p:spPr bwMode="auto">
              <a:xfrm>
                <a:off x="4464" y="1056"/>
                <a:ext cx="0" cy="336"/>
              </a:xfrm>
              <a:prstGeom prst="line">
                <a:avLst/>
              </a:prstGeom>
              <a:noFill/>
              <a:ln w="412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2" name="Text Box 14"/>
              <p:cNvSpPr txBox="1">
                <a:spLocks noChangeArrowheads="1"/>
              </p:cNvSpPr>
              <p:nvPr/>
            </p:nvSpPr>
            <p:spPr bwMode="auto">
              <a:xfrm>
                <a:off x="1008" y="105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>
                    <a:solidFill>
                      <a:srgbClr val="00206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3" name="Text Box 15"/>
              <p:cNvSpPr txBox="1">
                <a:spLocks noChangeArrowheads="1"/>
              </p:cNvSpPr>
              <p:nvPr/>
            </p:nvSpPr>
            <p:spPr bwMode="auto">
              <a:xfrm>
                <a:off x="2544" y="105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>
                    <a:solidFill>
                      <a:srgbClr val="002060"/>
                    </a:solidFill>
                    <a:latin typeface="Arial" charset="0"/>
                  </a:rPr>
                  <a:t>B</a:t>
                </a:r>
              </a:p>
            </p:txBody>
          </p:sp>
          <p:sp>
            <p:nvSpPr>
              <p:cNvPr id="24" name="Text Box 16"/>
              <p:cNvSpPr txBox="1">
                <a:spLocks noChangeArrowheads="1"/>
              </p:cNvSpPr>
              <p:nvPr/>
            </p:nvSpPr>
            <p:spPr bwMode="auto">
              <a:xfrm>
                <a:off x="4032" y="105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>
                    <a:solidFill>
                      <a:srgbClr val="002060"/>
                    </a:solidFill>
                    <a:latin typeface="Arial" charset="0"/>
                  </a:rPr>
                  <a:t>C</a:t>
                </a:r>
              </a:p>
            </p:txBody>
          </p:sp>
        </p:grpSp>
      </p:grpSp>
      <p:sp>
        <p:nvSpPr>
          <p:cNvPr id="28" name="Line 8"/>
          <p:cNvSpPr>
            <a:spLocks noChangeShapeType="1"/>
          </p:cNvSpPr>
          <p:nvPr/>
        </p:nvSpPr>
        <p:spPr bwMode="auto">
          <a:xfrm>
            <a:off x="7020272" y="4843485"/>
            <a:ext cx="108012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 type="oval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8117106" y="4633818"/>
            <a:ext cx="856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nullptr</a:t>
            </a:r>
            <a:endParaRPr lang="en-IN" b="1" dirty="0">
              <a:solidFill>
                <a:srgbClr val="002060"/>
              </a:solidFill>
            </a:endParaRPr>
          </a:p>
        </p:txBody>
      </p:sp>
      <p:cxnSp>
        <p:nvCxnSpPr>
          <p:cNvPr id="33" name="Elbow Connector 32"/>
          <p:cNvCxnSpPr>
            <a:endCxn id="10" idx="1"/>
          </p:cNvCxnSpPr>
          <p:nvPr/>
        </p:nvCxnSpPr>
        <p:spPr>
          <a:xfrm rot="16200000" flipH="1">
            <a:off x="327534" y="4170380"/>
            <a:ext cx="716105" cy="580101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03158" y="3648156"/>
            <a:ext cx="1084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header</a:t>
            </a:r>
            <a:endParaRPr lang="en-IN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8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8" grpId="0" animBg="1"/>
      <p:bldP spid="3" grpId="0"/>
      <p:bldP spid="3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Deletion from a Linked List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60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ingle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Deletion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7"/>
          <p:cNvSpPr txBox="1">
            <a:spLocks noChangeArrowheads="1"/>
          </p:cNvSpPr>
          <p:nvPr/>
        </p:nvSpPr>
        <p:spPr>
          <a:xfrm>
            <a:off x="457200" y="1196752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Deletion steps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Start from the header node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Manage links to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Delete at front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Delete at end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Delete at any position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freeingup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 as free space.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61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Free Memory after Deletion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7544" y="1285293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not forget to </a:t>
            </a:r>
            <a:r>
              <a:rPr lang="en-IN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free</a:t>
            </a:r>
            <a:r>
              <a:rPr lang="en-I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()/delete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memory location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dynamically allocated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a node </a:t>
            </a:r>
            <a:r>
              <a:rPr lang="en-IN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after deletion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that node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programmer’s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responsibility to free that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memory block.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Failure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do so may create a </a:t>
            </a:r>
            <a:r>
              <a:rPr lang="en-IN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dangling pointer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memory, 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 is not used either by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programmer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by the system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content of a free memory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erased until it is overwritten.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56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8551" y="873586"/>
            <a:ext cx="868392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Steps to delete first node of Singly Linked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endParaRPr lang="en-IN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Copy the address of first node i.e.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to some temp variable say </a:t>
            </a:r>
            <a:r>
              <a:rPr lang="en-IN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toDelete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9512" y="188640"/>
            <a:ext cx="8856984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ist: Deletion at Front</a:t>
            </a:r>
            <a:b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1947" y="3561393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the head to the second node of the linked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 (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head-&gt;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next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http://2.bp.blogspot.com/-JAgfUPWko6Y/VgQoZLEqPJI/AAAAAAAADAo/HL9jbrHc7Sg/s1600/deletion%2Bof%2Bfirst%2Bnode%2Bof%2Bsingly%2Blinked%2Blis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97" y="1988840"/>
            <a:ext cx="6019800" cy="1224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http://1.bp.blogspot.com/-Hgxb4i4AVgQ/VgQo_5VrVYI/AAAAAAAADAw/6LNZczPgW18/s1600/deletion%2Bof%2Bfirst%2Bnode%2Bof%2Bsingly%2Blinked%2Blis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874" y="4365104"/>
            <a:ext cx="6051623" cy="1296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615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1947" y="1124744"/>
            <a:ext cx="868392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Disconnect the connection of first node to second node.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9512" y="188640"/>
            <a:ext cx="8856984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linked list: Deletion at front</a:t>
            </a:r>
            <a:b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1947" y="3561393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4: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Free the memory occupied by the first node. </a:t>
            </a:r>
          </a:p>
        </p:txBody>
      </p:sp>
      <p:pic>
        <p:nvPicPr>
          <p:cNvPr id="28674" name="Picture 2" descr="http://2.bp.blogspot.com/-iuTvXhf50Mo/VgQpKgWXsxI/AAAAAAAADA4/465xg3R0jT0/s1600/deletion%2Bof%2Bfirst%2Bnode%2Bof%2Bsingly%2Blinked%2Blist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16832"/>
            <a:ext cx="6029325" cy="1224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6" name="Picture 4" descr="http://4.bp.blogspot.com/-DRGQsE3ovjQ/VgQpXW69NWI/AAAAAAAADBA/wauJJ9VCaRw/s1600/deletion%2Bof%2Bfirst%2Bnode%2Bof%2Bsingly%2Blinked%2Blist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437112"/>
            <a:ext cx="4608512" cy="1224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74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8551" y="873586"/>
            <a:ext cx="8683929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Steps to delete last node of a Singly Linked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endParaRPr lang="en-IN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Traverse to the last node of the linked list keeping track of the second last node in some temp variable say </a:t>
            </a:r>
            <a:r>
              <a:rPr lang="en-IN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secondLastNode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9512" y="188640"/>
            <a:ext cx="8856984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linked list: Deletion at End</a:t>
            </a:r>
            <a:b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1947" y="356139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the last node is the head node then make the head node as </a:t>
            </a: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nullptr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else disconnect the second last node with the last node i.e.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secondLastNode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nullptr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1746" name="Picture 2" descr="http://3.bp.blogspot.com/-UdXMJ0OxqD8/VgTCzvJAj6I/AAAAAAAADBU/hzdsGGEv2OA/s1600/deletion%2Bof%2Blast%2Bnode%2Bof%2Bsingly%2Blinked%2Blis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874" y="2132856"/>
            <a:ext cx="5972175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8" name="Picture 4" descr="http://1.bp.blogspot.com/-hfV3zkkv3M0/VgTDjbbuniI/AAAAAAAADBc/Aew_HlY6IQk/s1600/deletion%2Bof%2Blast%2Bnode%2Bof%2Bsingly%2Blinked%2Blis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509120"/>
            <a:ext cx="6053417" cy="11049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29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1947" y="1124744"/>
            <a:ext cx="868392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Free the memory occupied by the last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9512" y="188640"/>
            <a:ext cx="8856984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linked list: Deletion at End</a:t>
            </a:r>
            <a:b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2" name="Picture 2" descr="http://4.bp.blogspot.com/-_H4EHqVjhIs/VgTF2fw0UoI/AAAAAAAADBo/AbAmNBPBU6w/s1600/deletion%2Bof%2Blast%2Bnode%2Bof%2Bsingly%2Blinked%2Blist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88840"/>
            <a:ext cx="4448175" cy="1019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51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8551" y="873586"/>
            <a:ext cx="861192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Steps to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delete a node at any position of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Singly Linked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  <a:p>
            <a:endParaRPr lang="en-IN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Traverse to the n</a:t>
            </a:r>
            <a:r>
              <a:rPr lang="en-IN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of the singly linked list and also keep reference of n-1</a:t>
            </a:r>
            <a:r>
              <a:rPr lang="en-IN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 in some temp variable say </a:t>
            </a:r>
            <a:r>
              <a:rPr lang="en-IN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9512" y="188640"/>
            <a:ext cx="8856984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ist: Deletion at any Position</a:t>
            </a:r>
            <a:b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1946" y="3561393"/>
            <a:ext cx="88045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Reconnect </a:t>
            </a:r>
            <a:r>
              <a:rPr lang="en-IN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IN" sz="16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 with the n+1</a:t>
            </a:r>
            <a:r>
              <a:rPr lang="en-IN" sz="16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i.e. 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(Where </a:t>
            </a:r>
            <a:r>
              <a:rPr lang="en-IN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prevNode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n-1</a:t>
            </a:r>
            <a:r>
              <a:rPr lang="en-IN" sz="16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and </a:t>
            </a:r>
            <a:r>
              <a:rPr lang="en-IN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toDelete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is the n</a:t>
            </a:r>
            <a:r>
              <a:rPr lang="en-IN" sz="16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and </a:t>
            </a:r>
            <a:r>
              <a:rPr lang="en-IN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toDelete</a:t>
            </a:r>
            <a:r>
              <a:rPr lang="en-IN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</a:t>
            </a: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n+1th node). </a:t>
            </a:r>
          </a:p>
        </p:txBody>
      </p:sp>
      <p:pic>
        <p:nvPicPr>
          <p:cNvPr id="35842" name="Picture 2" descr="http://4.bp.blogspot.com/-fTec3b6tmWk/VgTgLnMtpSI/AAAAAAAADB4/QmgVpvLtq08/s1600/deletion%2Bof%2Bmiddle%2Bnode%2Bof%2Bsingly%2Blinked%2Blis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898" y="2132856"/>
            <a:ext cx="5991225" cy="981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4" name="Picture 4" descr="http://2.bp.blogspot.com/-60ajBu0aJaU/VgTgeDeXOiI/AAAAAAAADCA/GO2csK0ijSk/s1600/deletion%2Bof%2Bmiddle%2Bnode%2Bof%2Bsingly%2Blinked%2Blis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520" y="4394703"/>
            <a:ext cx="5962650" cy="12573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40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Deletion at any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9294" y="1196752"/>
            <a:ext cx="8561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Free the memory occupied by the n</a:t>
            </a:r>
            <a:r>
              <a:rPr lang="en-IN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 i.e. </a:t>
            </a:r>
            <a:r>
              <a:rPr lang="en-IN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toDelete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node. </a:t>
            </a:r>
          </a:p>
        </p:txBody>
      </p:sp>
      <p:pic>
        <p:nvPicPr>
          <p:cNvPr id="34818" name="Picture 2" descr="http://1.bp.blogspot.com/-3C0oLPaWnZ8/VgTgirjQwkI/AAAAAAAADCI/mxaZhZEOIc0/s1600/deletion%2Bof%2Bmiddle%2Bnode%2Bof%2Bsingly%2Blinked%2Blist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88840"/>
            <a:ext cx="5400600" cy="1296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49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Comparing Two Linked Lists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90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38913" y="1283100"/>
            <a:ext cx="8496944" cy="4752528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Few salient features</a:t>
            </a:r>
          </a:p>
          <a:p>
            <a:pPr lvl="8">
              <a:buFont typeface="Arial" pitchFamily="34" charset="0"/>
              <a:buChar char="•"/>
            </a:pPr>
            <a:endParaRPr lang="en-US" alt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is a pointer (called 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header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points the </a:t>
            </a:r>
            <a:r>
              <a:rPr lang="en-US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element </a:t>
            </a:r>
            <a:r>
              <a:rPr lang="en-US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(also called 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node) </a:t>
            </a:r>
          </a:p>
          <a:p>
            <a:pPr lvl="8">
              <a:buFont typeface="Arial" pitchFamily="34" charset="0"/>
              <a:buChar char="•"/>
            </a:pPr>
            <a:endParaRPr lang="en-US" alt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Successive nodes are connected by 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pointers.</a:t>
            </a:r>
          </a:p>
          <a:p>
            <a:pPr lvl="8">
              <a:buFont typeface="Arial" pitchFamily="34" charset="0"/>
              <a:buChar char="•"/>
            </a:pPr>
            <a:endParaRPr lang="en-US" altLang="en-US" sz="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Last element points to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nullptr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8">
              <a:buFont typeface="Arial" pitchFamily="34" charset="0"/>
              <a:buChar char="•"/>
            </a:pPr>
            <a:endParaRPr lang="en-US" alt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can grow or shrink in size during execution of a program.</a:t>
            </a:r>
          </a:p>
          <a:p>
            <a:pPr lvl="8">
              <a:buFont typeface="Arial" pitchFamily="34" charset="0"/>
              <a:buChar char="•"/>
            </a:pPr>
            <a:endParaRPr lang="en-US" alt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can be made just as long as required.</a:t>
            </a:r>
          </a:p>
          <a:p>
            <a:pPr lvl="8">
              <a:buFont typeface="Arial" pitchFamily="34" charset="0"/>
              <a:buChar char="•"/>
            </a:pPr>
            <a:endParaRPr lang="en-US" alt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does not waste memory space, consume exactly what it needs.</a:t>
            </a:r>
            <a:r>
              <a:rPr lang="en-US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92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Comparing two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ists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8551" y="1196752"/>
            <a:ext cx="8611921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Comparing two linked list includes</a:t>
            </a:r>
          </a:p>
          <a:p>
            <a:endParaRPr lang="en-IN" sz="1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Identifying whether the given two linked list are </a:t>
            </a:r>
            <a:r>
              <a:rPr lang="en-IN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identical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IN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Lists are identical when they have </a:t>
            </a:r>
            <a:r>
              <a:rPr lang="en-IN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same data and arrangement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data is also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same.</a:t>
            </a:r>
          </a:p>
          <a:p>
            <a:pPr marL="742950" lvl="1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Checking whether the lists have </a:t>
            </a:r>
            <a:r>
              <a:rPr lang="en-IN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same values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 the </a:t>
            </a:r>
            <a:r>
              <a:rPr lang="en-IN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arrangement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not same.</a:t>
            </a:r>
          </a:p>
          <a:p>
            <a:pPr marL="285750" indent="-285750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31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IN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Few Exercises to Try Out</a:t>
            </a:r>
          </a:p>
        </p:txBody>
      </p:sp>
      <p:sp>
        <p:nvSpPr>
          <p:cNvPr id="7" name="Rectangle 6"/>
          <p:cNvSpPr/>
          <p:nvPr/>
        </p:nvSpPr>
        <p:spPr>
          <a:xfrm>
            <a:off x="208551" y="1196752"/>
            <a:ext cx="8827945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Write a function to</a:t>
            </a: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IN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Concatenate or merge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two given list into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one big list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2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285750" indent="-285750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Compare two given list with same data but different arrangement.</a:t>
            </a:r>
          </a:p>
          <a:p>
            <a:pPr algn="just">
              <a:buClr>
                <a:srgbClr val="C00000"/>
              </a:buClr>
              <a:buSzPct val="120000"/>
            </a:pP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2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e.g</a:t>
            </a:r>
            <a:r>
              <a:rPr lang="en-IN" sz="2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:  a: 5-&gt;4-&gt;3-&gt;2-&gt;1</a:t>
            </a:r>
          </a:p>
          <a:p>
            <a:pPr algn="just">
              <a:buClr>
                <a:srgbClr val="C00000"/>
              </a:buClr>
              <a:buSzPct val="120000"/>
            </a:pP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      b: 1-&gt;2-</a:t>
            </a:r>
            <a:r>
              <a:rPr lang="en-IN" sz="2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&gt;3-</a:t>
            </a: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&gt;4-&gt;5</a:t>
            </a:r>
          </a:p>
          <a:p>
            <a:pPr algn="just">
              <a:buClr>
                <a:srgbClr val="C00000"/>
              </a:buClr>
              <a:buSzPct val="120000"/>
            </a:pPr>
            <a:endParaRPr lang="en-IN" sz="2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285750" lvl="0" indent="-285750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Count the number of nodes in the given list using iterative method and recursive method.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SzPct val="120000"/>
            </a:pPr>
            <a:endParaRPr lang="en-IN" sz="2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50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Ordering Linked List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72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Reversing</a:t>
            </a: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2791" y="908720"/>
            <a:ext cx="8611921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Reversing a list can be performed in two ways: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Iterative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Recursive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</a:p>
          <a:p>
            <a:pPr>
              <a:buClr>
                <a:srgbClr val="C00000"/>
              </a:buClr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Steps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reverse a Singly Linked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 using Iterative method</a:t>
            </a:r>
          </a:p>
          <a:p>
            <a:endParaRPr lang="en-IN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 two more pointers other than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namely </a:t>
            </a:r>
            <a:r>
              <a:rPr lang="en-IN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curNode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that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will hold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reference of previous node and current node respectively. 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Make sure that </a:t>
            </a:r>
            <a:r>
              <a:rPr lang="en-IN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points to first node i.e.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head. 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 should now point to its next node i.e. 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head-&gt;next. 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curNode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should also points to the second node i.e.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curNode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head.</a:t>
            </a:r>
          </a:p>
        </p:txBody>
      </p:sp>
      <p:pic>
        <p:nvPicPr>
          <p:cNvPr id="36866" name="Picture 2" descr="Reversing linked list in 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769" y="4581128"/>
            <a:ext cx="5553075" cy="1512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59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Reversing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4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8551" y="873586"/>
            <a:ext cx="88279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Now, disconnect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first node from others. We will make sure that it points to none. As this node is going to be our last node. Perform operation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nullptr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.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0962" name="Picture 2" descr="Reversing linked list in 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5543550" cy="13681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89586" y="3429000"/>
            <a:ext cx="88279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Move the head node to its next node i.e.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 = head-&gt;next.</a:t>
            </a:r>
          </a:p>
        </p:txBody>
      </p:sp>
      <p:pic>
        <p:nvPicPr>
          <p:cNvPr id="40964" name="Picture 4" descr="Reversing linked list in 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171700"/>
            <a:ext cx="5581650" cy="1512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IN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Reversing </a:t>
            </a:r>
            <a:r>
              <a:rPr lang="en-IN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r>
              <a:rPr lang="en-IN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8551" y="873586"/>
            <a:ext cx="86119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4: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Now, re-connect the current node to its previous node 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curNode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-&gt;next =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9938" name="Picture 2" descr="Reversing linked list in 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603" y="1772816"/>
            <a:ext cx="5514975" cy="13681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08551" y="3429000"/>
            <a:ext cx="86119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5: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 the previous node to current node and current node to head node. Means they should now point to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curNode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curNode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head.</a:t>
            </a:r>
          </a:p>
        </p:txBody>
      </p:sp>
      <p:pic>
        <p:nvPicPr>
          <p:cNvPr id="39940" name="Picture 4" descr="Reversing linked list in 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978" y="4293096"/>
            <a:ext cx="5562600" cy="14281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Reversing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8551" y="1058252"/>
            <a:ext cx="86119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6: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Repeat steps 3-5 till head pointer becomes </a:t>
            </a:r>
            <a:r>
              <a:rPr lang="en-IN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nullptr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6131" y="1556792"/>
            <a:ext cx="86119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 7: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Now, after all nodes has been re-connected in the reverse order. Make the last node as the first node. Means the head pointer should point to </a:t>
            </a:r>
            <a:r>
              <a:rPr lang="en-IN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prevNode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pointer. 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Perform 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head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IN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finally you end up with a reversed linked list of its original.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2" name="Picture 4" descr="Reversing linked list in 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408" y="3356992"/>
            <a:ext cx="5505450" cy="13681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Sorting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8551" y="1196752"/>
            <a:ext cx="8539913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linked list can be ordered using any of the following sorting algorithms:</a:t>
            </a:r>
          </a:p>
          <a:p>
            <a:endParaRPr lang="en-IN" sz="1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Insertion sort</a:t>
            </a:r>
          </a:p>
          <a:p>
            <a:pPr marL="285750" indent="-285750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Selection sort</a:t>
            </a: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Merge sort ??</a:t>
            </a: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Quick sort??</a:t>
            </a: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Bubble sort, etc.</a:t>
            </a:r>
          </a:p>
          <a:p>
            <a:pPr marL="285750" indent="-285750"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IN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SzPct val="120000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Here, we discuss </a:t>
            </a:r>
            <a:r>
              <a:rPr lang="en-IN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insertion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sort for ordering linked list.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19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Circular 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1052736"/>
            <a:ext cx="4481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Basic structure of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singly circular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list:</a:t>
            </a: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9394" name="Picture 2" descr="Singly circular linked 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6624735" cy="14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467544" y="3429000"/>
            <a:ext cx="2837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Doubly circular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list:</a:t>
            </a: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9396" name="Picture 4" descr="Doubly circular linked li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221088"/>
            <a:ext cx="6624735" cy="1512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62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Circular 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list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6957" y="980728"/>
            <a:ext cx="873753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C00000"/>
              </a:buClr>
            </a:pPr>
            <a:r>
              <a:rPr lang="en-IN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Advantages of a Circular linked list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Entire list can be traversed from any node.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Circular lists are the required data structure when we want a list to be accessed in a circle or loop.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Despite of being singly circular linked list we can easily traverse to its previous node, which is not possible in singly linked list.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Disadvantages </a:t>
            </a:r>
            <a:r>
              <a:rPr lang="en-IN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Circular linked list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Circular list are complex as compared to singly linked lists.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Reversing of circular list is a complex as compared to singly or doubly lists.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not traversed carefully, then we could end up in an infinite loop.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Like singly and doubly lists circular linked lists also doesn’t supports direct accessing of elements.</a:t>
            </a:r>
          </a:p>
        </p:txBody>
      </p:sp>
    </p:spTree>
    <p:extLst>
      <p:ext uri="{BB962C8B-B14F-4D97-AF65-F5344CB8AC3E}">
        <p14:creationId xmlns:p14="http://schemas.microsoft.com/office/powerpoint/2010/main" val="265089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Arrays versus Linked Lists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21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Operations on circular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3695" y="1124744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Creation of list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Traversal of list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Insertion of node</a:t>
            </a:r>
          </a:p>
          <a:p>
            <a:pPr marL="1257300" lvl="2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the beginning of list</a:t>
            </a:r>
          </a:p>
          <a:p>
            <a:pPr marL="1257300" lvl="2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any position in the list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Deletion of node</a:t>
            </a:r>
          </a:p>
          <a:p>
            <a:pPr marL="1257300" lvl="2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Deletion of first node</a:t>
            </a:r>
          </a:p>
          <a:p>
            <a:pPr marL="1257300" lvl="2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Deletion of node from middle of the list</a:t>
            </a:r>
          </a:p>
          <a:p>
            <a:pPr marL="1257300" lvl="2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Deletion of last node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Counting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total number of nodes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Reversing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list</a:t>
            </a:r>
          </a:p>
        </p:txBody>
      </p:sp>
    </p:spTree>
    <p:extLst>
      <p:ext uri="{BB962C8B-B14F-4D97-AF65-F5344CB8AC3E}">
        <p14:creationId xmlns:p14="http://schemas.microsoft.com/office/powerpoint/2010/main" val="31974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1520" y="354128"/>
            <a:ext cx="8712968" cy="410576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Circular 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ist: Creation of List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2281" y="764704"/>
            <a:ext cx="8233036" cy="276999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2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Code to be inserted during lecture hour and slides will be uploaded </a:t>
            </a:r>
            <a:endParaRPr lang="en-IN" sz="12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24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Circular Linked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ist: Traversal of List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8074" y="1124744"/>
            <a:ext cx="8233036" cy="954107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IN" sz="1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displayList</a:t>
            </a:r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fontAlgn="base"/>
            <a:r>
              <a:rPr lang="en-IN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IN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85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IN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Try </a:t>
            </a:r>
            <a:r>
              <a:rPr lang="en-IN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Out</a:t>
            </a:r>
          </a:p>
        </p:txBody>
      </p:sp>
      <p:sp>
        <p:nvSpPr>
          <p:cNvPr id="7" name="Rectangle 6"/>
          <p:cNvSpPr/>
          <p:nvPr/>
        </p:nvSpPr>
        <p:spPr>
          <a:xfrm>
            <a:off x="208551" y="1196752"/>
            <a:ext cx="882794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circular linked list write </a:t>
            </a:r>
            <a:r>
              <a:rPr lang="en-IN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function </a:t>
            </a: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to:</a:t>
            </a:r>
          </a:p>
          <a:p>
            <a:pPr algn="just"/>
            <a:endParaRPr lang="en-IN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 a node at any position of the list and delete from the beginning of the list.</a:t>
            </a:r>
          </a:p>
          <a:p>
            <a:pPr lvl="2" algn="just">
              <a:buClr>
                <a:srgbClr val="C00000"/>
              </a:buClr>
              <a:buSzPct val="130000"/>
            </a:pPr>
            <a:r>
              <a:rPr lang="en-IN" sz="2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insert_position</a:t>
            </a: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sz="2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data,position</a:t>
            </a: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2" algn="just">
              <a:buClr>
                <a:srgbClr val="C00000"/>
              </a:buClr>
              <a:buSzPct val="130000"/>
            </a:pPr>
            <a:r>
              <a:rPr lang="en-IN" sz="2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delete_front</a:t>
            </a:r>
            <a:r>
              <a:rPr lang="en-IN" sz="2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2" algn="just">
              <a:buClr>
                <a:srgbClr val="C00000"/>
              </a:buClr>
              <a:buSzPct val="130000"/>
            </a:pPr>
            <a:endParaRPr lang="en-IN" sz="2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lvl="0" indent="-342900" algn="just"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Reverse the given circular linked link.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Clr>
                <a:srgbClr val="C00000"/>
              </a:buClr>
              <a:buSzPct val="130000"/>
            </a:pPr>
            <a:endParaRPr lang="en-IN" sz="2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38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179512" y="188640"/>
            <a:ext cx="8712968" cy="100811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Array: Contagious Storage  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980727"/>
            <a:ext cx="2160240" cy="5093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0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52736"/>
            <a:ext cx="8153400" cy="504326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arrays</a:t>
            </a:r>
          </a:p>
          <a:p>
            <a:pPr lvl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elements are stored in a contagious memory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locations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Arrays are static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 unless we use dynamic memory allocation   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Arrays are suitable for</a:t>
            </a:r>
          </a:p>
          <a:p>
            <a:pPr lvl="2">
              <a:lnSpc>
                <a:spcPct val="150000"/>
              </a:lnSpc>
              <a:spcAft>
                <a:spcPts val="0"/>
              </a:spcAft>
              <a:buSzPct val="8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Inserting/deleting an element at the end.</a:t>
            </a:r>
          </a:p>
          <a:p>
            <a:pPr lvl="2">
              <a:lnSpc>
                <a:spcPct val="150000"/>
              </a:lnSpc>
              <a:spcAft>
                <a:spcPts val="0"/>
              </a:spcAft>
              <a:buSzPct val="8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Randomly accessing any element. </a:t>
            </a:r>
          </a:p>
          <a:p>
            <a:pPr lvl="2">
              <a:lnSpc>
                <a:spcPct val="150000"/>
              </a:lnSpc>
              <a:spcAft>
                <a:spcPts val="0"/>
              </a:spcAft>
              <a:buSzPct val="8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Searching the list for a particular value.</a:t>
            </a:r>
          </a:p>
          <a:p>
            <a:pPr lvl="2">
              <a:spcAft>
                <a:spcPts val="0"/>
              </a:spcAft>
              <a:buSzPct val="80000"/>
              <a:buFont typeface="Wingdings" pitchFamily="2" charset="2"/>
              <a:buChar char="§"/>
              <a:defRPr/>
            </a:pP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9512" y="188640"/>
            <a:ext cx="8712968" cy="100811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Array versus Linked Lists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25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179512" y="188640"/>
            <a:ext cx="8712968" cy="100811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Linked List: Non-Contagious Storage  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468313" y="1341438"/>
            <a:ext cx="935037" cy="4638675"/>
            <a:chOff x="295" y="845"/>
            <a:chExt cx="589" cy="2922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95" y="845"/>
              <a:ext cx="589" cy="2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405" y="1148"/>
              <a:ext cx="466" cy="232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405" y="1148"/>
              <a:ext cx="466" cy="232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557" y="1175"/>
              <a:ext cx="239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405" y="1380"/>
              <a:ext cx="466" cy="231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405" y="1380"/>
              <a:ext cx="466" cy="231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557" y="1405"/>
              <a:ext cx="285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45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405" y="1611"/>
              <a:ext cx="466" cy="232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405" y="1611"/>
              <a:ext cx="466" cy="232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557" y="1642"/>
              <a:ext cx="239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405" y="1843"/>
              <a:ext cx="466" cy="232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405" y="1843"/>
              <a:ext cx="466" cy="232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557" y="1872"/>
              <a:ext cx="239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405" y="2075"/>
              <a:ext cx="466" cy="231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405" y="2075"/>
              <a:ext cx="466" cy="231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557" y="2102"/>
              <a:ext cx="239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405" y="2306"/>
              <a:ext cx="466" cy="232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405" y="2306"/>
              <a:ext cx="466" cy="232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557" y="2332"/>
              <a:ext cx="239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405" y="2538"/>
              <a:ext cx="466" cy="232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405" y="2538"/>
              <a:ext cx="466" cy="232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557" y="2570"/>
              <a:ext cx="239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405" y="3233"/>
              <a:ext cx="466" cy="232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405" y="3233"/>
              <a:ext cx="466" cy="232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405" y="3001"/>
              <a:ext cx="466" cy="232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405" y="3001"/>
              <a:ext cx="466" cy="232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557" y="3029"/>
              <a:ext cx="239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405" y="2770"/>
              <a:ext cx="466" cy="231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405" y="2770"/>
              <a:ext cx="466" cy="231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557" y="2800"/>
              <a:ext cx="239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Line 34"/>
            <p:cNvSpPr>
              <a:spLocks noChangeShapeType="1"/>
            </p:cNvSpPr>
            <p:nvPr/>
          </p:nvSpPr>
          <p:spPr bwMode="auto">
            <a:xfrm>
              <a:off x="405" y="858"/>
              <a:ext cx="0" cy="29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35"/>
            <p:cNvSpPr>
              <a:spLocks noChangeShapeType="1"/>
            </p:cNvSpPr>
            <p:nvPr/>
          </p:nvSpPr>
          <p:spPr bwMode="auto">
            <a:xfrm>
              <a:off x="871" y="858"/>
              <a:ext cx="0" cy="348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6"/>
            <p:cNvSpPr>
              <a:spLocks noChangeShapeType="1"/>
            </p:cNvSpPr>
            <p:nvPr/>
          </p:nvSpPr>
          <p:spPr bwMode="auto">
            <a:xfrm>
              <a:off x="405" y="3465"/>
              <a:ext cx="0" cy="289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37"/>
            <p:cNvSpPr>
              <a:spLocks noChangeShapeType="1"/>
            </p:cNvSpPr>
            <p:nvPr/>
          </p:nvSpPr>
          <p:spPr bwMode="auto">
            <a:xfrm>
              <a:off x="871" y="3465"/>
              <a:ext cx="0" cy="289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310" y="1105"/>
              <a:ext cx="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10" y="1335"/>
              <a:ext cx="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10" y="1565"/>
              <a:ext cx="7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310" y="1795"/>
              <a:ext cx="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310" y="2017"/>
              <a:ext cx="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318" y="2262"/>
              <a:ext cx="6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310" y="2492"/>
              <a:ext cx="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310" y="2722"/>
              <a:ext cx="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318" y="2952"/>
              <a:ext cx="5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318" y="3182"/>
              <a:ext cx="5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j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405" y="3465"/>
              <a:ext cx="466" cy="231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405" y="3465"/>
              <a:ext cx="466" cy="231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557" y="3497"/>
              <a:ext cx="16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310" y="3412"/>
              <a:ext cx="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57" name="Picture 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3246" y="1340769"/>
            <a:ext cx="5169154" cy="1576244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3371850"/>
            <a:ext cx="5544616" cy="1217381"/>
          </a:xfrm>
          <a:prstGeom prst="rect">
            <a:avLst/>
          </a:prstGeom>
        </p:spPr>
      </p:pic>
      <p:cxnSp>
        <p:nvCxnSpPr>
          <p:cNvPr id="60" name="Straight Connector 59"/>
          <p:cNvCxnSpPr/>
          <p:nvPr/>
        </p:nvCxnSpPr>
        <p:spPr>
          <a:xfrm>
            <a:off x="2195736" y="3201988"/>
            <a:ext cx="669674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267744" y="4856164"/>
            <a:ext cx="669674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195736" y="1362076"/>
            <a:ext cx="47279" cy="45974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65" name="Picture 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0868" y="4922248"/>
            <a:ext cx="6079564" cy="128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68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3062</Words>
  <Application>Microsoft Office PowerPoint</Application>
  <PresentationFormat>On-screen Show (4:3)</PresentationFormat>
  <Paragraphs>455</Paragraphs>
  <Slides>63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71" baseType="lpstr">
      <vt:lpstr>Arial</vt:lpstr>
      <vt:lpstr>Calibri</vt:lpstr>
      <vt:lpstr>Calibri Light</vt:lpstr>
      <vt:lpstr>Courier New</vt:lpstr>
      <vt:lpstr>Georgia</vt:lpstr>
      <vt:lpstr>Times New Roman</vt:lpstr>
      <vt:lpstr>Wingdings</vt:lpstr>
      <vt:lpstr>Office Theme</vt:lpstr>
      <vt:lpstr>PowerPoint Presentation</vt:lpstr>
      <vt:lpstr>Today’s Discussion…</vt:lpstr>
      <vt:lpstr>Introduction to Linked Lists</vt:lpstr>
      <vt:lpstr>Linked List</vt:lpstr>
      <vt:lpstr>Linked List</vt:lpstr>
      <vt:lpstr>Arrays versus Linked Lists</vt:lpstr>
      <vt:lpstr>PowerPoint Presentation</vt:lpstr>
      <vt:lpstr>PowerPoint Presentation</vt:lpstr>
      <vt:lpstr>PowerPoint Presentation</vt:lpstr>
      <vt:lpstr>PowerPoint Presentation</vt:lpstr>
      <vt:lpstr>Linked Lists in C/C++</vt:lpstr>
      <vt:lpstr>Defining a Node of a Linked List</vt:lpstr>
      <vt:lpstr>Defining a Node of a Linked List</vt:lpstr>
      <vt:lpstr>Types of Lists: Single Linked List</vt:lpstr>
      <vt:lpstr>Types of Lists: Double Linked List</vt:lpstr>
      <vt:lpstr>Defining a Node of a Double Linked List</vt:lpstr>
      <vt:lpstr>Defining a Node of a Double Linked List</vt:lpstr>
      <vt:lpstr>Class Definition for a doubly linked lists</vt:lpstr>
      <vt:lpstr>Double Linked List </vt:lpstr>
      <vt:lpstr>Double versus Single Linked List </vt:lpstr>
      <vt:lpstr>Types of Lists: Circular Linked List</vt:lpstr>
      <vt:lpstr>Circular Linked List </vt:lpstr>
      <vt:lpstr>Operations on Linked Lists</vt:lpstr>
      <vt:lpstr>Operations on single linked list</vt:lpstr>
      <vt:lpstr>Traversing a Linked List</vt:lpstr>
      <vt:lpstr>Single Linked List: Traversing </vt:lpstr>
      <vt:lpstr>Single linked list: Traversing </vt:lpstr>
      <vt:lpstr>Insertion in a Linked List</vt:lpstr>
      <vt:lpstr>Single Linked List: Insertion </vt:lpstr>
      <vt:lpstr>Insertion at Front </vt:lpstr>
      <vt:lpstr>Insertion at Front </vt:lpstr>
      <vt:lpstr>Single Linked List: Insertion at End </vt:lpstr>
      <vt:lpstr>PowerPoint Presentation</vt:lpstr>
      <vt:lpstr>Single Linked List: Insertion at any position </vt:lpstr>
      <vt:lpstr>Double Linked List: Insertion at any Position </vt:lpstr>
      <vt:lpstr>Doubly Linked List: Insertion at any Position </vt:lpstr>
      <vt:lpstr>Doubly Linked List: Insertion at any Position </vt:lpstr>
      <vt:lpstr>Doubly Linked List: Insertion at any Position </vt:lpstr>
      <vt:lpstr>Few Exercises to Try Out</vt:lpstr>
      <vt:lpstr>Deletion from a Linked List</vt:lpstr>
      <vt:lpstr>Single Linked List: Deletion </vt:lpstr>
      <vt:lpstr>Free Memory after Deletion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Single Linked List: Deletion at any Position </vt:lpstr>
      <vt:lpstr>Comparing Two Linked Lists</vt:lpstr>
      <vt:lpstr>Single Linked List: Comparing two Lists </vt:lpstr>
      <vt:lpstr>Few Exercises to Try Out</vt:lpstr>
      <vt:lpstr>Ordering Linked List</vt:lpstr>
      <vt:lpstr>Single Linked List: Reversing</vt:lpstr>
      <vt:lpstr>Reversing a List </vt:lpstr>
      <vt:lpstr>Reversing a List </vt:lpstr>
      <vt:lpstr>Reversing a List </vt:lpstr>
      <vt:lpstr>Single Linked List: Sorting </vt:lpstr>
      <vt:lpstr>Circular linked list: </vt:lpstr>
      <vt:lpstr>Circular linked list: </vt:lpstr>
      <vt:lpstr>Operations on circular linked list</vt:lpstr>
      <vt:lpstr>Circular Linked List: Creation of List </vt:lpstr>
      <vt:lpstr>Circular Linked List: Traversal of List </vt:lpstr>
      <vt:lpstr>Try Out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2025-03-16T22:26:13Z</dcterms:created>
  <dcterms:modified xsi:type="dcterms:W3CDTF">2025-03-17T20:08:51Z</dcterms:modified>
</cp:coreProperties>
</file>