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tags/tag1.xml" ContentType="application/vnd.openxmlformats-officedocument.presentationml.tags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48" r:id="rId2"/>
  </p:sldMasterIdLst>
  <p:notesMasterIdLst>
    <p:notesMasterId r:id="rId71"/>
  </p:notesMasterIdLst>
  <p:handoutMasterIdLst>
    <p:handoutMasterId r:id="rId72"/>
  </p:handoutMasterIdLst>
  <p:sldIdLst>
    <p:sldId id="377" r:id="rId3"/>
    <p:sldId id="526" r:id="rId4"/>
    <p:sldId id="425" r:id="rId5"/>
    <p:sldId id="429" r:id="rId6"/>
    <p:sldId id="527" r:id="rId7"/>
    <p:sldId id="426" r:id="rId8"/>
    <p:sldId id="427" r:id="rId9"/>
    <p:sldId id="428" r:id="rId10"/>
    <p:sldId id="525" r:id="rId11"/>
    <p:sldId id="430" r:id="rId12"/>
    <p:sldId id="537" r:id="rId13"/>
    <p:sldId id="538" r:id="rId14"/>
    <p:sldId id="539" r:id="rId15"/>
    <p:sldId id="540" r:id="rId16"/>
    <p:sldId id="541" r:id="rId17"/>
    <p:sldId id="542" r:id="rId18"/>
    <p:sldId id="500" r:id="rId19"/>
    <p:sldId id="432" r:id="rId20"/>
    <p:sldId id="434" r:id="rId21"/>
    <p:sldId id="433" r:id="rId22"/>
    <p:sldId id="435" r:id="rId23"/>
    <p:sldId id="436" r:id="rId24"/>
    <p:sldId id="501" r:id="rId25"/>
    <p:sldId id="437" r:id="rId26"/>
    <p:sldId id="438" r:id="rId27"/>
    <p:sldId id="439" r:id="rId28"/>
    <p:sldId id="440" r:id="rId29"/>
    <p:sldId id="441" r:id="rId30"/>
    <p:sldId id="442" r:id="rId31"/>
    <p:sldId id="443" r:id="rId32"/>
    <p:sldId id="532" r:id="rId33"/>
    <p:sldId id="533" r:id="rId34"/>
    <p:sldId id="534" r:id="rId35"/>
    <p:sldId id="535" r:id="rId36"/>
    <p:sldId id="536" r:id="rId37"/>
    <p:sldId id="528" r:id="rId38"/>
    <p:sldId id="529" r:id="rId39"/>
    <p:sldId id="530" r:id="rId40"/>
    <p:sldId id="531" r:id="rId41"/>
    <p:sldId id="444" r:id="rId42"/>
    <p:sldId id="445" r:id="rId43"/>
    <p:sldId id="516" r:id="rId44"/>
    <p:sldId id="447" r:id="rId45"/>
    <p:sldId id="448" r:id="rId46"/>
    <p:sldId id="449" r:id="rId47"/>
    <p:sldId id="450" r:id="rId48"/>
    <p:sldId id="451" r:id="rId49"/>
    <p:sldId id="452" r:id="rId50"/>
    <p:sldId id="453" r:id="rId51"/>
    <p:sldId id="454" r:id="rId52"/>
    <p:sldId id="471" r:id="rId53"/>
    <p:sldId id="519" r:id="rId54"/>
    <p:sldId id="473" r:id="rId55"/>
    <p:sldId id="474" r:id="rId56"/>
    <p:sldId id="475" r:id="rId57"/>
    <p:sldId id="476" r:id="rId58"/>
    <p:sldId id="477" r:id="rId59"/>
    <p:sldId id="478" r:id="rId60"/>
    <p:sldId id="524" r:id="rId61"/>
    <p:sldId id="517" r:id="rId62"/>
    <p:sldId id="518" r:id="rId63"/>
    <p:sldId id="494" r:id="rId64"/>
    <p:sldId id="495" r:id="rId65"/>
    <p:sldId id="497" r:id="rId66"/>
    <p:sldId id="498" r:id="rId67"/>
    <p:sldId id="499" r:id="rId68"/>
    <p:sldId id="520" r:id="rId69"/>
    <p:sldId id="543" r:id="rId70"/>
  </p:sldIdLst>
  <p:sldSz cx="9144000" cy="6858000" type="screen4x3"/>
  <p:notesSz cx="6797675" cy="987425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20" autoAdjust="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6924"/>
    </p:cViewPr>
  </p:sorterViewPr>
  <p:notesViewPr>
    <p:cSldViewPr>
      <p:cViewPr varScale="1">
        <p:scale>
          <a:sx n="62" d="100"/>
          <a:sy n="62" d="100"/>
        </p:scale>
        <p:origin x="324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viewProps" Target="viewProp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tableStyles" Target="tableStyles.xml"/><Relationship Id="rId7" Type="http://schemas.openxmlformats.org/officeDocument/2006/relationships/slide" Target="slides/slide5.xml"/><Relationship Id="rId71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862" cy="493176"/>
          </a:xfrm>
          <a:prstGeom prst="rect">
            <a:avLst/>
          </a:prstGeom>
        </p:spPr>
        <p:txBody>
          <a:bodyPr vert="horz" lIns="86018" tIns="43009" rIns="86018" bIns="43009" rtlCol="0"/>
          <a:lstStyle>
            <a:lvl1pPr algn="l">
              <a:defRPr sz="11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294" y="2"/>
            <a:ext cx="2945862" cy="493176"/>
          </a:xfrm>
          <a:prstGeom prst="rect">
            <a:avLst/>
          </a:prstGeom>
        </p:spPr>
        <p:txBody>
          <a:bodyPr vert="horz" lIns="86018" tIns="43009" rIns="86018" bIns="43009" rtlCol="0"/>
          <a:lstStyle>
            <a:lvl1pPr algn="r">
              <a:defRPr sz="1100"/>
            </a:lvl1pPr>
          </a:lstStyle>
          <a:p>
            <a:fld id="{30B0BA80-867D-495D-A2A5-DE736D988FD1}" type="datetimeFigureOut">
              <a:rPr lang="zh-TW" altLang="en-US" smtClean="0"/>
              <a:pPr/>
              <a:t>2025/4/14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379543"/>
            <a:ext cx="2945862" cy="493176"/>
          </a:xfrm>
          <a:prstGeom prst="rect">
            <a:avLst/>
          </a:prstGeom>
        </p:spPr>
        <p:txBody>
          <a:bodyPr vert="horz" lIns="86018" tIns="43009" rIns="86018" bIns="43009" rtlCol="0" anchor="b"/>
          <a:lstStyle>
            <a:lvl1pPr algn="l">
              <a:defRPr sz="11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294" y="9379543"/>
            <a:ext cx="2945862" cy="493176"/>
          </a:xfrm>
          <a:prstGeom prst="rect">
            <a:avLst/>
          </a:prstGeom>
        </p:spPr>
        <p:txBody>
          <a:bodyPr vert="horz" lIns="86018" tIns="43009" rIns="86018" bIns="43009" rtlCol="0" anchor="b"/>
          <a:lstStyle>
            <a:lvl1pPr algn="r">
              <a:defRPr sz="1100"/>
            </a:lvl1pPr>
          </a:lstStyle>
          <a:p>
            <a:fld id="{C5016A92-CA56-4516-AD95-8492D9A6F09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14569" indent="-274834"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099337" indent="-219867"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539072" indent="-219867"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1978807" indent="-219867"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418542" indent="-219867" defTabSz="952759" eaLnBrk="0" fontAlgn="base" hangingPunct="0">
              <a:spcBef>
                <a:spcPct val="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858277" indent="-219867" defTabSz="952759" eaLnBrk="0" fontAlgn="base" hangingPunct="0">
              <a:spcBef>
                <a:spcPct val="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298012" indent="-219867" defTabSz="952759" eaLnBrk="0" fontAlgn="base" hangingPunct="0">
              <a:spcBef>
                <a:spcPct val="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737747" indent="-219867" defTabSz="952759" eaLnBrk="0" fontAlgn="base" hangingPunct="0">
              <a:spcBef>
                <a:spcPct val="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fld id="{090E3D2F-3125-48CE-A48F-72EDD5AD55C0}" type="slidenum">
              <a:rPr kumimoji="0" lang="zh-TW" altLang="en-US">
                <a:latin typeface="Times" pitchFamily="18" charset="0"/>
              </a:rPr>
              <a:pPr/>
              <a:t>3</a:t>
            </a:fld>
            <a:endParaRPr kumimoji="0" lang="en-US" altLang="zh-TW" dirty="0">
              <a:latin typeface="Times" pitchFamily="18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79C815-6588-4DD2-B055-C33C3BCE5064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8739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82438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6B047D-7528-45FF-B1DB-697EC46AA358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8944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15419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/>
          <a:lstStyle/>
          <a:p>
            <a:fld id="{C9BDA2D7-307D-4608-850F-618728A36ADE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21973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83B3830-F1D4-4DD7-97B9-64D5CFE428DE}" type="slidenum">
              <a:rPr lang="zh-TW" altLang="en-US" smtClean="0"/>
              <a:pPr>
                <a:defRPr/>
              </a:pPr>
              <a:t>18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399949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83B3830-F1D4-4DD7-97B9-64D5CFE428DE}" type="slidenum">
              <a:rPr lang="zh-TW" altLang="en-US" smtClean="0"/>
              <a:pPr>
                <a:defRPr/>
              </a:pPr>
              <a:t>19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39080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14569" indent="-274834"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099337" indent="-219867"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539072" indent="-219867"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1978807" indent="-219867"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418542" indent="-219867" defTabSz="952759" eaLnBrk="0" fontAlgn="base" hangingPunct="0">
              <a:spcBef>
                <a:spcPct val="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858277" indent="-219867" defTabSz="952759" eaLnBrk="0" fontAlgn="base" hangingPunct="0">
              <a:spcBef>
                <a:spcPct val="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298012" indent="-219867" defTabSz="952759" eaLnBrk="0" fontAlgn="base" hangingPunct="0">
              <a:spcBef>
                <a:spcPct val="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737747" indent="-219867" defTabSz="952759" eaLnBrk="0" fontAlgn="base" hangingPunct="0">
              <a:spcBef>
                <a:spcPct val="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fld id="{B2990FB1-5575-4120-BBD8-3593E4DF5FA6}" type="slidenum">
              <a:rPr kumimoji="0" lang="zh-TW" altLang="en-US">
                <a:latin typeface="Times" pitchFamily="18" charset="0"/>
              </a:rPr>
              <a:pPr/>
              <a:t>20</a:t>
            </a:fld>
            <a:endParaRPr kumimoji="0" lang="en-US" altLang="zh-TW" dirty="0">
              <a:latin typeface="Times" pitchFamily="18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en-US" altLang="zh-TW" u="sng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14569" indent="-274834"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099337" indent="-219867"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539072" indent="-219867"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1978807" indent="-219867"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418542" indent="-219867" defTabSz="952759" eaLnBrk="0" fontAlgn="base" hangingPunct="0">
              <a:spcBef>
                <a:spcPct val="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858277" indent="-219867" defTabSz="952759" eaLnBrk="0" fontAlgn="base" hangingPunct="0">
              <a:spcBef>
                <a:spcPct val="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298012" indent="-219867" defTabSz="952759" eaLnBrk="0" fontAlgn="base" hangingPunct="0">
              <a:spcBef>
                <a:spcPct val="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737747" indent="-219867" defTabSz="952759" eaLnBrk="0" fontAlgn="base" hangingPunct="0">
              <a:spcBef>
                <a:spcPct val="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fld id="{B9480477-6492-47CE-BCC7-7747E74DEAC7}" type="slidenum">
              <a:rPr kumimoji="0" lang="zh-TW" altLang="en-US">
                <a:latin typeface="Times" pitchFamily="18" charset="0"/>
              </a:rPr>
              <a:pPr/>
              <a:t>21</a:t>
            </a:fld>
            <a:endParaRPr kumimoji="0" lang="en-US" altLang="zh-TW" dirty="0">
              <a:latin typeface="Times" pitchFamily="18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14569" indent="-274834"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099337" indent="-219867"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539072" indent="-219867"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1978807" indent="-219867"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418542" indent="-219867" defTabSz="952759" eaLnBrk="0" fontAlgn="base" hangingPunct="0">
              <a:spcBef>
                <a:spcPct val="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858277" indent="-219867" defTabSz="952759" eaLnBrk="0" fontAlgn="base" hangingPunct="0">
              <a:spcBef>
                <a:spcPct val="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298012" indent="-219867" defTabSz="952759" eaLnBrk="0" fontAlgn="base" hangingPunct="0">
              <a:spcBef>
                <a:spcPct val="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737747" indent="-219867" defTabSz="952759" eaLnBrk="0" fontAlgn="base" hangingPunct="0">
              <a:spcBef>
                <a:spcPct val="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fld id="{5A119C89-078B-4C81-AD3A-C8C3FF28D7E1}" type="slidenum">
              <a:rPr kumimoji="0" lang="zh-TW" altLang="en-US">
                <a:latin typeface="Times" pitchFamily="18" charset="0"/>
              </a:rPr>
              <a:pPr/>
              <a:t>22</a:t>
            </a:fld>
            <a:endParaRPr kumimoji="0" lang="en-US" altLang="zh-TW" dirty="0">
              <a:latin typeface="Times" pitchFamily="18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14569" indent="-274834"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099337" indent="-219867"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539072" indent="-219867"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1978807" indent="-219867"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418542" indent="-219867" defTabSz="952759" eaLnBrk="0" fontAlgn="base" hangingPunct="0">
              <a:spcBef>
                <a:spcPct val="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858277" indent="-219867" defTabSz="952759" eaLnBrk="0" fontAlgn="base" hangingPunct="0">
              <a:spcBef>
                <a:spcPct val="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298012" indent="-219867" defTabSz="952759" eaLnBrk="0" fontAlgn="base" hangingPunct="0">
              <a:spcBef>
                <a:spcPct val="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737747" indent="-219867" defTabSz="952759" eaLnBrk="0" fontAlgn="base" hangingPunct="0">
              <a:spcBef>
                <a:spcPct val="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fld id="{5A119C89-078B-4C81-AD3A-C8C3FF28D7E1}" type="slidenum">
              <a:rPr kumimoji="0" lang="zh-TW" altLang="en-US">
                <a:latin typeface="Times" pitchFamily="18" charset="0"/>
              </a:rPr>
              <a:pPr/>
              <a:t>23</a:t>
            </a:fld>
            <a:endParaRPr kumimoji="0" lang="en-US" altLang="zh-TW" dirty="0">
              <a:latin typeface="Times" pitchFamily="18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/>
          <a:lstStyle/>
          <a:p>
            <a:fld id="{C9BDA2D7-307D-4608-850F-618728A36ADE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6916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14569" indent="-274834"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099337" indent="-219867"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539072" indent="-219867"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1978807" indent="-219867"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418542" indent="-219867" defTabSz="952759" eaLnBrk="0" fontAlgn="base" hangingPunct="0">
              <a:spcBef>
                <a:spcPct val="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858277" indent="-219867" defTabSz="952759" eaLnBrk="0" fontAlgn="base" hangingPunct="0">
              <a:spcBef>
                <a:spcPct val="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298012" indent="-219867" defTabSz="952759" eaLnBrk="0" fontAlgn="base" hangingPunct="0">
              <a:spcBef>
                <a:spcPct val="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737747" indent="-219867" defTabSz="952759" eaLnBrk="0" fontAlgn="base" hangingPunct="0">
              <a:spcBef>
                <a:spcPct val="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fld id="{AE95A4D6-ABCC-43E9-9DA3-59D33043F96A}" type="slidenum">
              <a:rPr kumimoji="0" lang="zh-TW" altLang="en-US">
                <a:latin typeface="Times" pitchFamily="18" charset="0"/>
              </a:rPr>
              <a:pPr/>
              <a:t>4</a:t>
            </a:fld>
            <a:endParaRPr kumimoji="0" lang="en-US" altLang="zh-TW" dirty="0">
              <a:latin typeface="Times" pitchFamily="18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/>
          <a:lstStyle/>
          <a:p>
            <a:fld id="{C9BDA2D7-307D-4608-850F-618728A36ADE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8708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/>
          <a:lstStyle/>
          <a:p>
            <a:fld id="{C9BDA2D7-307D-4608-850F-618728A36ADE}" type="slidenum">
              <a:rPr lang="zh-TW" altLang="en-US" smtClean="0"/>
              <a:pPr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43658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/>
          <a:lstStyle/>
          <a:p>
            <a:fld id="{C9BDA2D7-307D-4608-850F-618728A36ADE}" type="slidenum">
              <a:rPr lang="zh-TW" altLang="en-US" smtClean="0"/>
              <a:pPr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86846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/>
          <a:lstStyle/>
          <a:p>
            <a:fld id="{C9BDA2D7-307D-4608-850F-618728A36ADE}" type="slidenum">
              <a:rPr lang="zh-TW" altLang="en-US" smtClean="0"/>
              <a:pPr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10580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/>
          <a:lstStyle/>
          <a:p>
            <a:fld id="{C9BDA2D7-307D-4608-850F-618728A36ADE}" type="slidenum">
              <a:rPr lang="zh-TW" altLang="en-US" smtClean="0"/>
              <a:pPr/>
              <a:t>29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15700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/>
          <a:lstStyle/>
          <a:p>
            <a:fld id="{C9BDA2D7-307D-4608-850F-618728A36ADE}" type="slidenum">
              <a:rPr lang="zh-TW" altLang="en-US" smtClean="0"/>
              <a:pPr/>
              <a:t>30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491855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194678-DE34-401B-9B75-7B1AB5AE12E9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68643865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A55CEF-2A11-431C-A835-ADF4F40A061F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427627463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1A7005-B81A-4335-8D2D-BB5FC031AC42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400271999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C2161A-9986-4140-A665-213026E97DB7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3822074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14569" indent="-274834"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099337" indent="-219867"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539072" indent="-219867"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1978807" indent="-219867"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418542" indent="-219867" defTabSz="952759" eaLnBrk="0" fontAlgn="base" hangingPunct="0">
              <a:spcBef>
                <a:spcPct val="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858277" indent="-219867" defTabSz="952759" eaLnBrk="0" fontAlgn="base" hangingPunct="0">
              <a:spcBef>
                <a:spcPct val="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298012" indent="-219867" defTabSz="952759" eaLnBrk="0" fontAlgn="base" hangingPunct="0">
              <a:spcBef>
                <a:spcPct val="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737747" indent="-219867" defTabSz="952759" eaLnBrk="0" fontAlgn="base" hangingPunct="0">
              <a:spcBef>
                <a:spcPct val="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fld id="{988191D1-359F-481C-A93E-BD91F202B6C0}" type="slidenum">
              <a:rPr kumimoji="0" lang="zh-TW" altLang="en-US">
                <a:latin typeface="Times" pitchFamily="18" charset="0"/>
              </a:rPr>
              <a:pPr/>
              <a:t>5</a:t>
            </a:fld>
            <a:endParaRPr kumimoji="0" lang="en-US" altLang="zh-TW" dirty="0">
              <a:latin typeface="Times" pitchFamily="18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7062169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A0EBFA-785D-4CC0-897D-1732C1A8E76C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402139611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2E8F27-BCC1-4E8F-B3C1-06D6B630DFF3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16352922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C3558A-DB90-446E-A2A4-468062A47D70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314604859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64AC22-5F3C-4280-A478-3EDE6F6FCD46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182537348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6F436E-DA05-47FA-B2D0-EB292E90D3C0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418001862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14569" indent="-274834"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099337" indent="-219867"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539072" indent="-219867"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1978807" indent="-219867"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418542" indent="-219867" defTabSz="952759" eaLnBrk="0" fontAlgn="base" hangingPunct="0">
              <a:spcBef>
                <a:spcPct val="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858277" indent="-219867" defTabSz="952759" eaLnBrk="0" fontAlgn="base" hangingPunct="0">
              <a:spcBef>
                <a:spcPct val="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298012" indent="-219867" defTabSz="952759" eaLnBrk="0" fontAlgn="base" hangingPunct="0">
              <a:spcBef>
                <a:spcPct val="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737747" indent="-219867" defTabSz="952759" eaLnBrk="0" fontAlgn="base" hangingPunct="0">
              <a:spcBef>
                <a:spcPct val="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fld id="{857B7A6F-9283-4D7B-8849-18C94A26C626}" type="slidenum">
              <a:rPr kumimoji="0" lang="zh-TW" altLang="en-US">
                <a:latin typeface="Times" pitchFamily="18" charset="0"/>
              </a:rPr>
              <a:pPr/>
              <a:t>40</a:t>
            </a:fld>
            <a:endParaRPr kumimoji="0" lang="en-US" altLang="zh-TW" dirty="0">
              <a:latin typeface="Times" pitchFamily="18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dirty="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/>
          <a:lstStyle/>
          <a:p>
            <a:fld id="{C9BDA2D7-307D-4608-850F-618728A36ADE}" type="slidenum">
              <a:rPr lang="zh-TW" altLang="en-US" smtClean="0"/>
              <a:pPr/>
              <a:t>41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101974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/>
          <a:lstStyle/>
          <a:p>
            <a:fld id="{C9BDA2D7-307D-4608-850F-618728A36ADE}" type="slidenum">
              <a:rPr lang="zh-TW" altLang="en-US" smtClean="0"/>
              <a:pPr/>
              <a:t>42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887406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/>
          <a:lstStyle/>
          <a:p>
            <a:fld id="{C9BDA2D7-307D-4608-850F-618728A36ADE}" type="slidenum">
              <a:rPr lang="zh-TW" altLang="en-US" smtClean="0"/>
              <a:pPr/>
              <a:t>43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014432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/>
          <a:lstStyle/>
          <a:p>
            <a:fld id="{C9BDA2D7-307D-4608-850F-618728A36ADE}" type="slidenum">
              <a:rPr lang="zh-TW" altLang="en-US" smtClean="0"/>
              <a:pPr/>
              <a:t>44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3279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14569" indent="-274834"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099337" indent="-219867"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539072" indent="-219867"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1978807" indent="-219867"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418542" indent="-219867" defTabSz="952759" eaLnBrk="0" fontAlgn="base" hangingPunct="0">
              <a:spcBef>
                <a:spcPct val="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858277" indent="-219867" defTabSz="952759" eaLnBrk="0" fontAlgn="base" hangingPunct="0">
              <a:spcBef>
                <a:spcPct val="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298012" indent="-219867" defTabSz="952759" eaLnBrk="0" fontAlgn="base" hangingPunct="0">
              <a:spcBef>
                <a:spcPct val="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737747" indent="-219867" defTabSz="952759" eaLnBrk="0" fontAlgn="base" hangingPunct="0">
              <a:spcBef>
                <a:spcPct val="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fld id="{988191D1-359F-481C-A93E-BD91F202B6C0}" type="slidenum">
              <a:rPr kumimoji="0" lang="zh-TW" altLang="en-US">
                <a:latin typeface="Times" pitchFamily="18" charset="0"/>
              </a:rPr>
              <a:pPr/>
              <a:t>6</a:t>
            </a:fld>
            <a:endParaRPr kumimoji="0" lang="en-US" altLang="zh-TW" dirty="0">
              <a:latin typeface="Times" pitchFamily="18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dirty="0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/>
          <a:lstStyle/>
          <a:p>
            <a:fld id="{C9BDA2D7-307D-4608-850F-618728A36ADE}" type="slidenum">
              <a:rPr lang="zh-TW" altLang="en-US" smtClean="0"/>
              <a:pPr/>
              <a:t>45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657777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/>
          <a:lstStyle/>
          <a:p>
            <a:fld id="{C9BDA2D7-307D-4608-850F-618728A36ADE}" type="slidenum">
              <a:rPr lang="zh-TW" altLang="en-US" smtClean="0"/>
              <a:pPr/>
              <a:t>46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889495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/>
          <a:lstStyle/>
          <a:p>
            <a:fld id="{C9BDA2D7-307D-4608-850F-618728A36ADE}" type="slidenum">
              <a:rPr lang="zh-TW" altLang="en-US" smtClean="0"/>
              <a:pPr/>
              <a:t>47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661715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/>
          <a:lstStyle/>
          <a:p>
            <a:fld id="{C9BDA2D7-307D-4608-850F-618728A36ADE}" type="slidenum">
              <a:rPr lang="zh-TW" altLang="en-US" smtClean="0"/>
              <a:pPr/>
              <a:t>48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107664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/>
          <a:lstStyle/>
          <a:p>
            <a:fld id="{C9BDA2D7-307D-4608-850F-618728A36ADE}" type="slidenum">
              <a:rPr lang="zh-TW" altLang="en-US" smtClean="0"/>
              <a:pPr/>
              <a:t>49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219284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/>
          <a:lstStyle/>
          <a:p>
            <a:fld id="{C9BDA2D7-307D-4608-850F-618728A36ADE}" type="slidenum">
              <a:rPr lang="zh-TW" altLang="en-US" smtClean="0"/>
              <a:pPr/>
              <a:t>50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994820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/>
          <a:lstStyle/>
          <a:p>
            <a:fld id="{C9BDA2D7-307D-4608-850F-618728A36ADE}" type="slidenum">
              <a:rPr lang="zh-TW" altLang="en-US" smtClean="0"/>
              <a:pPr/>
              <a:t>51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910573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/>
          <a:lstStyle/>
          <a:p>
            <a:fld id="{C9BDA2D7-307D-4608-850F-618728A36ADE}" type="slidenum">
              <a:rPr lang="zh-TW" altLang="en-US" smtClean="0"/>
              <a:pPr/>
              <a:t>52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413924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/>
          <a:lstStyle/>
          <a:p>
            <a:fld id="{C9BDA2D7-307D-4608-850F-618728A36ADE}" type="slidenum">
              <a:rPr lang="zh-TW" altLang="en-US" smtClean="0"/>
              <a:pPr/>
              <a:t>53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107482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/>
          <a:lstStyle/>
          <a:p>
            <a:fld id="{C9BDA2D7-307D-4608-850F-618728A36ADE}" type="slidenum">
              <a:rPr lang="zh-TW" altLang="en-US" smtClean="0"/>
              <a:pPr/>
              <a:t>54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5464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14569" indent="-274834"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099337" indent="-219867"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539072" indent="-219867"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1978807" indent="-219867"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418542" indent="-219867" defTabSz="952759" eaLnBrk="0" fontAlgn="base" hangingPunct="0">
              <a:spcBef>
                <a:spcPct val="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858277" indent="-219867" defTabSz="952759" eaLnBrk="0" fontAlgn="base" hangingPunct="0">
              <a:spcBef>
                <a:spcPct val="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298012" indent="-219867" defTabSz="952759" eaLnBrk="0" fontAlgn="base" hangingPunct="0">
              <a:spcBef>
                <a:spcPct val="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737747" indent="-219867" defTabSz="952759" eaLnBrk="0" fontAlgn="base" hangingPunct="0">
              <a:spcBef>
                <a:spcPct val="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fld id="{988191D1-359F-481C-A93E-BD91F202B6C0}" type="slidenum">
              <a:rPr kumimoji="0" lang="zh-TW" altLang="en-US">
                <a:latin typeface="Times" pitchFamily="18" charset="0"/>
              </a:rPr>
              <a:pPr/>
              <a:t>9</a:t>
            </a:fld>
            <a:endParaRPr kumimoji="0" lang="en-US" altLang="zh-TW" dirty="0">
              <a:latin typeface="Times" pitchFamily="18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dirty="0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/>
          <a:lstStyle/>
          <a:p>
            <a:fld id="{C9BDA2D7-307D-4608-850F-618728A36ADE}" type="slidenum">
              <a:rPr lang="zh-TW" altLang="en-US" smtClean="0"/>
              <a:pPr/>
              <a:t>55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341896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/>
          <a:lstStyle/>
          <a:p>
            <a:fld id="{C9BDA2D7-307D-4608-850F-618728A36ADE}" type="slidenum">
              <a:rPr lang="zh-TW" altLang="en-US" smtClean="0"/>
              <a:pPr/>
              <a:t>56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681436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/>
          <a:lstStyle/>
          <a:p>
            <a:fld id="{C9BDA2D7-307D-4608-850F-618728A36ADE}" type="slidenum">
              <a:rPr lang="zh-TW" altLang="en-US" smtClean="0"/>
              <a:pPr/>
              <a:t>57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7966960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/>
          <a:lstStyle/>
          <a:p>
            <a:fld id="{C9BDA2D7-307D-4608-850F-618728A36ADE}" type="slidenum">
              <a:rPr lang="zh-TW" altLang="en-US" smtClean="0"/>
              <a:pPr/>
              <a:t>58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369801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/>
          <a:lstStyle/>
          <a:p>
            <a:fld id="{C9BDA2D7-307D-4608-850F-618728A36ADE}" type="slidenum">
              <a:rPr lang="zh-TW" altLang="en-US" smtClean="0"/>
              <a:pPr/>
              <a:t>59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077757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/>
          <a:lstStyle/>
          <a:p>
            <a:fld id="{C9BDA2D7-307D-4608-850F-618728A36ADE}" type="slidenum">
              <a:rPr lang="zh-TW" altLang="en-US" smtClean="0"/>
              <a:pPr/>
              <a:t>60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6145062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/>
          <a:lstStyle/>
          <a:p>
            <a:fld id="{C9BDA2D7-307D-4608-850F-618728A36ADE}" type="slidenum">
              <a:rPr lang="zh-TW" altLang="en-US" smtClean="0"/>
              <a:pPr/>
              <a:t>61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3560307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/>
          <a:lstStyle/>
          <a:p>
            <a:fld id="{C9BDA2D7-307D-4608-850F-618728A36ADE}" type="slidenum">
              <a:rPr lang="zh-TW" altLang="en-US" smtClean="0"/>
              <a:pPr/>
              <a:t>62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8385635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/>
          <a:lstStyle/>
          <a:p>
            <a:fld id="{C9BDA2D7-307D-4608-850F-618728A36ADE}" type="slidenum">
              <a:rPr lang="zh-TW" altLang="en-US" smtClean="0"/>
              <a:pPr/>
              <a:t>63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4328404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/>
          <a:lstStyle/>
          <a:p>
            <a:fld id="{C9BDA2D7-307D-4608-850F-618728A36ADE}" type="slidenum">
              <a:rPr lang="zh-TW" altLang="en-US" smtClean="0"/>
              <a:pPr/>
              <a:t>64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55185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14569" indent="-274834"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099337" indent="-219867"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539072" indent="-219867"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1978807" indent="-219867" defTabSz="952759" eaLnBrk="0" hangingPunct="0"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418542" indent="-219867" defTabSz="952759" eaLnBrk="0" fontAlgn="base" hangingPunct="0">
              <a:spcBef>
                <a:spcPct val="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858277" indent="-219867" defTabSz="952759" eaLnBrk="0" fontAlgn="base" hangingPunct="0">
              <a:spcBef>
                <a:spcPct val="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298012" indent="-219867" defTabSz="952759" eaLnBrk="0" fontAlgn="base" hangingPunct="0">
              <a:spcBef>
                <a:spcPct val="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737747" indent="-219867" defTabSz="952759" eaLnBrk="0" fontAlgn="base" hangingPunct="0">
              <a:spcBef>
                <a:spcPct val="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fld id="{CE8BF4AB-6BD4-42CC-B8FE-3D676E9DB588}" type="slidenum">
              <a:rPr kumimoji="0" lang="zh-TW" altLang="en-US">
                <a:latin typeface="Times" pitchFamily="18" charset="0"/>
              </a:rPr>
              <a:pPr/>
              <a:t>10</a:t>
            </a:fld>
            <a:endParaRPr kumimoji="0" lang="en-US" altLang="zh-TW" dirty="0">
              <a:latin typeface="Times" pitchFamily="18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dirty="0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/>
          <a:lstStyle/>
          <a:p>
            <a:fld id="{C9BDA2D7-307D-4608-850F-618728A36ADE}" type="slidenum">
              <a:rPr lang="zh-TW" altLang="en-US" smtClean="0"/>
              <a:pPr/>
              <a:t>65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8729798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/>
          <a:lstStyle/>
          <a:p>
            <a:fld id="{C9BDA2D7-307D-4608-850F-618728A36ADE}" type="slidenum">
              <a:rPr lang="zh-TW" altLang="en-US" smtClean="0"/>
              <a:pPr/>
              <a:t>66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3329757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/>
          <a:lstStyle/>
          <a:p>
            <a:fld id="{C9BDA2D7-307D-4608-850F-618728A36ADE}" type="slidenum">
              <a:rPr lang="zh-TW" altLang="en-US" smtClean="0"/>
              <a:pPr/>
              <a:t>67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5523886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B25996-261A-448F-A6E7-090AAB5C83E9}" type="slidenum">
              <a:rPr lang="en-US" altLang="en-US"/>
              <a:pPr/>
              <a:t>68</a:t>
            </a:fld>
            <a:endParaRPr lang="en-US" altLang="en-US"/>
          </a:p>
        </p:txBody>
      </p:sp>
      <p:sp>
        <p:nvSpPr>
          <p:cNvPr id="13619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6936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AEED43-F502-4084-92C1-6A6C817A1287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8125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21310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8B7910-A455-4ECB-98BA-A915C7AAE8F4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8329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14675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B84421-5100-4715-8238-A3F8A3DCADE9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8534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8228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V="1">
            <a:off x="899593" y="3789040"/>
            <a:ext cx="7344816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1" y="1524000"/>
            <a:ext cx="7330008" cy="1760984"/>
          </a:xfrm>
        </p:spPr>
        <p:txBody>
          <a:bodyPr/>
          <a:lstStyle>
            <a:lvl1pPr algn="ctr">
              <a:defRPr sz="5000"/>
            </a:lvl1pPr>
          </a:lstStyle>
          <a:p>
            <a:endParaRPr lang="en-US" altLang="zh-TW" dirty="0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168" y="4149080"/>
            <a:ext cx="6553200" cy="209932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7814"/>
            <a:ext cx="2057400" cy="619918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7814"/>
            <a:ext cx="6019800" cy="619918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876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876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362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2362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OverObj" preserve="1">
  <p:cSld name="標題及文字在物件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362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4114800"/>
            <a:ext cx="8229600" cy="2362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876800" y="63246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5C118-4CA7-4355-BA6A-A75992F38279}" type="datetime1">
              <a:rPr lang="en-US"/>
              <a:pPr>
                <a:defRPr/>
              </a:pPr>
              <a:t>14-Apr-25</a:t>
            </a:fld>
            <a:endParaRPr lang="en-US" dirty="0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13-</a:t>
            </a:r>
            <a:fld id="{84CCE868-A48E-4828-B89E-3CE2B11A37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457200" y="6340475"/>
            <a:ext cx="43434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049699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及物件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zh-TW" alt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4"/>
            <a:ext cx="8229600" cy="83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err="1" smtClean="0"/>
              <a:t>按一下以編輯母片標題樣式</a:t>
            </a:r>
            <a:endParaRPr lang="en-US" altLang="zh-TW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50950"/>
            <a:ext cx="8229600" cy="522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err="1" smtClean="0"/>
              <a:t>按一下以編輯母片</a:t>
            </a:r>
            <a:endParaRPr lang="en-US" altLang="zh-TW" dirty="0" smtClean="0"/>
          </a:p>
          <a:p>
            <a:pPr lvl="1"/>
            <a:r>
              <a:rPr lang="en-US" altLang="zh-TW" dirty="0" err="1" smtClean="0"/>
              <a:t>第二層</a:t>
            </a:r>
            <a:endParaRPr lang="en-US" altLang="zh-TW" dirty="0" smtClean="0"/>
          </a:p>
          <a:p>
            <a:pPr lvl="2"/>
            <a:r>
              <a:rPr lang="en-US" altLang="zh-TW" dirty="0" err="1" smtClean="0"/>
              <a:t>第三層</a:t>
            </a:r>
            <a:endParaRPr lang="en-US" altLang="zh-TW" dirty="0" smtClean="0"/>
          </a:p>
          <a:p>
            <a:pPr lvl="3"/>
            <a:r>
              <a:rPr lang="en-US" altLang="zh-TW" dirty="0" err="1" smtClean="0"/>
              <a:t>第四層</a:t>
            </a:r>
            <a:endParaRPr lang="en-US" altLang="zh-TW" dirty="0" smtClean="0"/>
          </a:p>
          <a:p>
            <a:pPr lvl="4"/>
            <a:r>
              <a:rPr lang="en-US" altLang="zh-TW" dirty="0" err="1" smtClean="0"/>
              <a:t>第五層</a:t>
            </a:r>
            <a:endParaRPr lang="en-US" altLang="zh-TW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6" r:id="rId15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kumimoji="1" sz="30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kumimoji="1" sz="2600">
          <a:solidFill>
            <a:schemeClr val="tx1"/>
          </a:solidFill>
          <a:latin typeface="Calibri" pitchFamily="34" charset="0"/>
          <a:ea typeface="+mn-ea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kumimoji="1" sz="2400">
          <a:solidFill>
            <a:schemeClr val="tx1"/>
          </a:solidFill>
          <a:latin typeface="Calibri" pitchFamily="34" charset="0"/>
          <a:ea typeface="+mn-ea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kumimoji="1" sz="2200">
          <a:solidFill>
            <a:schemeClr val="tx1"/>
          </a:solidFill>
          <a:latin typeface="Calibri" pitchFamily="34" charset="0"/>
          <a:ea typeface="+mn-ea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Calibri" pitchFamily="34" charset="0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1" y="1412776"/>
            <a:ext cx="7330008" cy="216024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en-US" altLang="zh-TW" sz="4800" dirty="0" smtClean="0"/>
              <a:t>Recursion</a:t>
            </a:r>
            <a:br>
              <a:rPr lang="en-US" altLang="zh-TW" sz="4800" dirty="0" smtClean="0"/>
            </a:br>
            <a:r>
              <a:rPr lang="en-US" altLang="zh-TW" sz="4800" dirty="0" smtClean="0"/>
              <a:t>CENG 218 Data Structures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endParaRPr lang="zh-TW" altLang="en-US" sz="3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31168" y="4005064"/>
            <a:ext cx="6553200" cy="266429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zh-TW" sz="12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 smtClean="0"/>
              <a:t>Based on [</a:t>
            </a:r>
            <a:r>
              <a:rPr lang="en-US" altLang="zh-TW" sz="2400" dirty="0" err="1" smtClean="0"/>
              <a:t>Carrano</a:t>
            </a:r>
            <a:r>
              <a:rPr lang="en-US" altLang="zh-TW" sz="2400" dirty="0" smtClean="0"/>
              <a:t> and </a:t>
            </a:r>
            <a:r>
              <a:rPr lang="en-US" altLang="zh-TW" sz="2400" dirty="0" smtClean="0"/>
              <a:t>Henry]</a:t>
            </a:r>
            <a:endParaRPr lang="en-US" altLang="zh-TW" sz="2400" dirty="0" smtClean="0"/>
          </a:p>
          <a:p>
            <a:pPr eaLnBrk="1" hangingPunct="1">
              <a:lnSpc>
                <a:spcPct val="90000"/>
              </a:lnSpc>
            </a:pPr>
            <a:endParaRPr lang="en-US" altLang="zh-TW" sz="1200" dirty="0" smtClean="0"/>
          </a:p>
          <a:p>
            <a:pPr eaLnBrk="1" hangingPunct="1">
              <a:lnSpc>
                <a:spcPct val="90000"/>
              </a:lnSpc>
            </a:pPr>
            <a:endParaRPr lang="zh-TW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4"/>
            <a:ext cx="8363272" cy="839787"/>
          </a:xfrm>
        </p:spPr>
        <p:txBody>
          <a:bodyPr/>
          <a:lstStyle/>
          <a:p>
            <a:pPr eaLnBrk="1" hangingPunct="1"/>
            <a:r>
              <a:rPr kumimoji="0" lang="en-US" altLang="zh-TW" sz="4000" dirty="0" smtClean="0"/>
              <a:t>Observations from a Recursive Solution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kumimoji="0" lang="en-US" altLang="zh-TW" dirty="0" smtClean="0"/>
              <a:t>A recursive function </a:t>
            </a:r>
            <a:r>
              <a:rPr kumimoji="0" lang="en-US" altLang="zh-TW" b="1" dirty="0" smtClean="0"/>
              <a:t>calls itself</a:t>
            </a:r>
            <a:r>
              <a:rPr kumimoji="0" lang="en-US" altLang="zh-TW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kumimoji="0" lang="en-US" altLang="zh-TW" sz="2200" dirty="0" smtClean="0"/>
              <a:t>E.g., the </a:t>
            </a:r>
            <a:r>
              <a:rPr kumimoji="0" lang="en-US" altLang="zh-TW" sz="2200" dirty="0" smtClean="0">
                <a:latin typeface="Courier New" pitchFamily="49" charset="0"/>
              </a:rPr>
              <a:t>search</a:t>
            </a:r>
            <a:r>
              <a:rPr kumimoji="0" lang="en-US" altLang="zh-TW" sz="2200" dirty="0" smtClean="0"/>
              <a:t> function calls </a:t>
            </a:r>
            <a:r>
              <a:rPr kumimoji="0" lang="en-US" altLang="zh-TW" sz="2200" dirty="0" smtClean="0">
                <a:latin typeface="Courier New" pitchFamily="49" charset="0"/>
              </a:rPr>
              <a:t>search(first/second half of </a:t>
            </a:r>
            <a:r>
              <a:rPr kumimoji="0" lang="en-US" altLang="zh-TW" sz="2200" dirty="0" err="1" smtClean="0">
                <a:latin typeface="Courier New" pitchFamily="49" charset="0"/>
              </a:rPr>
              <a:t>aDictionary</a:t>
            </a:r>
            <a:r>
              <a:rPr kumimoji="0" lang="en-US" altLang="zh-TW" sz="2200" dirty="0" smtClean="0">
                <a:latin typeface="Courier New" pitchFamily="49" charset="0"/>
              </a:rPr>
              <a:t>, word)</a:t>
            </a:r>
            <a:r>
              <a:rPr kumimoji="0" lang="en-US" altLang="zh-TW" sz="22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kumimoji="0" lang="en-US" altLang="zh-TW" dirty="0" smtClean="0"/>
              <a:t>Each recursive call solves an </a:t>
            </a:r>
            <a:r>
              <a:rPr kumimoji="0" lang="en-US" altLang="zh-TW" b="1" dirty="0" smtClean="0">
                <a:solidFill>
                  <a:srgbClr val="0070C0"/>
                </a:solidFill>
              </a:rPr>
              <a:t>identical</a:t>
            </a:r>
            <a:r>
              <a:rPr kumimoji="0" lang="en-US" altLang="zh-TW" dirty="0" smtClean="0"/>
              <a:t>, but </a:t>
            </a:r>
            <a:r>
              <a:rPr kumimoji="0" lang="en-US" altLang="zh-TW" b="1" dirty="0" smtClean="0">
                <a:solidFill>
                  <a:srgbClr val="0070C0"/>
                </a:solidFill>
              </a:rPr>
              <a:t>smaller</a:t>
            </a:r>
            <a:r>
              <a:rPr kumimoji="0" lang="en-US" altLang="zh-TW" dirty="0" smtClean="0"/>
              <a:t>, problem.</a:t>
            </a:r>
          </a:p>
          <a:p>
            <a:pPr eaLnBrk="1" hangingPunct="1">
              <a:lnSpc>
                <a:spcPct val="90000"/>
              </a:lnSpc>
            </a:pPr>
            <a:r>
              <a:rPr kumimoji="0" lang="en-US" altLang="zh-TW" dirty="0" smtClean="0"/>
              <a:t>The solution to </a:t>
            </a:r>
            <a:r>
              <a:rPr kumimoji="0" lang="en-US" altLang="zh-TW" b="1" u="sng" dirty="0" smtClean="0"/>
              <a:t>at least one</a:t>
            </a:r>
            <a:r>
              <a:rPr kumimoji="0" lang="en-US" altLang="zh-TW" dirty="0" smtClean="0"/>
              <a:t> smaller problem— the </a:t>
            </a:r>
            <a:r>
              <a:rPr kumimoji="0" lang="en-US" altLang="zh-TW" b="1" dirty="0" smtClean="0"/>
              <a:t>base case</a:t>
            </a:r>
            <a:r>
              <a:rPr kumimoji="0" lang="en-US" altLang="zh-TW" dirty="0" smtClean="0"/>
              <a:t>—is known.</a:t>
            </a:r>
          </a:p>
          <a:p>
            <a:pPr lvl="1" eaLnBrk="1" hangingPunct="1">
              <a:lnSpc>
                <a:spcPct val="90000"/>
              </a:lnSpc>
            </a:pPr>
            <a:r>
              <a:rPr kumimoji="0" lang="en-US" altLang="zh-TW" sz="2200" dirty="0" smtClean="0"/>
              <a:t>When you reach the base case, the recursive calls stop and you solve the problem directly.</a:t>
            </a:r>
          </a:p>
          <a:p>
            <a:pPr lvl="1" eaLnBrk="1" hangingPunct="1">
              <a:lnSpc>
                <a:spcPct val="90000"/>
              </a:lnSpc>
            </a:pPr>
            <a:r>
              <a:rPr kumimoji="0" lang="en-US" altLang="zh-TW" sz="2200" dirty="0" smtClean="0"/>
              <a:t>E.g., the function </a:t>
            </a:r>
            <a:r>
              <a:rPr kumimoji="0" lang="en-US" altLang="zh-TW" sz="2200" dirty="0" smtClean="0">
                <a:latin typeface="Courier New" pitchFamily="49" charset="0"/>
              </a:rPr>
              <a:t>search</a:t>
            </a:r>
            <a:r>
              <a:rPr kumimoji="0" lang="en-US" altLang="zh-TW" sz="2200" dirty="0" smtClean="0"/>
              <a:t> scan the page for the word when the dictionary contains only one page.</a:t>
            </a:r>
          </a:p>
          <a:p>
            <a:pPr eaLnBrk="1" hangingPunct="1">
              <a:lnSpc>
                <a:spcPct val="90000"/>
              </a:lnSpc>
            </a:pPr>
            <a:r>
              <a:rPr kumimoji="0" lang="en-US" altLang="zh-TW" dirty="0" smtClean="0"/>
              <a:t>The diminishing size of the problem ensures that you will </a:t>
            </a:r>
            <a:r>
              <a:rPr kumimoji="0" lang="en-US" altLang="zh-TW" b="1" dirty="0" smtClean="0"/>
              <a:t>eventually reach the base case</a:t>
            </a:r>
            <a:r>
              <a:rPr kumimoji="0" lang="en-US" altLang="zh-TW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Binary Search Algorithm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altLang="en-US" sz="2800" dirty="0">
                <a:latin typeface="Arial" panose="020B0604020202020204" pitchFamily="34" charset="0"/>
              </a:rPr>
              <a:t>Searching a list for a particular value </a:t>
            </a:r>
          </a:p>
          <a:p>
            <a:pPr lvl="1"/>
            <a:r>
              <a:rPr lang="en-US" altLang="en-US" i="1" dirty="0">
                <a:latin typeface="Arial" panose="020B0604020202020204" pitchFamily="34" charset="0"/>
              </a:rPr>
              <a:t>sequential</a:t>
            </a:r>
            <a:r>
              <a:rPr lang="en-US" altLang="en-US" dirty="0">
                <a:latin typeface="Arial" panose="020B0604020202020204" pitchFamily="34" charset="0"/>
              </a:rPr>
              <a:t> and </a:t>
            </a:r>
            <a:r>
              <a:rPr lang="en-US" altLang="en-US" i="1" dirty="0">
                <a:latin typeface="Arial" panose="020B0604020202020204" pitchFamily="34" charset="0"/>
              </a:rPr>
              <a:t>binary</a:t>
            </a:r>
            <a:r>
              <a:rPr lang="en-US" altLang="en-US" dirty="0">
                <a:latin typeface="Arial" panose="020B0604020202020204" pitchFamily="34" charset="0"/>
              </a:rPr>
              <a:t> are two common algorithms</a:t>
            </a:r>
          </a:p>
          <a:p>
            <a:r>
              <a:rPr lang="en-US" altLang="en-US" sz="2800" i="1" dirty="0">
                <a:latin typeface="Arial" panose="020B0604020202020204" pitchFamily="34" charset="0"/>
              </a:rPr>
              <a:t>Sequential search </a:t>
            </a:r>
            <a:r>
              <a:rPr lang="en-US" altLang="en-US" sz="2800" dirty="0">
                <a:latin typeface="Arial" panose="020B0604020202020204" pitchFamily="34" charset="0"/>
              </a:rPr>
              <a:t>(aka </a:t>
            </a:r>
            <a:r>
              <a:rPr lang="en-US" altLang="en-US" sz="2800" i="1" dirty="0">
                <a:latin typeface="Arial" panose="020B0604020202020204" pitchFamily="34" charset="0"/>
              </a:rPr>
              <a:t>linear search</a:t>
            </a:r>
            <a:r>
              <a:rPr lang="en-US" altLang="en-US" sz="2800" dirty="0">
                <a:latin typeface="Arial" panose="020B0604020202020204" pitchFamily="34" charset="0"/>
              </a:rPr>
              <a:t>):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Not very efficient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Easy to understand and program</a:t>
            </a:r>
          </a:p>
          <a:p>
            <a:r>
              <a:rPr lang="en-US" altLang="en-US" sz="2800" i="1" dirty="0">
                <a:latin typeface="Arial" panose="020B0604020202020204" pitchFamily="34" charset="0"/>
              </a:rPr>
              <a:t>Binary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i="1" dirty="0">
                <a:latin typeface="Arial" panose="020B0604020202020204" pitchFamily="34" charset="0"/>
              </a:rPr>
              <a:t>search</a:t>
            </a:r>
            <a:r>
              <a:rPr lang="en-US" altLang="en-US" sz="2800" dirty="0">
                <a:latin typeface="Arial" panose="020B0604020202020204" pitchFamily="34" charset="0"/>
              </a:rPr>
              <a:t>: 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more efficient than sequential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but </a:t>
            </a:r>
            <a:r>
              <a:rPr lang="en-US" altLang="en-US" i="1" dirty="0">
                <a:latin typeface="Arial" panose="020B0604020202020204" pitchFamily="34" charset="0"/>
              </a:rPr>
              <a:t>the list must be sorted first!</a:t>
            </a:r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73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altLang="en-US" sz="4000"/>
              <a:t>Why Is It Called "Binary" Search?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Compare sequential and binary search algorithms:</a:t>
            </a:r>
            <a:br>
              <a:rPr lang="en-US" altLang="en-US" sz="2400">
                <a:latin typeface="Arial" panose="020B0604020202020204" pitchFamily="34" charset="0"/>
              </a:rPr>
            </a:br>
            <a:r>
              <a:rPr lang="en-US" altLang="en-US" sz="2400" i="1">
                <a:latin typeface="Arial" panose="020B0604020202020204" pitchFamily="34" charset="0"/>
              </a:rPr>
              <a:t>How many elements are eliminated from the list each time a value is read from the list and it is not the "target" value?</a:t>
            </a:r>
            <a:endParaRPr lang="en-US" altLang="en-US" sz="2400">
              <a:latin typeface="Arial" panose="020B0604020202020204" pitchFamily="34" charset="0"/>
            </a:endParaRPr>
          </a:p>
          <a:p>
            <a:endParaRPr lang="en-US" altLang="en-US" sz="240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en-US" sz="2400" u="sng">
                <a:latin typeface="Arial" panose="020B0604020202020204" pitchFamily="34" charset="0"/>
              </a:rPr>
              <a:t>Sequential search:</a:t>
            </a:r>
            <a:r>
              <a:rPr lang="en-US" altLang="en-US" sz="2400">
                <a:latin typeface="Arial" panose="020B0604020202020204" pitchFamily="34" charset="0"/>
              </a:rPr>
              <a:t> </a:t>
            </a:r>
            <a:r>
              <a:rPr lang="en-US" altLang="en-US" sz="2400" i="1">
                <a:latin typeface="Arial" panose="020B0604020202020204" pitchFamily="34" charset="0"/>
              </a:rPr>
              <a:t>only one item</a:t>
            </a:r>
            <a:endParaRPr lang="en-US" altLang="en-US" sz="240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en-US" sz="2400" u="sng">
                <a:latin typeface="Arial" panose="020B0604020202020204" pitchFamily="34" charset="0"/>
              </a:rPr>
              <a:t>Binary search:</a:t>
            </a:r>
            <a:r>
              <a:rPr lang="en-US" altLang="en-US" sz="2400">
                <a:latin typeface="Arial" panose="020B0604020202020204" pitchFamily="34" charset="0"/>
              </a:rPr>
              <a:t> </a:t>
            </a:r>
            <a:r>
              <a:rPr lang="en-US" altLang="en-US" sz="2400" i="1">
                <a:latin typeface="Arial" panose="020B0604020202020204" pitchFamily="34" charset="0"/>
              </a:rPr>
              <a:t>half</a:t>
            </a:r>
            <a:r>
              <a:rPr lang="en-US" altLang="en-US" sz="2400">
                <a:latin typeface="Arial" panose="020B0604020202020204" pitchFamily="34" charset="0"/>
              </a:rPr>
              <a:t> </a:t>
            </a:r>
            <a:r>
              <a:rPr lang="en-US" altLang="en-US" sz="2400" i="1">
                <a:latin typeface="Arial" panose="020B0604020202020204" pitchFamily="34" charset="0"/>
              </a:rPr>
              <a:t>the list</a:t>
            </a:r>
            <a:r>
              <a:rPr lang="en-US" altLang="en-US" sz="2400">
                <a:latin typeface="Arial" panose="020B0604020202020204" pitchFamily="34" charset="0"/>
              </a:rPr>
              <a:t>!</a:t>
            </a:r>
          </a:p>
          <a:p>
            <a:endParaRPr lang="en-US" altLang="en-US" sz="240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That is why it is called </a:t>
            </a:r>
            <a:r>
              <a:rPr lang="en-US" altLang="en-US" sz="2400" i="1">
                <a:latin typeface="Arial" panose="020B0604020202020204" pitchFamily="34" charset="0"/>
              </a:rPr>
              <a:t>binary</a:t>
            </a:r>
            <a:r>
              <a:rPr lang="en-US" altLang="en-US" sz="2400">
                <a:latin typeface="Arial" panose="020B0604020202020204" pitchFamily="34" charset="0"/>
              </a:rPr>
              <a:t> -</a:t>
            </a:r>
          </a:p>
          <a:p>
            <a:pPr algn="ctr"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each unsuccessful test for the target value</a:t>
            </a:r>
          </a:p>
          <a:p>
            <a:pPr algn="ctr"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reduces the remaining search list by 1/2.</a:t>
            </a:r>
          </a:p>
        </p:txBody>
      </p:sp>
    </p:spTree>
    <p:extLst>
      <p:ext uri="{BB962C8B-B14F-4D97-AF65-F5344CB8AC3E}">
        <p14:creationId xmlns:p14="http://schemas.microsoft.com/office/powerpoint/2010/main" val="67620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ChangeArrowheads="1"/>
          </p:cNvSpPr>
          <p:nvPr/>
        </p:nvSpPr>
        <p:spPr bwMode="auto">
          <a:xfrm>
            <a:off x="3505200" y="304800"/>
            <a:ext cx="5257800" cy="6172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3124200" cy="1143000"/>
          </a:xfrm>
        </p:spPr>
        <p:txBody>
          <a:bodyPr/>
          <a:lstStyle/>
          <a:p>
            <a:r>
              <a:rPr lang="en-US" altLang="en-US" sz="3600"/>
              <a:t>Binary Search Method</a:t>
            </a:r>
          </a:p>
        </p:txBody>
      </p:sp>
      <p:sp>
        <p:nvSpPr>
          <p:cNvPr id="1843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3124200" cy="4724400"/>
          </a:xfrm>
        </p:spPr>
        <p:txBody>
          <a:bodyPr/>
          <a:lstStyle/>
          <a:p>
            <a:r>
              <a:rPr lang="en-US" altLang="en-US" sz="2000" dirty="0" smtClean="0">
                <a:latin typeface="Courier New" panose="02070309020205020404" pitchFamily="49" charset="0"/>
              </a:rPr>
              <a:t>find(target</a:t>
            </a:r>
            <a:r>
              <a:rPr lang="en-US" altLang="en-US" sz="2000" dirty="0">
                <a:latin typeface="Courier New" panose="02070309020205020404" pitchFamily="49" charset="0"/>
              </a:rPr>
              <a:t>)</a:t>
            </a:r>
            <a:r>
              <a:rPr lang="en-US" altLang="en-US" sz="2000" dirty="0"/>
              <a:t> calls  </a:t>
            </a:r>
            <a:r>
              <a:rPr lang="en-US" altLang="en-US" sz="2000" dirty="0">
                <a:latin typeface="Courier New" panose="02070309020205020404" pitchFamily="49" charset="0"/>
              </a:rPr>
              <a:t>private </a:t>
            </a:r>
            <a:r>
              <a:rPr lang="en-US" altLang="en-US" sz="2000" dirty="0" smtClean="0">
                <a:latin typeface="Courier New" panose="02070309020205020404" pitchFamily="49" charset="0"/>
              </a:rPr>
              <a:t>search(array, target</a:t>
            </a:r>
            <a:r>
              <a:rPr lang="en-US" altLang="en-US" sz="2000" dirty="0">
                <a:latin typeface="Courier New" panose="02070309020205020404" pitchFamily="49" charset="0"/>
              </a:rPr>
              <a:t>, first, last)</a:t>
            </a:r>
          </a:p>
          <a:p>
            <a:r>
              <a:rPr lang="en-US" altLang="en-US" sz="2000" dirty="0"/>
              <a:t>returns the index of the entry if the target value is found or -1 if it is not found</a:t>
            </a:r>
          </a:p>
          <a:p>
            <a:r>
              <a:rPr lang="en-US" altLang="en-US" sz="2000" dirty="0"/>
              <a:t>Compare it to the pseudocode for the "name in the phone book" problem </a:t>
            </a:r>
          </a:p>
        </p:txBody>
      </p:sp>
      <p:graphicFrame>
        <p:nvGraphicFramePr>
          <p:cNvPr id="1843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6453425"/>
              </p:ext>
            </p:extLst>
          </p:nvPr>
        </p:nvGraphicFramePr>
        <p:xfrm>
          <a:off x="3514725" y="382588"/>
          <a:ext cx="5148263" cy="596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4074971" imgH="4715200" progId="Word.Document.8">
                  <p:embed/>
                </p:oleObj>
              </mc:Choice>
              <mc:Fallback>
                <p:oleObj name="Document" r:id="rId4" imgW="4074971" imgH="4715200" progId="Word.Document.8">
                  <p:embed/>
                  <p:pic>
                    <p:nvPicPr>
                      <p:cNvPr id="18432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4725" y="382588"/>
                        <a:ext cx="5148263" cy="596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709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Where is the composition?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If </a:t>
            </a:r>
            <a:r>
              <a:rPr lang="en-US" altLang="en-US">
                <a:solidFill>
                  <a:srgbClr val="FF3300"/>
                </a:solidFill>
              </a:rPr>
              <a:t>no items</a:t>
            </a:r>
          </a:p>
          <a:p>
            <a:pPr lvl="1"/>
            <a:r>
              <a:rPr lang="en-US" altLang="en-US"/>
              <a:t>not found (-1)</a:t>
            </a:r>
          </a:p>
          <a:p>
            <a:r>
              <a:rPr lang="en-US" altLang="en-US"/>
              <a:t>Else if </a:t>
            </a:r>
            <a:r>
              <a:rPr lang="en-US" altLang="en-US">
                <a:solidFill>
                  <a:srgbClr val="FF3300"/>
                </a:solidFill>
              </a:rPr>
              <a:t>target is in the middle</a:t>
            </a:r>
          </a:p>
          <a:p>
            <a:pPr lvl="1"/>
            <a:r>
              <a:rPr lang="en-US" altLang="en-US"/>
              <a:t>middle location</a:t>
            </a:r>
          </a:p>
          <a:p>
            <a:r>
              <a:rPr lang="en-US" altLang="en-US"/>
              <a:t>Else</a:t>
            </a:r>
          </a:p>
          <a:p>
            <a:pPr lvl="1"/>
            <a:r>
              <a:rPr lang="en-US" altLang="en-US">
                <a:solidFill>
                  <a:srgbClr val="00FF00"/>
                </a:solidFill>
              </a:rPr>
              <a:t>location found by</a:t>
            </a:r>
            <a:r>
              <a:rPr lang="en-US" altLang="en-US"/>
              <a:t> </a:t>
            </a:r>
            <a:r>
              <a:rPr lang="en-US" altLang="en-US">
                <a:solidFill>
                  <a:schemeClr val="accent2"/>
                </a:solidFill>
              </a:rPr>
              <a:t>search(first half)</a:t>
            </a:r>
            <a:r>
              <a:rPr lang="en-US" altLang="en-US"/>
              <a:t> or </a:t>
            </a:r>
            <a:r>
              <a:rPr lang="en-US" altLang="en-US">
                <a:solidFill>
                  <a:schemeClr val="accent2"/>
                </a:solidFill>
              </a:rPr>
              <a:t>search(second half)</a:t>
            </a:r>
          </a:p>
        </p:txBody>
      </p:sp>
    </p:spTree>
    <p:extLst>
      <p:ext uri="{BB962C8B-B14F-4D97-AF65-F5344CB8AC3E}">
        <p14:creationId xmlns:p14="http://schemas.microsoft.com/office/powerpoint/2010/main" val="421951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ChangeArrowheads="1"/>
          </p:cNvSpPr>
          <p:nvPr/>
        </p:nvSpPr>
        <p:spPr bwMode="auto">
          <a:xfrm>
            <a:off x="1352550" y="1790700"/>
            <a:ext cx="6191250" cy="1752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6371" name="Rectangle 3"/>
          <p:cNvSpPr>
            <a:spLocks noChangeArrowheads="1"/>
          </p:cNvSpPr>
          <p:nvPr/>
        </p:nvSpPr>
        <p:spPr bwMode="auto">
          <a:xfrm>
            <a:off x="2609850" y="2971800"/>
            <a:ext cx="4514850" cy="419100"/>
          </a:xfrm>
          <a:prstGeom prst="rect">
            <a:avLst/>
          </a:prstGeom>
          <a:solidFill>
            <a:srgbClr val="CC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186372" name="Group 4"/>
          <p:cNvGrpSpPr>
            <a:grpSpLocks/>
          </p:cNvGrpSpPr>
          <p:nvPr/>
        </p:nvGrpSpPr>
        <p:grpSpPr bwMode="auto">
          <a:xfrm>
            <a:off x="2609850" y="2628900"/>
            <a:ext cx="4514850" cy="762000"/>
            <a:chOff x="1212" y="2124"/>
            <a:chExt cx="2844" cy="480"/>
          </a:xfrm>
        </p:grpSpPr>
        <p:grpSp>
          <p:nvGrpSpPr>
            <p:cNvPr id="186373" name="Group 5"/>
            <p:cNvGrpSpPr>
              <a:grpSpLocks/>
            </p:cNvGrpSpPr>
            <p:nvPr/>
          </p:nvGrpSpPr>
          <p:grpSpPr bwMode="auto">
            <a:xfrm>
              <a:off x="1212" y="2340"/>
              <a:ext cx="2844" cy="264"/>
              <a:chOff x="1212" y="2340"/>
              <a:chExt cx="2844" cy="264"/>
            </a:xfrm>
          </p:grpSpPr>
          <p:sp>
            <p:nvSpPr>
              <p:cNvPr id="186374" name="Rectangle 6"/>
              <p:cNvSpPr>
                <a:spLocks noChangeArrowheads="1"/>
              </p:cNvSpPr>
              <p:nvPr/>
            </p:nvSpPr>
            <p:spPr bwMode="auto">
              <a:xfrm>
                <a:off x="1212" y="2340"/>
                <a:ext cx="2844" cy="26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86375" name="Line 7"/>
              <p:cNvSpPr>
                <a:spLocks noChangeShapeType="1"/>
              </p:cNvSpPr>
              <p:nvPr/>
            </p:nvSpPr>
            <p:spPr bwMode="auto">
              <a:xfrm>
                <a:off x="1428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86376" name="Line 8"/>
              <p:cNvSpPr>
                <a:spLocks noChangeShapeType="1"/>
              </p:cNvSpPr>
              <p:nvPr/>
            </p:nvSpPr>
            <p:spPr bwMode="auto">
              <a:xfrm>
                <a:off x="1716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86377" name="Line 9"/>
              <p:cNvSpPr>
                <a:spLocks noChangeShapeType="1"/>
              </p:cNvSpPr>
              <p:nvPr/>
            </p:nvSpPr>
            <p:spPr bwMode="auto">
              <a:xfrm>
                <a:off x="1992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86378" name="Line 10"/>
              <p:cNvSpPr>
                <a:spLocks noChangeShapeType="1"/>
              </p:cNvSpPr>
              <p:nvPr/>
            </p:nvSpPr>
            <p:spPr bwMode="auto">
              <a:xfrm>
                <a:off x="2280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86379" name="Line 11"/>
              <p:cNvSpPr>
                <a:spLocks noChangeShapeType="1"/>
              </p:cNvSpPr>
              <p:nvPr/>
            </p:nvSpPr>
            <p:spPr bwMode="auto">
              <a:xfrm>
                <a:off x="2556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86380" name="Line 12"/>
              <p:cNvSpPr>
                <a:spLocks noChangeShapeType="1"/>
              </p:cNvSpPr>
              <p:nvPr/>
            </p:nvSpPr>
            <p:spPr bwMode="auto">
              <a:xfrm>
                <a:off x="2856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86381" name="Line 13"/>
              <p:cNvSpPr>
                <a:spLocks noChangeShapeType="1"/>
              </p:cNvSpPr>
              <p:nvPr/>
            </p:nvSpPr>
            <p:spPr bwMode="auto">
              <a:xfrm>
                <a:off x="3144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86382" name="Line 14"/>
              <p:cNvSpPr>
                <a:spLocks noChangeShapeType="1"/>
              </p:cNvSpPr>
              <p:nvPr/>
            </p:nvSpPr>
            <p:spPr bwMode="auto">
              <a:xfrm>
                <a:off x="3420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86383" name="Line 15"/>
              <p:cNvSpPr>
                <a:spLocks noChangeShapeType="1"/>
              </p:cNvSpPr>
              <p:nvPr/>
            </p:nvSpPr>
            <p:spPr bwMode="auto">
              <a:xfrm>
                <a:off x="3708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186384" name="Text Box 16"/>
            <p:cNvSpPr txBox="1">
              <a:spLocks noChangeArrowheads="1"/>
            </p:cNvSpPr>
            <p:nvPr/>
          </p:nvSpPr>
          <p:spPr bwMode="auto">
            <a:xfrm>
              <a:off x="1216" y="2350"/>
              <a:ext cx="28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33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>
                  <a:latin typeface="Courier New" panose="02070309020205020404" pitchFamily="49" charset="0"/>
                </a:rPr>
                <a:t>5	7	9	13	32	33	42	54	56	88</a:t>
              </a:r>
            </a:p>
          </p:txBody>
        </p:sp>
        <p:sp>
          <p:nvSpPr>
            <p:cNvPr id="186385" name="Text Box 17"/>
            <p:cNvSpPr txBox="1">
              <a:spLocks noChangeArrowheads="1"/>
            </p:cNvSpPr>
            <p:nvPr/>
          </p:nvSpPr>
          <p:spPr bwMode="auto">
            <a:xfrm>
              <a:off x="1240" y="2124"/>
              <a:ext cx="275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>
                  <a:latin typeface="Courier New" panose="02070309020205020404" pitchFamily="49" charset="0"/>
                </a:rPr>
                <a:t>0	1	2	3	4	5	6	7	8	9</a:t>
              </a:r>
            </a:p>
          </p:txBody>
        </p:sp>
      </p:grpSp>
      <p:sp>
        <p:nvSpPr>
          <p:cNvPr id="186386" name="Text Box 18"/>
          <p:cNvSpPr txBox="1">
            <a:spLocks noChangeArrowheads="1"/>
          </p:cNvSpPr>
          <p:nvPr/>
        </p:nvSpPr>
        <p:spPr bwMode="auto">
          <a:xfrm>
            <a:off x="1412875" y="2659063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latin typeface="Arial" panose="020B0604020202020204" pitchFamily="34" charset="0"/>
              </a:rPr>
              <a:t>Indices</a:t>
            </a:r>
          </a:p>
          <a:p>
            <a:r>
              <a:rPr lang="en-US" altLang="en-US" sz="2000">
                <a:latin typeface="Arial" panose="020B0604020202020204" pitchFamily="34" charset="0"/>
              </a:rPr>
              <a:t>Contents</a:t>
            </a:r>
          </a:p>
        </p:txBody>
      </p:sp>
      <p:sp>
        <p:nvSpPr>
          <p:cNvPr id="186387" name="Text Box 19"/>
          <p:cNvSpPr txBox="1">
            <a:spLocks noChangeArrowheads="1"/>
          </p:cNvSpPr>
          <p:nvPr/>
        </p:nvSpPr>
        <p:spPr bwMode="auto">
          <a:xfrm>
            <a:off x="1412875" y="1973263"/>
            <a:ext cx="31432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latin typeface="Courier New" panose="02070309020205020404" pitchFamily="49" charset="0"/>
              </a:rPr>
              <a:t>target</a:t>
            </a:r>
            <a:r>
              <a:rPr lang="en-US" altLang="en-US" sz="2000">
                <a:latin typeface="Arial" panose="020B0604020202020204" pitchFamily="34" charset="0"/>
              </a:rPr>
              <a:t> is </a:t>
            </a:r>
            <a:r>
              <a:rPr lang="en-US" altLang="en-US" sz="2000">
                <a:latin typeface="Courier New" panose="02070309020205020404" pitchFamily="49" charset="0"/>
              </a:rPr>
              <a:t>33</a:t>
            </a:r>
            <a:endParaRPr lang="en-US" altLang="en-US" sz="2000">
              <a:latin typeface="Arial" panose="020B0604020202020204" pitchFamily="34" charset="0"/>
            </a:endParaRPr>
          </a:p>
          <a:p>
            <a:r>
              <a:rPr lang="en-US" altLang="en-US" sz="2000">
                <a:latin typeface="Arial" panose="020B0604020202020204" pitchFamily="34" charset="0"/>
              </a:rPr>
              <a:t>The array </a:t>
            </a:r>
            <a:r>
              <a:rPr lang="en-US" altLang="en-US" sz="2000" b="1">
                <a:latin typeface="Courier New" panose="02070309020205020404" pitchFamily="49" charset="0"/>
              </a:rPr>
              <a:t>a</a:t>
            </a:r>
            <a:r>
              <a:rPr lang="en-US" altLang="en-US" sz="2000">
                <a:latin typeface="Arial" panose="020B0604020202020204" pitchFamily="34" charset="0"/>
              </a:rPr>
              <a:t> looks like this:</a:t>
            </a:r>
          </a:p>
        </p:txBody>
      </p:sp>
      <p:sp>
        <p:nvSpPr>
          <p:cNvPr id="186388" name="Rectangle 20"/>
          <p:cNvSpPr>
            <a:spLocks noGrp="1" noChangeArrowheads="1"/>
          </p:cNvSpPr>
          <p:nvPr>
            <p:ph type="title"/>
          </p:nvPr>
        </p:nvSpPr>
        <p:spPr>
          <a:xfrm>
            <a:off x="552450" y="228600"/>
            <a:ext cx="8020050" cy="1009650"/>
          </a:xfrm>
        </p:spPr>
        <p:txBody>
          <a:bodyPr/>
          <a:lstStyle/>
          <a:p>
            <a:r>
              <a:rPr lang="en-US" altLang="en-US"/>
              <a:t>Binary Search Example</a:t>
            </a:r>
          </a:p>
        </p:txBody>
      </p:sp>
      <p:sp>
        <p:nvSpPr>
          <p:cNvPr id="186389" name="Rectangle 21"/>
          <p:cNvSpPr>
            <a:spLocks noChangeArrowheads="1"/>
          </p:cNvSpPr>
          <p:nvPr/>
        </p:nvSpPr>
        <p:spPr bwMode="auto">
          <a:xfrm>
            <a:off x="2609850" y="4838700"/>
            <a:ext cx="2133600" cy="419100"/>
          </a:xfrm>
          <a:prstGeom prst="rect">
            <a:avLst/>
          </a:prstGeom>
          <a:solidFill>
            <a:srgbClr val="FF7C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6390" name="Text Box 22"/>
          <p:cNvSpPr txBox="1">
            <a:spLocks noChangeArrowheads="1"/>
          </p:cNvSpPr>
          <p:nvPr/>
        </p:nvSpPr>
        <p:spPr bwMode="auto">
          <a:xfrm>
            <a:off x="1450975" y="3611563"/>
            <a:ext cx="48355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latin typeface="Courier New" panose="02070309020205020404" pitchFamily="49" charset="0"/>
              </a:rPr>
              <a:t>mid = (0 + 9) / 2</a:t>
            </a:r>
            <a:r>
              <a:rPr lang="en-US" altLang="en-US" sz="2000">
                <a:latin typeface="Arial" panose="020B0604020202020204" pitchFamily="34" charset="0"/>
              </a:rPr>
              <a:t> (which is</a:t>
            </a:r>
            <a:r>
              <a:rPr lang="en-US" altLang="en-US" sz="2000">
                <a:latin typeface="Courier New" panose="02070309020205020404" pitchFamily="49" charset="0"/>
              </a:rPr>
              <a:t> 4</a:t>
            </a:r>
            <a:r>
              <a:rPr lang="en-US" altLang="en-US" sz="2000">
                <a:latin typeface="Arial" panose="020B0604020202020204" pitchFamily="34" charset="0"/>
              </a:rPr>
              <a:t>)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33 &gt; a[mid]</a:t>
            </a:r>
            <a:r>
              <a:rPr lang="en-US" altLang="en-US" sz="2000">
                <a:latin typeface="Arial" panose="020B0604020202020204" pitchFamily="34" charset="0"/>
              </a:rPr>
              <a:t> (that is, </a:t>
            </a:r>
            <a:r>
              <a:rPr lang="en-US" altLang="en-US" sz="2000">
                <a:latin typeface="Courier New" panose="02070309020205020404" pitchFamily="49" charset="0"/>
              </a:rPr>
              <a:t>33 &gt; a[4]</a:t>
            </a:r>
            <a:r>
              <a:rPr lang="en-US" altLang="en-US" sz="2000">
                <a:latin typeface="Arial" panose="020B0604020202020204" pitchFamily="34" charset="0"/>
              </a:rPr>
              <a:t>)</a:t>
            </a:r>
          </a:p>
          <a:p>
            <a:r>
              <a:rPr lang="en-US" altLang="en-US" sz="2000">
                <a:latin typeface="Arial" panose="020B0604020202020204" pitchFamily="34" charset="0"/>
              </a:rPr>
              <a:t>So, if </a:t>
            </a:r>
            <a:r>
              <a:rPr lang="en-US" altLang="en-US" sz="2000">
                <a:latin typeface="Courier New" panose="02070309020205020404" pitchFamily="49" charset="0"/>
              </a:rPr>
              <a:t>33</a:t>
            </a:r>
            <a:r>
              <a:rPr lang="en-US" altLang="en-US" sz="2000">
                <a:latin typeface="Arial" panose="020B0604020202020204" pitchFamily="34" charset="0"/>
              </a:rPr>
              <a:t> is in the array, then </a:t>
            </a:r>
            <a:r>
              <a:rPr lang="en-US" altLang="en-US" sz="2000">
                <a:latin typeface="Courier New" panose="02070309020205020404" pitchFamily="49" charset="0"/>
              </a:rPr>
              <a:t>33</a:t>
            </a:r>
            <a:r>
              <a:rPr lang="en-US" altLang="en-US" sz="2000">
                <a:latin typeface="Arial" panose="020B0604020202020204" pitchFamily="34" charset="0"/>
              </a:rPr>
              <a:t> is one of:</a:t>
            </a:r>
          </a:p>
        </p:txBody>
      </p:sp>
      <p:grpSp>
        <p:nvGrpSpPr>
          <p:cNvPr id="186391" name="Group 23"/>
          <p:cNvGrpSpPr>
            <a:grpSpLocks/>
          </p:cNvGrpSpPr>
          <p:nvPr/>
        </p:nvGrpSpPr>
        <p:grpSpPr bwMode="auto">
          <a:xfrm>
            <a:off x="2609850" y="4495800"/>
            <a:ext cx="4514850" cy="762000"/>
            <a:chOff x="996" y="2076"/>
            <a:chExt cx="2844" cy="480"/>
          </a:xfrm>
        </p:grpSpPr>
        <p:sp>
          <p:nvSpPr>
            <p:cNvPr id="186392" name="Rectangle 24"/>
            <p:cNvSpPr>
              <a:spLocks noChangeArrowheads="1"/>
            </p:cNvSpPr>
            <p:nvPr/>
          </p:nvSpPr>
          <p:spPr bwMode="auto">
            <a:xfrm>
              <a:off x="2340" y="2292"/>
              <a:ext cx="1500" cy="264"/>
            </a:xfrm>
            <a:prstGeom prst="rect">
              <a:avLst/>
            </a:prstGeom>
            <a:solidFill>
              <a:srgbClr val="CC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186393" name="Group 25"/>
            <p:cNvGrpSpPr>
              <a:grpSpLocks/>
            </p:cNvGrpSpPr>
            <p:nvPr/>
          </p:nvGrpSpPr>
          <p:grpSpPr bwMode="auto">
            <a:xfrm>
              <a:off x="996" y="2076"/>
              <a:ext cx="2844" cy="480"/>
              <a:chOff x="1212" y="2124"/>
              <a:chExt cx="2844" cy="480"/>
            </a:xfrm>
          </p:grpSpPr>
          <p:grpSp>
            <p:nvGrpSpPr>
              <p:cNvPr id="186394" name="Group 26"/>
              <p:cNvGrpSpPr>
                <a:grpSpLocks/>
              </p:cNvGrpSpPr>
              <p:nvPr/>
            </p:nvGrpSpPr>
            <p:grpSpPr bwMode="auto">
              <a:xfrm>
                <a:off x="1212" y="2340"/>
                <a:ext cx="2844" cy="264"/>
                <a:chOff x="1212" y="2340"/>
                <a:chExt cx="2844" cy="264"/>
              </a:xfrm>
            </p:grpSpPr>
            <p:sp>
              <p:nvSpPr>
                <p:cNvPr id="186395" name="Rectangle 27"/>
                <p:cNvSpPr>
                  <a:spLocks noChangeArrowheads="1"/>
                </p:cNvSpPr>
                <p:nvPr/>
              </p:nvSpPr>
              <p:spPr bwMode="auto">
                <a:xfrm>
                  <a:off x="1212" y="2340"/>
                  <a:ext cx="2844" cy="2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86396" name="Line 28"/>
                <p:cNvSpPr>
                  <a:spLocks noChangeShapeType="1"/>
                </p:cNvSpPr>
                <p:nvPr/>
              </p:nvSpPr>
              <p:spPr bwMode="auto">
                <a:xfrm>
                  <a:off x="1428" y="2340"/>
                  <a:ext cx="0" cy="2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86397" name="Line 29"/>
                <p:cNvSpPr>
                  <a:spLocks noChangeShapeType="1"/>
                </p:cNvSpPr>
                <p:nvPr/>
              </p:nvSpPr>
              <p:spPr bwMode="auto">
                <a:xfrm>
                  <a:off x="1716" y="2340"/>
                  <a:ext cx="0" cy="2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86398" name="Line 30"/>
                <p:cNvSpPr>
                  <a:spLocks noChangeShapeType="1"/>
                </p:cNvSpPr>
                <p:nvPr/>
              </p:nvSpPr>
              <p:spPr bwMode="auto">
                <a:xfrm>
                  <a:off x="1992" y="2340"/>
                  <a:ext cx="0" cy="2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86399" name="Line 31"/>
                <p:cNvSpPr>
                  <a:spLocks noChangeShapeType="1"/>
                </p:cNvSpPr>
                <p:nvPr/>
              </p:nvSpPr>
              <p:spPr bwMode="auto">
                <a:xfrm>
                  <a:off x="2280" y="2340"/>
                  <a:ext cx="0" cy="2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86400" name="Line 32"/>
                <p:cNvSpPr>
                  <a:spLocks noChangeShapeType="1"/>
                </p:cNvSpPr>
                <p:nvPr/>
              </p:nvSpPr>
              <p:spPr bwMode="auto">
                <a:xfrm>
                  <a:off x="2556" y="2340"/>
                  <a:ext cx="0" cy="2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86401" name="Line 33"/>
                <p:cNvSpPr>
                  <a:spLocks noChangeShapeType="1"/>
                </p:cNvSpPr>
                <p:nvPr/>
              </p:nvSpPr>
              <p:spPr bwMode="auto">
                <a:xfrm>
                  <a:off x="2856" y="2340"/>
                  <a:ext cx="0" cy="2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86402" name="Line 34"/>
                <p:cNvSpPr>
                  <a:spLocks noChangeShapeType="1"/>
                </p:cNvSpPr>
                <p:nvPr/>
              </p:nvSpPr>
              <p:spPr bwMode="auto">
                <a:xfrm>
                  <a:off x="3144" y="2340"/>
                  <a:ext cx="0" cy="2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86403" name="Line 35"/>
                <p:cNvSpPr>
                  <a:spLocks noChangeShapeType="1"/>
                </p:cNvSpPr>
                <p:nvPr/>
              </p:nvSpPr>
              <p:spPr bwMode="auto">
                <a:xfrm>
                  <a:off x="3420" y="2340"/>
                  <a:ext cx="0" cy="2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86404" name="Line 36"/>
                <p:cNvSpPr>
                  <a:spLocks noChangeShapeType="1"/>
                </p:cNvSpPr>
                <p:nvPr/>
              </p:nvSpPr>
              <p:spPr bwMode="auto">
                <a:xfrm>
                  <a:off x="3708" y="2340"/>
                  <a:ext cx="0" cy="2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  <p:sp>
            <p:nvSpPr>
              <p:cNvPr id="186405" name="Text Box 37"/>
              <p:cNvSpPr txBox="1">
                <a:spLocks noChangeArrowheads="1"/>
              </p:cNvSpPr>
              <p:nvPr/>
            </p:nvSpPr>
            <p:spPr bwMode="auto">
              <a:xfrm>
                <a:off x="1216" y="2350"/>
                <a:ext cx="280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3300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tabLst>
                    <a:tab pos="457200" algn="ctr"/>
                    <a:tab pos="914400" algn="ctr"/>
                    <a:tab pos="1371600" algn="ctr"/>
                    <a:tab pos="1828800" algn="ctr"/>
                    <a:tab pos="2286000" algn="ctr"/>
                    <a:tab pos="2743200" algn="ctr"/>
                    <a:tab pos="3200400" algn="ctr"/>
                    <a:tab pos="3657600" algn="ctr"/>
                    <a:tab pos="4114800" algn="ctr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tabLst>
                    <a:tab pos="457200" algn="ctr"/>
                    <a:tab pos="914400" algn="ctr"/>
                    <a:tab pos="1371600" algn="ctr"/>
                    <a:tab pos="1828800" algn="ctr"/>
                    <a:tab pos="2286000" algn="ctr"/>
                    <a:tab pos="2743200" algn="ctr"/>
                    <a:tab pos="3200400" algn="ctr"/>
                    <a:tab pos="3657600" algn="ctr"/>
                    <a:tab pos="4114800" algn="ctr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tabLst>
                    <a:tab pos="457200" algn="ctr"/>
                    <a:tab pos="914400" algn="ctr"/>
                    <a:tab pos="1371600" algn="ctr"/>
                    <a:tab pos="1828800" algn="ctr"/>
                    <a:tab pos="2286000" algn="ctr"/>
                    <a:tab pos="2743200" algn="ctr"/>
                    <a:tab pos="3200400" algn="ctr"/>
                    <a:tab pos="3657600" algn="ctr"/>
                    <a:tab pos="4114800" algn="ctr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tabLst>
                    <a:tab pos="457200" algn="ctr"/>
                    <a:tab pos="914400" algn="ctr"/>
                    <a:tab pos="1371600" algn="ctr"/>
                    <a:tab pos="1828800" algn="ctr"/>
                    <a:tab pos="2286000" algn="ctr"/>
                    <a:tab pos="2743200" algn="ctr"/>
                    <a:tab pos="3200400" algn="ctr"/>
                    <a:tab pos="3657600" algn="ctr"/>
                    <a:tab pos="4114800" algn="ctr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tabLst>
                    <a:tab pos="457200" algn="ctr"/>
                    <a:tab pos="914400" algn="ctr"/>
                    <a:tab pos="1371600" algn="ctr"/>
                    <a:tab pos="1828800" algn="ctr"/>
                    <a:tab pos="2286000" algn="ctr"/>
                    <a:tab pos="2743200" algn="ctr"/>
                    <a:tab pos="3200400" algn="ctr"/>
                    <a:tab pos="3657600" algn="ctr"/>
                    <a:tab pos="4114800" algn="ctr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7200" algn="ctr"/>
                    <a:tab pos="914400" algn="ctr"/>
                    <a:tab pos="1371600" algn="ctr"/>
                    <a:tab pos="1828800" algn="ctr"/>
                    <a:tab pos="2286000" algn="ctr"/>
                    <a:tab pos="2743200" algn="ctr"/>
                    <a:tab pos="3200400" algn="ctr"/>
                    <a:tab pos="3657600" algn="ctr"/>
                    <a:tab pos="4114800" algn="ctr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7200" algn="ctr"/>
                    <a:tab pos="914400" algn="ctr"/>
                    <a:tab pos="1371600" algn="ctr"/>
                    <a:tab pos="1828800" algn="ctr"/>
                    <a:tab pos="2286000" algn="ctr"/>
                    <a:tab pos="2743200" algn="ctr"/>
                    <a:tab pos="3200400" algn="ctr"/>
                    <a:tab pos="3657600" algn="ctr"/>
                    <a:tab pos="4114800" algn="ctr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7200" algn="ctr"/>
                    <a:tab pos="914400" algn="ctr"/>
                    <a:tab pos="1371600" algn="ctr"/>
                    <a:tab pos="1828800" algn="ctr"/>
                    <a:tab pos="2286000" algn="ctr"/>
                    <a:tab pos="2743200" algn="ctr"/>
                    <a:tab pos="3200400" algn="ctr"/>
                    <a:tab pos="3657600" algn="ctr"/>
                    <a:tab pos="4114800" algn="ctr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7200" algn="ctr"/>
                    <a:tab pos="914400" algn="ctr"/>
                    <a:tab pos="1371600" algn="ctr"/>
                    <a:tab pos="1828800" algn="ctr"/>
                    <a:tab pos="2286000" algn="ctr"/>
                    <a:tab pos="2743200" algn="ctr"/>
                    <a:tab pos="3200400" algn="ctr"/>
                    <a:tab pos="3657600" algn="ctr"/>
                    <a:tab pos="4114800" algn="ctr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2000">
                    <a:latin typeface="Courier New" panose="02070309020205020404" pitchFamily="49" charset="0"/>
                  </a:rPr>
                  <a:t> 	 	 	 	 	33	42	54	56	88</a:t>
                </a:r>
              </a:p>
            </p:txBody>
          </p:sp>
          <p:sp>
            <p:nvSpPr>
              <p:cNvPr id="186406" name="Text Box 38"/>
              <p:cNvSpPr txBox="1">
                <a:spLocks noChangeArrowheads="1"/>
              </p:cNvSpPr>
              <p:nvPr/>
            </p:nvSpPr>
            <p:spPr bwMode="auto">
              <a:xfrm>
                <a:off x="1240" y="2124"/>
                <a:ext cx="275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tabLst>
                    <a:tab pos="457200" algn="ctr"/>
                    <a:tab pos="914400" algn="ctr"/>
                    <a:tab pos="1371600" algn="ctr"/>
                    <a:tab pos="1828800" algn="ctr"/>
                    <a:tab pos="2286000" algn="ctr"/>
                    <a:tab pos="2743200" algn="ctr"/>
                    <a:tab pos="3200400" algn="ctr"/>
                    <a:tab pos="3657600" algn="ctr"/>
                    <a:tab pos="4114800" algn="ctr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tabLst>
                    <a:tab pos="457200" algn="ctr"/>
                    <a:tab pos="914400" algn="ctr"/>
                    <a:tab pos="1371600" algn="ctr"/>
                    <a:tab pos="1828800" algn="ctr"/>
                    <a:tab pos="2286000" algn="ctr"/>
                    <a:tab pos="2743200" algn="ctr"/>
                    <a:tab pos="3200400" algn="ctr"/>
                    <a:tab pos="3657600" algn="ctr"/>
                    <a:tab pos="4114800" algn="ctr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tabLst>
                    <a:tab pos="457200" algn="ctr"/>
                    <a:tab pos="914400" algn="ctr"/>
                    <a:tab pos="1371600" algn="ctr"/>
                    <a:tab pos="1828800" algn="ctr"/>
                    <a:tab pos="2286000" algn="ctr"/>
                    <a:tab pos="2743200" algn="ctr"/>
                    <a:tab pos="3200400" algn="ctr"/>
                    <a:tab pos="3657600" algn="ctr"/>
                    <a:tab pos="4114800" algn="ctr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tabLst>
                    <a:tab pos="457200" algn="ctr"/>
                    <a:tab pos="914400" algn="ctr"/>
                    <a:tab pos="1371600" algn="ctr"/>
                    <a:tab pos="1828800" algn="ctr"/>
                    <a:tab pos="2286000" algn="ctr"/>
                    <a:tab pos="2743200" algn="ctr"/>
                    <a:tab pos="3200400" algn="ctr"/>
                    <a:tab pos="3657600" algn="ctr"/>
                    <a:tab pos="4114800" algn="ctr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tabLst>
                    <a:tab pos="457200" algn="ctr"/>
                    <a:tab pos="914400" algn="ctr"/>
                    <a:tab pos="1371600" algn="ctr"/>
                    <a:tab pos="1828800" algn="ctr"/>
                    <a:tab pos="2286000" algn="ctr"/>
                    <a:tab pos="2743200" algn="ctr"/>
                    <a:tab pos="3200400" algn="ctr"/>
                    <a:tab pos="3657600" algn="ctr"/>
                    <a:tab pos="4114800" algn="ctr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7200" algn="ctr"/>
                    <a:tab pos="914400" algn="ctr"/>
                    <a:tab pos="1371600" algn="ctr"/>
                    <a:tab pos="1828800" algn="ctr"/>
                    <a:tab pos="2286000" algn="ctr"/>
                    <a:tab pos="2743200" algn="ctr"/>
                    <a:tab pos="3200400" algn="ctr"/>
                    <a:tab pos="3657600" algn="ctr"/>
                    <a:tab pos="4114800" algn="ctr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7200" algn="ctr"/>
                    <a:tab pos="914400" algn="ctr"/>
                    <a:tab pos="1371600" algn="ctr"/>
                    <a:tab pos="1828800" algn="ctr"/>
                    <a:tab pos="2286000" algn="ctr"/>
                    <a:tab pos="2743200" algn="ctr"/>
                    <a:tab pos="3200400" algn="ctr"/>
                    <a:tab pos="3657600" algn="ctr"/>
                    <a:tab pos="4114800" algn="ctr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7200" algn="ctr"/>
                    <a:tab pos="914400" algn="ctr"/>
                    <a:tab pos="1371600" algn="ctr"/>
                    <a:tab pos="1828800" algn="ctr"/>
                    <a:tab pos="2286000" algn="ctr"/>
                    <a:tab pos="2743200" algn="ctr"/>
                    <a:tab pos="3200400" algn="ctr"/>
                    <a:tab pos="3657600" algn="ctr"/>
                    <a:tab pos="4114800" algn="ctr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7200" algn="ctr"/>
                    <a:tab pos="914400" algn="ctr"/>
                    <a:tab pos="1371600" algn="ctr"/>
                    <a:tab pos="1828800" algn="ctr"/>
                    <a:tab pos="2286000" algn="ctr"/>
                    <a:tab pos="2743200" algn="ctr"/>
                    <a:tab pos="3200400" algn="ctr"/>
                    <a:tab pos="3657600" algn="ctr"/>
                    <a:tab pos="4114800" algn="ctr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1800">
                    <a:latin typeface="Courier New" panose="02070309020205020404" pitchFamily="49" charset="0"/>
                  </a:rPr>
                  <a:t> 	 	 	 	 	5	6	7	8	9</a:t>
                </a:r>
              </a:p>
            </p:txBody>
          </p:sp>
        </p:grpSp>
      </p:grpSp>
      <p:sp>
        <p:nvSpPr>
          <p:cNvPr id="186407" name="Rectangle 39"/>
          <p:cNvSpPr>
            <a:spLocks noChangeArrowheads="1"/>
          </p:cNvSpPr>
          <p:nvPr/>
        </p:nvSpPr>
        <p:spPr bwMode="auto">
          <a:xfrm>
            <a:off x="1390650" y="3600450"/>
            <a:ext cx="6134100" cy="1847850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6408" name="AutoShape 40"/>
          <p:cNvSpPr>
            <a:spLocks noChangeArrowheads="1"/>
          </p:cNvSpPr>
          <p:nvPr/>
        </p:nvSpPr>
        <p:spPr bwMode="auto">
          <a:xfrm>
            <a:off x="609600" y="5715000"/>
            <a:ext cx="6438900" cy="704850"/>
          </a:xfrm>
          <a:prstGeom prst="wedgeRectCallout">
            <a:avLst>
              <a:gd name="adj1" fmla="val -2343"/>
              <a:gd name="adj2" fmla="val -114866"/>
            </a:avLst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en-US" sz="2000">
                <a:latin typeface="Arial" panose="020B0604020202020204" pitchFamily="34" charset="0"/>
              </a:rPr>
              <a:t>Eliminated half of the remaining elements from consideration because array elements are sorted.</a:t>
            </a:r>
          </a:p>
        </p:txBody>
      </p:sp>
    </p:spTree>
    <p:extLst>
      <p:ext uri="{BB962C8B-B14F-4D97-AF65-F5344CB8AC3E}">
        <p14:creationId xmlns:p14="http://schemas.microsoft.com/office/powerpoint/2010/main" val="364277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ChangeArrowheads="1"/>
          </p:cNvSpPr>
          <p:nvPr/>
        </p:nvSpPr>
        <p:spPr bwMode="auto">
          <a:xfrm>
            <a:off x="5143500" y="5543550"/>
            <a:ext cx="1447800" cy="419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8419" name="Rectangle 3"/>
          <p:cNvSpPr>
            <a:spLocks noChangeArrowheads="1"/>
          </p:cNvSpPr>
          <p:nvPr/>
        </p:nvSpPr>
        <p:spPr bwMode="auto">
          <a:xfrm>
            <a:off x="4686300" y="5543550"/>
            <a:ext cx="457200" cy="419100"/>
          </a:xfrm>
          <a:prstGeom prst="rect">
            <a:avLst/>
          </a:prstGeom>
          <a:solidFill>
            <a:srgbClr val="FF7C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8420" name="Rectangle 4"/>
          <p:cNvSpPr>
            <a:spLocks noChangeArrowheads="1"/>
          </p:cNvSpPr>
          <p:nvPr/>
        </p:nvSpPr>
        <p:spPr bwMode="auto">
          <a:xfrm>
            <a:off x="819150" y="285750"/>
            <a:ext cx="6191250" cy="1752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8421" name="Rectangle 5"/>
          <p:cNvSpPr>
            <a:spLocks noChangeArrowheads="1"/>
          </p:cNvSpPr>
          <p:nvPr/>
        </p:nvSpPr>
        <p:spPr bwMode="auto">
          <a:xfrm>
            <a:off x="2076450" y="1466850"/>
            <a:ext cx="4514850" cy="419100"/>
          </a:xfrm>
          <a:prstGeom prst="rect">
            <a:avLst/>
          </a:prstGeom>
          <a:solidFill>
            <a:srgbClr val="CC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188422" name="Group 6"/>
          <p:cNvGrpSpPr>
            <a:grpSpLocks/>
          </p:cNvGrpSpPr>
          <p:nvPr/>
        </p:nvGrpSpPr>
        <p:grpSpPr bwMode="auto">
          <a:xfrm>
            <a:off x="2076450" y="1123950"/>
            <a:ext cx="4514850" cy="762000"/>
            <a:chOff x="1212" y="2124"/>
            <a:chExt cx="2844" cy="480"/>
          </a:xfrm>
        </p:grpSpPr>
        <p:grpSp>
          <p:nvGrpSpPr>
            <p:cNvPr id="188423" name="Group 7"/>
            <p:cNvGrpSpPr>
              <a:grpSpLocks/>
            </p:cNvGrpSpPr>
            <p:nvPr/>
          </p:nvGrpSpPr>
          <p:grpSpPr bwMode="auto">
            <a:xfrm>
              <a:off x="1212" y="2340"/>
              <a:ext cx="2844" cy="264"/>
              <a:chOff x="1212" y="2340"/>
              <a:chExt cx="2844" cy="264"/>
            </a:xfrm>
          </p:grpSpPr>
          <p:sp>
            <p:nvSpPr>
              <p:cNvPr id="188424" name="Rectangle 8"/>
              <p:cNvSpPr>
                <a:spLocks noChangeArrowheads="1"/>
              </p:cNvSpPr>
              <p:nvPr/>
            </p:nvSpPr>
            <p:spPr bwMode="auto">
              <a:xfrm>
                <a:off x="1212" y="2340"/>
                <a:ext cx="2844" cy="26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88425" name="Line 9"/>
              <p:cNvSpPr>
                <a:spLocks noChangeShapeType="1"/>
              </p:cNvSpPr>
              <p:nvPr/>
            </p:nvSpPr>
            <p:spPr bwMode="auto">
              <a:xfrm>
                <a:off x="1428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88426" name="Line 10"/>
              <p:cNvSpPr>
                <a:spLocks noChangeShapeType="1"/>
              </p:cNvSpPr>
              <p:nvPr/>
            </p:nvSpPr>
            <p:spPr bwMode="auto">
              <a:xfrm>
                <a:off x="1716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88427" name="Line 11"/>
              <p:cNvSpPr>
                <a:spLocks noChangeShapeType="1"/>
              </p:cNvSpPr>
              <p:nvPr/>
            </p:nvSpPr>
            <p:spPr bwMode="auto">
              <a:xfrm>
                <a:off x="1992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88428" name="Line 12"/>
              <p:cNvSpPr>
                <a:spLocks noChangeShapeType="1"/>
              </p:cNvSpPr>
              <p:nvPr/>
            </p:nvSpPr>
            <p:spPr bwMode="auto">
              <a:xfrm>
                <a:off x="2280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88429" name="Line 13"/>
              <p:cNvSpPr>
                <a:spLocks noChangeShapeType="1"/>
              </p:cNvSpPr>
              <p:nvPr/>
            </p:nvSpPr>
            <p:spPr bwMode="auto">
              <a:xfrm>
                <a:off x="2556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88430" name="Line 14"/>
              <p:cNvSpPr>
                <a:spLocks noChangeShapeType="1"/>
              </p:cNvSpPr>
              <p:nvPr/>
            </p:nvSpPr>
            <p:spPr bwMode="auto">
              <a:xfrm>
                <a:off x="2856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88431" name="Line 15"/>
              <p:cNvSpPr>
                <a:spLocks noChangeShapeType="1"/>
              </p:cNvSpPr>
              <p:nvPr/>
            </p:nvSpPr>
            <p:spPr bwMode="auto">
              <a:xfrm>
                <a:off x="3144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88432" name="Line 16"/>
              <p:cNvSpPr>
                <a:spLocks noChangeShapeType="1"/>
              </p:cNvSpPr>
              <p:nvPr/>
            </p:nvSpPr>
            <p:spPr bwMode="auto">
              <a:xfrm>
                <a:off x="3420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88433" name="Line 17"/>
              <p:cNvSpPr>
                <a:spLocks noChangeShapeType="1"/>
              </p:cNvSpPr>
              <p:nvPr/>
            </p:nvSpPr>
            <p:spPr bwMode="auto">
              <a:xfrm>
                <a:off x="3708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188434" name="Text Box 18"/>
            <p:cNvSpPr txBox="1">
              <a:spLocks noChangeArrowheads="1"/>
            </p:cNvSpPr>
            <p:nvPr/>
          </p:nvSpPr>
          <p:spPr bwMode="auto">
            <a:xfrm>
              <a:off x="1216" y="2350"/>
              <a:ext cx="28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33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>
                  <a:latin typeface="Courier New" panose="02070309020205020404" pitchFamily="49" charset="0"/>
                </a:rPr>
                <a:t>5	7	9	13	32	33	42	54	56	88</a:t>
              </a:r>
            </a:p>
          </p:txBody>
        </p:sp>
        <p:sp>
          <p:nvSpPr>
            <p:cNvPr id="188435" name="Text Box 19"/>
            <p:cNvSpPr txBox="1">
              <a:spLocks noChangeArrowheads="1"/>
            </p:cNvSpPr>
            <p:nvPr/>
          </p:nvSpPr>
          <p:spPr bwMode="auto">
            <a:xfrm>
              <a:off x="1240" y="2124"/>
              <a:ext cx="275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>
                  <a:latin typeface="Courier New" panose="02070309020205020404" pitchFamily="49" charset="0"/>
                </a:rPr>
                <a:t>0	1	2	3	4	5	6	7	8	9</a:t>
              </a:r>
            </a:p>
          </p:txBody>
        </p:sp>
      </p:grpSp>
      <p:sp>
        <p:nvSpPr>
          <p:cNvPr id="188436" name="Text Box 20"/>
          <p:cNvSpPr txBox="1">
            <a:spLocks noChangeArrowheads="1"/>
          </p:cNvSpPr>
          <p:nvPr/>
        </p:nvSpPr>
        <p:spPr bwMode="auto">
          <a:xfrm>
            <a:off x="879475" y="1154113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latin typeface="Arial" panose="020B0604020202020204" pitchFamily="34" charset="0"/>
              </a:rPr>
              <a:t>Indexes</a:t>
            </a:r>
          </a:p>
          <a:p>
            <a:r>
              <a:rPr lang="en-US" altLang="en-US" sz="2000">
                <a:latin typeface="Arial" panose="020B0604020202020204" pitchFamily="34" charset="0"/>
              </a:rPr>
              <a:t>Contents</a:t>
            </a:r>
          </a:p>
        </p:txBody>
      </p:sp>
      <p:sp>
        <p:nvSpPr>
          <p:cNvPr id="188437" name="Text Box 21"/>
          <p:cNvSpPr txBox="1">
            <a:spLocks noChangeArrowheads="1"/>
          </p:cNvSpPr>
          <p:nvPr/>
        </p:nvSpPr>
        <p:spPr bwMode="auto">
          <a:xfrm>
            <a:off x="879475" y="468313"/>
            <a:ext cx="31432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latin typeface="Courier New" panose="02070309020205020404" pitchFamily="49" charset="0"/>
              </a:rPr>
              <a:t>target</a:t>
            </a:r>
            <a:r>
              <a:rPr lang="en-US" altLang="en-US" sz="2000">
                <a:latin typeface="Arial" panose="020B0604020202020204" pitchFamily="34" charset="0"/>
              </a:rPr>
              <a:t> is </a:t>
            </a:r>
            <a:r>
              <a:rPr lang="en-US" altLang="en-US" sz="2000">
                <a:latin typeface="Courier New" panose="02070309020205020404" pitchFamily="49" charset="0"/>
              </a:rPr>
              <a:t>33</a:t>
            </a:r>
            <a:endParaRPr lang="en-US" altLang="en-US" sz="2000">
              <a:latin typeface="Arial" panose="020B0604020202020204" pitchFamily="34" charset="0"/>
            </a:endParaRPr>
          </a:p>
          <a:p>
            <a:r>
              <a:rPr lang="en-US" altLang="en-US" sz="2000">
                <a:latin typeface="Arial" panose="020B0604020202020204" pitchFamily="34" charset="0"/>
              </a:rPr>
              <a:t>The array </a:t>
            </a:r>
            <a:r>
              <a:rPr lang="en-US" altLang="en-US" sz="2000" b="1">
                <a:latin typeface="Courier New" panose="02070309020205020404" pitchFamily="49" charset="0"/>
              </a:rPr>
              <a:t>a</a:t>
            </a:r>
            <a:r>
              <a:rPr lang="en-US" altLang="en-US" sz="2000">
                <a:latin typeface="Arial" panose="020B0604020202020204" pitchFamily="34" charset="0"/>
              </a:rPr>
              <a:t> looks like this:</a:t>
            </a:r>
          </a:p>
        </p:txBody>
      </p:sp>
      <p:sp>
        <p:nvSpPr>
          <p:cNvPr id="188438" name="Rectangle 22"/>
          <p:cNvSpPr>
            <a:spLocks noGrp="1" noChangeArrowheads="1"/>
          </p:cNvSpPr>
          <p:nvPr>
            <p:ph type="title"/>
          </p:nvPr>
        </p:nvSpPr>
        <p:spPr>
          <a:xfrm>
            <a:off x="3886200" y="381000"/>
            <a:ext cx="4991100" cy="609600"/>
          </a:xfrm>
        </p:spPr>
        <p:txBody>
          <a:bodyPr/>
          <a:lstStyle/>
          <a:p>
            <a:r>
              <a:rPr lang="en-US" altLang="en-US" sz="3600"/>
              <a:t>Binary Search Example</a:t>
            </a:r>
          </a:p>
        </p:txBody>
      </p:sp>
      <p:sp>
        <p:nvSpPr>
          <p:cNvPr id="188439" name="Rectangle 23"/>
          <p:cNvSpPr>
            <a:spLocks noChangeArrowheads="1"/>
          </p:cNvSpPr>
          <p:nvPr/>
        </p:nvSpPr>
        <p:spPr bwMode="auto">
          <a:xfrm>
            <a:off x="2076450" y="5543550"/>
            <a:ext cx="2133600" cy="419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8440" name="Text Box 24"/>
          <p:cNvSpPr txBox="1">
            <a:spLocks noChangeArrowheads="1"/>
          </p:cNvSpPr>
          <p:nvPr/>
        </p:nvSpPr>
        <p:spPr bwMode="auto">
          <a:xfrm>
            <a:off x="917575" y="4316413"/>
            <a:ext cx="42227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latin typeface="Courier New" panose="02070309020205020404" pitchFamily="49" charset="0"/>
              </a:rPr>
              <a:t>mid = (5 + 6) / 2</a:t>
            </a:r>
            <a:r>
              <a:rPr lang="en-US" altLang="en-US" sz="2000">
                <a:latin typeface="Arial" panose="020B0604020202020204" pitchFamily="34" charset="0"/>
              </a:rPr>
              <a:t> (which is</a:t>
            </a:r>
            <a:r>
              <a:rPr lang="en-US" altLang="en-US" sz="2000">
                <a:latin typeface="Courier New" panose="02070309020205020404" pitchFamily="49" charset="0"/>
              </a:rPr>
              <a:t> 5</a:t>
            </a:r>
            <a:r>
              <a:rPr lang="en-US" altLang="en-US" sz="2000">
                <a:latin typeface="Arial" panose="020B0604020202020204" pitchFamily="34" charset="0"/>
              </a:rPr>
              <a:t>)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33 == a[mid]</a:t>
            </a:r>
            <a:endParaRPr lang="en-US" altLang="en-US" sz="2000">
              <a:latin typeface="Arial" panose="020B0604020202020204" pitchFamily="34" charset="0"/>
            </a:endParaRPr>
          </a:p>
          <a:p>
            <a:r>
              <a:rPr lang="en-US" altLang="en-US" sz="2000">
                <a:latin typeface="Arial" panose="020B0604020202020204" pitchFamily="34" charset="0"/>
              </a:rPr>
              <a:t>So we found </a:t>
            </a:r>
            <a:r>
              <a:rPr lang="en-US" altLang="en-US" sz="2000">
                <a:latin typeface="Courier New" panose="02070309020205020404" pitchFamily="49" charset="0"/>
              </a:rPr>
              <a:t>33</a:t>
            </a:r>
            <a:r>
              <a:rPr lang="en-US" altLang="en-US" sz="2000">
                <a:latin typeface="Arial" panose="020B0604020202020204" pitchFamily="34" charset="0"/>
              </a:rPr>
              <a:t> at index </a:t>
            </a:r>
            <a:r>
              <a:rPr lang="en-US" altLang="en-US" sz="2000">
                <a:latin typeface="Courier New" panose="02070309020205020404" pitchFamily="49" charset="0"/>
              </a:rPr>
              <a:t>5</a:t>
            </a:r>
            <a:r>
              <a:rPr lang="en-US" altLang="en-US" sz="2000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188441" name="Rectangle 25"/>
          <p:cNvSpPr>
            <a:spLocks noChangeArrowheads="1"/>
          </p:cNvSpPr>
          <p:nvPr/>
        </p:nvSpPr>
        <p:spPr bwMode="auto">
          <a:xfrm>
            <a:off x="4210050" y="5543550"/>
            <a:ext cx="476250" cy="419100"/>
          </a:xfrm>
          <a:prstGeom prst="rect">
            <a:avLst/>
          </a:prstGeom>
          <a:solidFill>
            <a:srgbClr val="CC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188442" name="Group 26"/>
          <p:cNvGrpSpPr>
            <a:grpSpLocks/>
          </p:cNvGrpSpPr>
          <p:nvPr/>
        </p:nvGrpSpPr>
        <p:grpSpPr bwMode="auto">
          <a:xfrm>
            <a:off x="2076450" y="5200650"/>
            <a:ext cx="4514850" cy="762000"/>
            <a:chOff x="1212" y="2124"/>
            <a:chExt cx="2844" cy="480"/>
          </a:xfrm>
        </p:grpSpPr>
        <p:grpSp>
          <p:nvGrpSpPr>
            <p:cNvPr id="188443" name="Group 27"/>
            <p:cNvGrpSpPr>
              <a:grpSpLocks/>
            </p:cNvGrpSpPr>
            <p:nvPr/>
          </p:nvGrpSpPr>
          <p:grpSpPr bwMode="auto">
            <a:xfrm>
              <a:off x="1212" y="2340"/>
              <a:ext cx="2844" cy="264"/>
              <a:chOff x="1212" y="2340"/>
              <a:chExt cx="2844" cy="264"/>
            </a:xfrm>
          </p:grpSpPr>
          <p:sp>
            <p:nvSpPr>
              <p:cNvPr id="188444" name="Rectangle 28"/>
              <p:cNvSpPr>
                <a:spLocks noChangeArrowheads="1"/>
              </p:cNvSpPr>
              <p:nvPr/>
            </p:nvSpPr>
            <p:spPr bwMode="auto">
              <a:xfrm>
                <a:off x="1212" y="2340"/>
                <a:ext cx="2844" cy="26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88445" name="Line 29"/>
              <p:cNvSpPr>
                <a:spLocks noChangeShapeType="1"/>
              </p:cNvSpPr>
              <p:nvPr/>
            </p:nvSpPr>
            <p:spPr bwMode="auto">
              <a:xfrm>
                <a:off x="1428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88446" name="Line 30"/>
              <p:cNvSpPr>
                <a:spLocks noChangeShapeType="1"/>
              </p:cNvSpPr>
              <p:nvPr/>
            </p:nvSpPr>
            <p:spPr bwMode="auto">
              <a:xfrm>
                <a:off x="1716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88447" name="Line 31"/>
              <p:cNvSpPr>
                <a:spLocks noChangeShapeType="1"/>
              </p:cNvSpPr>
              <p:nvPr/>
            </p:nvSpPr>
            <p:spPr bwMode="auto">
              <a:xfrm>
                <a:off x="1992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88448" name="Line 32"/>
              <p:cNvSpPr>
                <a:spLocks noChangeShapeType="1"/>
              </p:cNvSpPr>
              <p:nvPr/>
            </p:nvSpPr>
            <p:spPr bwMode="auto">
              <a:xfrm>
                <a:off x="2280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88449" name="Line 33"/>
              <p:cNvSpPr>
                <a:spLocks noChangeShapeType="1"/>
              </p:cNvSpPr>
              <p:nvPr/>
            </p:nvSpPr>
            <p:spPr bwMode="auto">
              <a:xfrm>
                <a:off x="2556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88450" name="Line 34"/>
              <p:cNvSpPr>
                <a:spLocks noChangeShapeType="1"/>
              </p:cNvSpPr>
              <p:nvPr/>
            </p:nvSpPr>
            <p:spPr bwMode="auto">
              <a:xfrm>
                <a:off x="2856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88451" name="Line 35"/>
              <p:cNvSpPr>
                <a:spLocks noChangeShapeType="1"/>
              </p:cNvSpPr>
              <p:nvPr/>
            </p:nvSpPr>
            <p:spPr bwMode="auto">
              <a:xfrm>
                <a:off x="3144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88452" name="Line 36"/>
              <p:cNvSpPr>
                <a:spLocks noChangeShapeType="1"/>
              </p:cNvSpPr>
              <p:nvPr/>
            </p:nvSpPr>
            <p:spPr bwMode="auto">
              <a:xfrm>
                <a:off x="3420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88453" name="Line 37"/>
              <p:cNvSpPr>
                <a:spLocks noChangeShapeType="1"/>
              </p:cNvSpPr>
              <p:nvPr/>
            </p:nvSpPr>
            <p:spPr bwMode="auto">
              <a:xfrm>
                <a:off x="3708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188454" name="Text Box 38"/>
            <p:cNvSpPr txBox="1">
              <a:spLocks noChangeArrowheads="1"/>
            </p:cNvSpPr>
            <p:nvPr/>
          </p:nvSpPr>
          <p:spPr bwMode="auto">
            <a:xfrm>
              <a:off x="1216" y="2350"/>
              <a:ext cx="28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33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>
                  <a:latin typeface="Courier New" panose="02070309020205020404" pitchFamily="49" charset="0"/>
                </a:rPr>
                <a:t> 	 	 	 	 	33	 	 	 	 </a:t>
              </a:r>
            </a:p>
          </p:txBody>
        </p:sp>
        <p:sp>
          <p:nvSpPr>
            <p:cNvPr id="188455" name="Text Box 39"/>
            <p:cNvSpPr txBox="1">
              <a:spLocks noChangeArrowheads="1"/>
            </p:cNvSpPr>
            <p:nvPr/>
          </p:nvSpPr>
          <p:spPr bwMode="auto">
            <a:xfrm>
              <a:off x="1240" y="2124"/>
              <a:ext cx="279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>
                  <a:latin typeface="Courier New" panose="02070309020205020404" pitchFamily="49" charset="0"/>
                </a:rPr>
                <a:t> 	 	 	 	 	5	 	 	 	 </a:t>
              </a:r>
            </a:p>
          </p:txBody>
        </p:sp>
      </p:grpSp>
      <p:sp>
        <p:nvSpPr>
          <p:cNvPr id="188456" name="Rectangle 40"/>
          <p:cNvSpPr>
            <a:spLocks noChangeArrowheads="1"/>
          </p:cNvSpPr>
          <p:nvPr/>
        </p:nvSpPr>
        <p:spPr bwMode="auto">
          <a:xfrm>
            <a:off x="857250" y="4305300"/>
            <a:ext cx="6134100" cy="1847850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8457" name="Rectangle 41"/>
          <p:cNvSpPr>
            <a:spLocks noChangeArrowheads="1"/>
          </p:cNvSpPr>
          <p:nvPr/>
        </p:nvSpPr>
        <p:spPr bwMode="auto">
          <a:xfrm>
            <a:off x="5143500" y="3371850"/>
            <a:ext cx="1447800" cy="419100"/>
          </a:xfrm>
          <a:prstGeom prst="rect">
            <a:avLst/>
          </a:prstGeom>
          <a:solidFill>
            <a:srgbClr val="FF7C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8458" name="Rectangle 42"/>
          <p:cNvSpPr>
            <a:spLocks noChangeArrowheads="1"/>
          </p:cNvSpPr>
          <p:nvPr/>
        </p:nvSpPr>
        <p:spPr bwMode="auto">
          <a:xfrm>
            <a:off x="2076450" y="3371850"/>
            <a:ext cx="2133600" cy="419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8459" name="Text Box 43"/>
          <p:cNvSpPr txBox="1">
            <a:spLocks noChangeArrowheads="1"/>
          </p:cNvSpPr>
          <p:nvPr/>
        </p:nvSpPr>
        <p:spPr bwMode="auto">
          <a:xfrm>
            <a:off x="917575" y="2144713"/>
            <a:ext cx="48355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latin typeface="Courier New" panose="02070309020205020404" pitchFamily="49" charset="0"/>
              </a:rPr>
              <a:t>mid = (5 + 9) / 2</a:t>
            </a:r>
            <a:r>
              <a:rPr lang="en-US" altLang="en-US" sz="2000">
                <a:latin typeface="Arial" panose="020B0604020202020204" pitchFamily="34" charset="0"/>
              </a:rPr>
              <a:t> (which is</a:t>
            </a:r>
            <a:r>
              <a:rPr lang="en-US" altLang="en-US" sz="2000">
                <a:latin typeface="Courier New" panose="02070309020205020404" pitchFamily="49" charset="0"/>
              </a:rPr>
              <a:t> 7</a:t>
            </a:r>
            <a:r>
              <a:rPr lang="en-US" altLang="en-US" sz="2000">
                <a:latin typeface="Arial" panose="020B0604020202020204" pitchFamily="34" charset="0"/>
              </a:rPr>
              <a:t>)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33 &lt; a[mid]</a:t>
            </a:r>
            <a:r>
              <a:rPr lang="en-US" altLang="en-US" sz="2000">
                <a:latin typeface="Arial" panose="020B0604020202020204" pitchFamily="34" charset="0"/>
              </a:rPr>
              <a:t> (that is, </a:t>
            </a:r>
            <a:r>
              <a:rPr lang="en-US" altLang="en-US" sz="2000">
                <a:latin typeface="Courier New" panose="02070309020205020404" pitchFamily="49" charset="0"/>
              </a:rPr>
              <a:t>33 &lt; a[7]</a:t>
            </a:r>
            <a:r>
              <a:rPr lang="en-US" altLang="en-US" sz="2000">
                <a:latin typeface="Arial" panose="020B0604020202020204" pitchFamily="34" charset="0"/>
              </a:rPr>
              <a:t>)</a:t>
            </a:r>
          </a:p>
          <a:p>
            <a:r>
              <a:rPr lang="en-US" altLang="en-US" sz="2000">
                <a:latin typeface="Arial" panose="020B0604020202020204" pitchFamily="34" charset="0"/>
              </a:rPr>
              <a:t>So, if </a:t>
            </a:r>
            <a:r>
              <a:rPr lang="en-US" altLang="en-US" sz="2000">
                <a:latin typeface="Courier New" panose="02070309020205020404" pitchFamily="49" charset="0"/>
              </a:rPr>
              <a:t>33</a:t>
            </a:r>
            <a:r>
              <a:rPr lang="en-US" altLang="en-US" sz="2000">
                <a:latin typeface="Arial" panose="020B0604020202020204" pitchFamily="34" charset="0"/>
              </a:rPr>
              <a:t> is in the array, then </a:t>
            </a:r>
            <a:r>
              <a:rPr lang="en-US" altLang="en-US" sz="2000">
                <a:latin typeface="Courier New" panose="02070309020205020404" pitchFamily="49" charset="0"/>
              </a:rPr>
              <a:t>33</a:t>
            </a:r>
            <a:r>
              <a:rPr lang="en-US" altLang="en-US" sz="2000">
                <a:latin typeface="Arial" panose="020B0604020202020204" pitchFamily="34" charset="0"/>
              </a:rPr>
              <a:t> is one of:</a:t>
            </a:r>
          </a:p>
        </p:txBody>
      </p:sp>
      <p:sp>
        <p:nvSpPr>
          <p:cNvPr id="188460" name="Rectangle 44"/>
          <p:cNvSpPr>
            <a:spLocks noChangeArrowheads="1"/>
          </p:cNvSpPr>
          <p:nvPr/>
        </p:nvSpPr>
        <p:spPr bwMode="auto">
          <a:xfrm>
            <a:off x="4210050" y="3371850"/>
            <a:ext cx="933450" cy="419100"/>
          </a:xfrm>
          <a:prstGeom prst="rect">
            <a:avLst/>
          </a:prstGeom>
          <a:solidFill>
            <a:srgbClr val="CC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188461" name="Group 45"/>
          <p:cNvGrpSpPr>
            <a:grpSpLocks/>
          </p:cNvGrpSpPr>
          <p:nvPr/>
        </p:nvGrpSpPr>
        <p:grpSpPr bwMode="auto">
          <a:xfrm>
            <a:off x="2076450" y="3028950"/>
            <a:ext cx="4610100" cy="762000"/>
            <a:chOff x="1212" y="2124"/>
            <a:chExt cx="2904" cy="480"/>
          </a:xfrm>
        </p:grpSpPr>
        <p:grpSp>
          <p:nvGrpSpPr>
            <p:cNvPr id="188462" name="Group 46"/>
            <p:cNvGrpSpPr>
              <a:grpSpLocks/>
            </p:cNvGrpSpPr>
            <p:nvPr/>
          </p:nvGrpSpPr>
          <p:grpSpPr bwMode="auto">
            <a:xfrm>
              <a:off x="1212" y="2340"/>
              <a:ext cx="2844" cy="264"/>
              <a:chOff x="1212" y="2340"/>
              <a:chExt cx="2844" cy="264"/>
            </a:xfrm>
          </p:grpSpPr>
          <p:sp>
            <p:nvSpPr>
              <p:cNvPr id="188463" name="Rectangle 47"/>
              <p:cNvSpPr>
                <a:spLocks noChangeArrowheads="1"/>
              </p:cNvSpPr>
              <p:nvPr/>
            </p:nvSpPr>
            <p:spPr bwMode="auto">
              <a:xfrm>
                <a:off x="1212" y="2340"/>
                <a:ext cx="2844" cy="26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88464" name="Line 48"/>
              <p:cNvSpPr>
                <a:spLocks noChangeShapeType="1"/>
              </p:cNvSpPr>
              <p:nvPr/>
            </p:nvSpPr>
            <p:spPr bwMode="auto">
              <a:xfrm>
                <a:off x="1428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88465" name="Line 49"/>
              <p:cNvSpPr>
                <a:spLocks noChangeShapeType="1"/>
              </p:cNvSpPr>
              <p:nvPr/>
            </p:nvSpPr>
            <p:spPr bwMode="auto">
              <a:xfrm>
                <a:off x="1716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88466" name="Line 50"/>
              <p:cNvSpPr>
                <a:spLocks noChangeShapeType="1"/>
              </p:cNvSpPr>
              <p:nvPr/>
            </p:nvSpPr>
            <p:spPr bwMode="auto">
              <a:xfrm>
                <a:off x="1992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88467" name="Line 51"/>
              <p:cNvSpPr>
                <a:spLocks noChangeShapeType="1"/>
              </p:cNvSpPr>
              <p:nvPr/>
            </p:nvSpPr>
            <p:spPr bwMode="auto">
              <a:xfrm>
                <a:off x="2280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88468" name="Line 52"/>
              <p:cNvSpPr>
                <a:spLocks noChangeShapeType="1"/>
              </p:cNvSpPr>
              <p:nvPr/>
            </p:nvSpPr>
            <p:spPr bwMode="auto">
              <a:xfrm>
                <a:off x="2556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88469" name="Line 53"/>
              <p:cNvSpPr>
                <a:spLocks noChangeShapeType="1"/>
              </p:cNvSpPr>
              <p:nvPr/>
            </p:nvSpPr>
            <p:spPr bwMode="auto">
              <a:xfrm>
                <a:off x="2856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88470" name="Line 54"/>
              <p:cNvSpPr>
                <a:spLocks noChangeShapeType="1"/>
              </p:cNvSpPr>
              <p:nvPr/>
            </p:nvSpPr>
            <p:spPr bwMode="auto">
              <a:xfrm>
                <a:off x="3144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88471" name="Line 55"/>
              <p:cNvSpPr>
                <a:spLocks noChangeShapeType="1"/>
              </p:cNvSpPr>
              <p:nvPr/>
            </p:nvSpPr>
            <p:spPr bwMode="auto">
              <a:xfrm>
                <a:off x="3420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88472" name="Line 56"/>
              <p:cNvSpPr>
                <a:spLocks noChangeShapeType="1"/>
              </p:cNvSpPr>
              <p:nvPr/>
            </p:nvSpPr>
            <p:spPr bwMode="auto">
              <a:xfrm>
                <a:off x="3708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188473" name="Text Box 57"/>
            <p:cNvSpPr txBox="1">
              <a:spLocks noChangeArrowheads="1"/>
            </p:cNvSpPr>
            <p:nvPr/>
          </p:nvSpPr>
          <p:spPr bwMode="auto">
            <a:xfrm>
              <a:off x="1216" y="2350"/>
              <a:ext cx="290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33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>
                  <a:latin typeface="Courier New" panose="02070309020205020404" pitchFamily="49" charset="0"/>
                </a:rPr>
                <a:t> 	 	 	 	 	33	42	  	  	  </a:t>
              </a:r>
            </a:p>
          </p:txBody>
        </p:sp>
        <p:sp>
          <p:nvSpPr>
            <p:cNvPr id="188474" name="Text Box 58"/>
            <p:cNvSpPr txBox="1">
              <a:spLocks noChangeArrowheads="1"/>
            </p:cNvSpPr>
            <p:nvPr/>
          </p:nvSpPr>
          <p:spPr bwMode="auto">
            <a:xfrm>
              <a:off x="1240" y="2124"/>
              <a:ext cx="279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>
                  <a:latin typeface="Courier New" panose="02070309020205020404" pitchFamily="49" charset="0"/>
                </a:rPr>
                <a:t> 	 	 	 	 	5	6	 	 	 </a:t>
              </a:r>
            </a:p>
          </p:txBody>
        </p:sp>
      </p:grpSp>
      <p:sp>
        <p:nvSpPr>
          <p:cNvPr id="188475" name="Rectangle 59"/>
          <p:cNvSpPr>
            <a:spLocks noChangeArrowheads="1"/>
          </p:cNvSpPr>
          <p:nvPr/>
        </p:nvSpPr>
        <p:spPr bwMode="auto">
          <a:xfrm>
            <a:off x="857250" y="2133600"/>
            <a:ext cx="6134100" cy="1847850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8476" name="AutoShape 60"/>
          <p:cNvSpPr>
            <a:spLocks noChangeArrowheads="1"/>
          </p:cNvSpPr>
          <p:nvPr/>
        </p:nvSpPr>
        <p:spPr bwMode="auto">
          <a:xfrm>
            <a:off x="7239000" y="2419350"/>
            <a:ext cx="1447800" cy="1257300"/>
          </a:xfrm>
          <a:prstGeom prst="wedgeRectCallout">
            <a:avLst>
              <a:gd name="adj1" fmla="val -95944"/>
              <a:gd name="adj2" fmla="val 42426"/>
            </a:avLst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en-US" sz="2000">
                <a:latin typeface="Arial" panose="020B0604020202020204" pitchFamily="34" charset="0"/>
              </a:rPr>
              <a:t>Eliminate half of the remaining elements</a:t>
            </a:r>
          </a:p>
        </p:txBody>
      </p:sp>
    </p:spTree>
    <p:extLst>
      <p:ext uri="{BB962C8B-B14F-4D97-AF65-F5344CB8AC3E}">
        <p14:creationId xmlns:p14="http://schemas.microsoft.com/office/powerpoint/2010/main" val="197259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39787"/>
          </a:xfrm>
        </p:spPr>
        <p:txBody>
          <a:bodyPr/>
          <a:lstStyle/>
          <a:p>
            <a:r>
              <a:rPr kumimoji="0" lang="en-US" altLang="zh-TW" dirty="0" smtClean="0"/>
              <a:t>Four Questions to Ask/Answer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kumimoji="0" lang="en-US" altLang="zh-TW" dirty="0" smtClean="0"/>
              <a:t>How can you define the problem </a:t>
            </a:r>
            <a:r>
              <a:rPr kumimoji="0" lang="en-US" altLang="zh-TW" u="sng" dirty="0" smtClean="0"/>
              <a:t>in terms of smaller problems of the same type</a:t>
            </a:r>
            <a:r>
              <a:rPr kumimoji="0" lang="en-US" altLang="zh-TW" dirty="0" smtClean="0"/>
              <a:t>?</a:t>
            </a:r>
          </a:p>
          <a:p>
            <a:pPr eaLnBrk="1" hangingPunct="1"/>
            <a:r>
              <a:rPr kumimoji="0" lang="en-US" altLang="zh-TW" dirty="0" smtClean="0"/>
              <a:t>How does each recursive call </a:t>
            </a:r>
            <a:r>
              <a:rPr kumimoji="0" lang="en-US" altLang="zh-TW" u="sng" dirty="0" smtClean="0"/>
              <a:t>diminish the size of the problem</a:t>
            </a:r>
            <a:r>
              <a:rPr kumimoji="0" lang="en-US" altLang="zh-TW" dirty="0" smtClean="0"/>
              <a:t>?</a:t>
            </a:r>
          </a:p>
          <a:p>
            <a:pPr eaLnBrk="1" hangingPunct="1"/>
            <a:r>
              <a:rPr kumimoji="0" lang="en-US" altLang="zh-TW" dirty="0" smtClean="0"/>
              <a:t>What instance(s) of the problem can serve as the </a:t>
            </a:r>
            <a:r>
              <a:rPr kumimoji="0" lang="en-US" altLang="zh-TW" u="sng" dirty="0" smtClean="0"/>
              <a:t>base case</a:t>
            </a:r>
            <a:r>
              <a:rPr kumimoji="0" lang="en-US" altLang="zh-TW" dirty="0" smtClean="0"/>
              <a:t>?</a:t>
            </a:r>
          </a:p>
          <a:p>
            <a:pPr eaLnBrk="1" hangingPunct="1"/>
            <a:r>
              <a:rPr kumimoji="0" lang="en-US" altLang="zh-TW" dirty="0" smtClean="0"/>
              <a:t>As the problem size diminishes, </a:t>
            </a:r>
            <a:r>
              <a:rPr kumimoji="0" lang="en-US" altLang="zh-TW" u="sng" dirty="0" smtClean="0"/>
              <a:t>will you reach this base case</a:t>
            </a:r>
            <a:r>
              <a:rPr kumimoji="0" lang="en-US" altLang="zh-TW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39787"/>
          </a:xfrm>
        </p:spPr>
        <p:txBody>
          <a:bodyPr/>
          <a:lstStyle/>
          <a:p>
            <a:pPr eaLnBrk="1" hangingPunct="1"/>
            <a:r>
              <a:rPr kumimoji="0" lang="en-US" altLang="zh-TW" dirty="0" smtClean="0"/>
              <a:t>A Recursive Function: Factorial (1/4)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kumimoji="0" lang="en-US" altLang="zh-TW" dirty="0" smtClean="0"/>
              <a:t>An </a:t>
            </a:r>
            <a:r>
              <a:rPr kumimoji="0" lang="en-US" altLang="zh-TW" b="1" dirty="0" smtClean="0">
                <a:solidFill>
                  <a:srgbClr val="0070C0"/>
                </a:solidFill>
              </a:rPr>
              <a:t>iterative definition</a:t>
            </a:r>
            <a:r>
              <a:rPr kumimoji="0" lang="en-US" altLang="zh-TW" dirty="0" smtClean="0"/>
              <a:t> of </a:t>
            </a:r>
            <a:r>
              <a:rPr kumimoji="0" lang="en-US" altLang="zh-TW" i="1" dirty="0" smtClean="0"/>
              <a:t>factorial</a:t>
            </a:r>
            <a:r>
              <a:rPr kumimoji="0" lang="en-US" altLang="zh-TW" dirty="0" smtClean="0"/>
              <a:t>(</a:t>
            </a:r>
            <a:r>
              <a:rPr kumimoji="0" lang="en-US" altLang="zh-TW" i="1" dirty="0" smtClean="0"/>
              <a:t>n</a:t>
            </a:r>
            <a:r>
              <a:rPr kumimoji="0" lang="en-US" altLang="zh-TW" dirty="0" smtClean="0"/>
              <a:t>):</a:t>
            </a:r>
          </a:p>
          <a:p>
            <a:pPr lvl="1" eaLnBrk="1" hangingPunct="1">
              <a:buFont typeface="Wingdings" pitchFamily="2" charset="2"/>
              <a:buNone/>
            </a:pPr>
            <a:r>
              <a:rPr kumimoji="0" lang="en-US" altLang="zh-TW" sz="2400" dirty="0" smtClean="0"/>
              <a:t>	</a:t>
            </a:r>
            <a:r>
              <a:rPr kumimoji="0" lang="en-US" altLang="zh-TW" i="1" dirty="0" smtClean="0"/>
              <a:t>factorial</a:t>
            </a:r>
            <a:r>
              <a:rPr kumimoji="0" lang="en-US" altLang="zh-TW" dirty="0" smtClean="0"/>
              <a:t>(</a:t>
            </a:r>
            <a:r>
              <a:rPr kumimoji="0" lang="en-US" altLang="zh-TW" i="1" dirty="0" smtClean="0"/>
              <a:t>n</a:t>
            </a:r>
            <a:r>
              <a:rPr kumimoji="0" lang="en-US" altLang="zh-TW" dirty="0" smtClean="0"/>
              <a:t>) = </a:t>
            </a:r>
            <a:r>
              <a:rPr kumimoji="0" lang="en-US" altLang="zh-TW" i="1" dirty="0" smtClean="0"/>
              <a:t>n</a:t>
            </a:r>
            <a:r>
              <a:rPr kumimoji="0" lang="en-US" altLang="zh-TW" dirty="0" smtClean="0"/>
              <a:t> * (</a:t>
            </a:r>
            <a:r>
              <a:rPr kumimoji="0" lang="en-US" altLang="zh-TW" i="1" dirty="0" smtClean="0"/>
              <a:t>n </a:t>
            </a:r>
            <a:r>
              <a:rPr kumimoji="0" lang="en-US" altLang="zh-TW" dirty="0" smtClean="0">
                <a:latin typeface="Arial" charset="0"/>
              </a:rPr>
              <a:t>–</a:t>
            </a:r>
            <a:r>
              <a:rPr kumimoji="0" lang="en-US" altLang="zh-TW" dirty="0" smtClean="0"/>
              <a:t> 1) * (</a:t>
            </a:r>
            <a:r>
              <a:rPr kumimoji="0" lang="en-US" altLang="zh-TW" i="1" dirty="0" smtClean="0"/>
              <a:t>n </a:t>
            </a:r>
            <a:r>
              <a:rPr kumimoji="0" lang="en-US" altLang="zh-TW" dirty="0" smtClean="0">
                <a:latin typeface="Arial" charset="0"/>
              </a:rPr>
              <a:t>–</a:t>
            </a:r>
            <a:r>
              <a:rPr kumimoji="0" lang="en-US" altLang="zh-TW" dirty="0" smtClean="0"/>
              <a:t> 2) * </a:t>
            </a:r>
            <a:r>
              <a:rPr kumimoji="0" lang="en-US" altLang="zh-TW" dirty="0" smtClean="0">
                <a:latin typeface="Arial" charset="0"/>
              </a:rPr>
              <a:t>…</a:t>
            </a:r>
            <a:r>
              <a:rPr kumimoji="0" lang="en-US" altLang="zh-TW" dirty="0" smtClean="0"/>
              <a:t> * 1</a:t>
            </a:r>
          </a:p>
          <a:p>
            <a:pPr lvl="1" eaLnBrk="1" hangingPunct="1">
              <a:buFont typeface="Wingdings" pitchFamily="2" charset="2"/>
              <a:buNone/>
            </a:pPr>
            <a:r>
              <a:rPr kumimoji="0" lang="en-US" altLang="zh-TW" dirty="0" smtClean="0"/>
              <a:t>			          for any integer </a:t>
            </a:r>
            <a:r>
              <a:rPr kumimoji="0" lang="en-US" altLang="zh-TW" i="1" dirty="0" smtClean="0"/>
              <a:t>n</a:t>
            </a:r>
            <a:r>
              <a:rPr kumimoji="0" lang="en-US" altLang="zh-TW" dirty="0" smtClean="0"/>
              <a:t> &gt; 0</a:t>
            </a:r>
          </a:p>
          <a:p>
            <a:pPr lvl="1" eaLnBrk="1" hangingPunct="1">
              <a:buFont typeface="Wingdings" pitchFamily="2" charset="2"/>
              <a:buNone/>
            </a:pPr>
            <a:r>
              <a:rPr kumimoji="0" lang="en-US" altLang="zh-TW" dirty="0" smtClean="0"/>
              <a:t>	</a:t>
            </a:r>
            <a:r>
              <a:rPr kumimoji="0" lang="en-US" altLang="zh-TW" i="1" dirty="0" smtClean="0"/>
              <a:t>factorial</a:t>
            </a:r>
            <a:r>
              <a:rPr kumimoji="0" lang="en-US" altLang="zh-TW" dirty="0" smtClean="0"/>
              <a:t>(0) = 1</a:t>
            </a:r>
          </a:p>
          <a:p>
            <a:pPr lvl="1" eaLnBrk="1" hangingPunct="1">
              <a:buFont typeface="Wingdings" pitchFamily="2" charset="2"/>
              <a:buNone/>
            </a:pPr>
            <a:endParaRPr kumimoji="0" lang="en-US" altLang="zh-TW" sz="14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kumimoji="0" lang="en-US" altLang="zh-TW" sz="1600" dirty="0" smtClean="0"/>
              <a:t>	</a:t>
            </a:r>
            <a:r>
              <a:rPr kumimoji="0" lang="en-US" altLang="zh-TW" dirty="0" smtClean="0"/>
              <a:t>(Note: the factorial of a negative integer is undefined.)</a:t>
            </a:r>
          </a:p>
          <a:p>
            <a:pPr lvl="3" eaLnBrk="1" hangingPunct="1">
              <a:lnSpc>
                <a:spcPct val="90000"/>
              </a:lnSpc>
            </a:pPr>
            <a:endParaRPr kumimoji="0" lang="en-US" altLang="zh-TW" dirty="0" smtClean="0"/>
          </a:p>
          <a:p>
            <a:pPr eaLnBrk="1" hangingPunct="1">
              <a:lnSpc>
                <a:spcPct val="90000"/>
              </a:lnSpc>
            </a:pPr>
            <a:r>
              <a:rPr kumimoji="0" lang="en-US" altLang="zh-TW" dirty="0" smtClean="0"/>
              <a:t>A </a:t>
            </a:r>
            <a:r>
              <a:rPr kumimoji="0" lang="en-US" altLang="zh-TW" b="1" dirty="0" smtClean="0">
                <a:solidFill>
                  <a:srgbClr val="0070C0"/>
                </a:solidFill>
              </a:rPr>
              <a:t>recursive definition</a:t>
            </a:r>
            <a:r>
              <a:rPr kumimoji="0" lang="en-US" altLang="zh-TW" dirty="0" smtClean="0"/>
              <a:t> of </a:t>
            </a:r>
            <a:r>
              <a:rPr kumimoji="0" lang="en-US" altLang="zh-TW" i="1" dirty="0" smtClean="0"/>
              <a:t>factorial</a:t>
            </a:r>
            <a:r>
              <a:rPr kumimoji="0" lang="en-US" altLang="zh-TW" dirty="0" smtClean="0"/>
              <a:t>(</a:t>
            </a:r>
            <a:r>
              <a:rPr kumimoji="0" lang="en-US" altLang="zh-TW" i="1" dirty="0" smtClean="0"/>
              <a:t>n</a:t>
            </a:r>
            <a:r>
              <a:rPr kumimoji="0" lang="en-US" altLang="zh-TW" dirty="0" smtClean="0"/>
              <a:t>)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kumimoji="0" lang="en-US" altLang="zh-TW" sz="2800" dirty="0" smtClean="0"/>
              <a:t>	</a:t>
            </a:r>
            <a:r>
              <a:rPr kumimoji="0" lang="en-US" altLang="zh-TW" i="1" dirty="0" smtClean="0"/>
              <a:t>factorial</a:t>
            </a:r>
            <a:r>
              <a:rPr kumimoji="0" lang="en-US" altLang="zh-TW" dirty="0" smtClean="0"/>
              <a:t>(</a:t>
            </a:r>
            <a:r>
              <a:rPr kumimoji="0" lang="en-US" altLang="zh-TW" i="1" dirty="0" smtClean="0"/>
              <a:t>n</a:t>
            </a:r>
            <a:r>
              <a:rPr kumimoji="0" lang="en-US" altLang="zh-TW" dirty="0" smtClean="0"/>
              <a:t>) = </a:t>
            </a:r>
            <a:r>
              <a:rPr kumimoji="0" lang="en-US" altLang="zh-TW" i="1" dirty="0" smtClean="0"/>
              <a:t>n</a:t>
            </a:r>
            <a:r>
              <a:rPr kumimoji="0" lang="en-US" altLang="zh-TW" dirty="0" smtClean="0"/>
              <a:t> * </a:t>
            </a:r>
            <a:r>
              <a:rPr kumimoji="0" lang="en-US" altLang="zh-TW" i="1" dirty="0" smtClean="0"/>
              <a:t>factorial</a:t>
            </a:r>
            <a:r>
              <a:rPr kumimoji="0" lang="en-US" altLang="zh-TW" dirty="0" smtClean="0"/>
              <a:t>(</a:t>
            </a:r>
            <a:r>
              <a:rPr kumimoji="0" lang="en-US" altLang="zh-TW" i="1" dirty="0" smtClean="0"/>
              <a:t>n</a:t>
            </a:r>
            <a:r>
              <a:rPr kumimoji="0" lang="en-US" altLang="zh-TW" dirty="0" smtClean="0">
                <a:latin typeface="Arial" charset="0"/>
              </a:rPr>
              <a:t>–</a:t>
            </a:r>
            <a:r>
              <a:rPr kumimoji="0" lang="en-US" altLang="zh-TW" dirty="0" smtClean="0"/>
              <a:t>1)	if </a:t>
            </a:r>
            <a:r>
              <a:rPr kumimoji="0" lang="en-US" altLang="zh-TW" i="1" dirty="0" smtClean="0"/>
              <a:t>n</a:t>
            </a:r>
            <a:r>
              <a:rPr kumimoji="0" lang="en-US" altLang="zh-TW" dirty="0" smtClean="0"/>
              <a:t> &gt; 0 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kumimoji="0" lang="en-US" altLang="zh-TW" dirty="0" smtClean="0"/>
              <a:t>			     = 1			            if </a:t>
            </a:r>
            <a:r>
              <a:rPr kumimoji="0" lang="en-US" altLang="zh-TW" i="1" dirty="0" smtClean="0"/>
              <a:t>n</a:t>
            </a:r>
            <a:r>
              <a:rPr kumimoji="0" lang="en-US" altLang="zh-TW" dirty="0" smtClean="0"/>
              <a:t> = 0</a:t>
            </a:r>
          </a:p>
          <a:p>
            <a:pPr lvl="1" eaLnBrk="1" hangingPunct="1">
              <a:lnSpc>
                <a:spcPct val="90000"/>
              </a:lnSpc>
              <a:buNone/>
            </a:pPr>
            <a:endParaRPr kumimoji="0" lang="en-US" altLang="zh-TW" sz="1400" dirty="0" smtClean="0"/>
          </a:p>
          <a:p>
            <a:pPr lvl="1" eaLnBrk="1" hangingPunct="1">
              <a:buNone/>
            </a:pPr>
            <a:r>
              <a:rPr kumimoji="0" lang="en-US" altLang="zh-TW" dirty="0" smtClean="0"/>
              <a:t>	(Note: the base case is deliberately given later.)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39787"/>
          </a:xfrm>
        </p:spPr>
        <p:txBody>
          <a:bodyPr/>
          <a:lstStyle/>
          <a:p>
            <a:pPr eaLnBrk="1" hangingPunct="1"/>
            <a:r>
              <a:rPr kumimoji="0" lang="en-US" altLang="zh-TW" dirty="0" smtClean="0"/>
              <a:t>A Recursive Function: Factorial</a:t>
            </a:r>
            <a:r>
              <a:rPr kumimoji="0" lang="en-US" altLang="zh-TW" i="1" dirty="0" smtClean="0"/>
              <a:t> </a:t>
            </a:r>
            <a:r>
              <a:rPr kumimoji="0" lang="en-US" altLang="zh-TW" dirty="0" smtClean="0"/>
              <a:t>(2/4)</a:t>
            </a:r>
            <a:endParaRPr kumimoji="0" lang="zh-TW" altLang="en-US" dirty="0" smtClean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kumimoji="0" lang="en-US" altLang="zh-TW" dirty="0" smtClean="0"/>
              <a:t>It is easy to construct a C++ function that implements the definition.</a:t>
            </a:r>
          </a:p>
          <a:p>
            <a:pPr eaLnBrk="1" hangingPunct="1"/>
            <a:endParaRPr lang="zh-TW" altLang="en-US" dirty="0" smtClean="0"/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609600" y="2667000"/>
            <a:ext cx="7924800" cy="3429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TW" sz="1800" dirty="0">
                <a:solidFill>
                  <a:srgbClr val="00B0F0"/>
                </a:solidFill>
                <a:latin typeface="Lucida Sans Typewriter" panose="020B0509030504030204" pitchFamily="49" charset="0"/>
              </a:rPr>
              <a:t>/** Computes the factorial of the nonnegative integer n.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TW" sz="1800" dirty="0">
                <a:solidFill>
                  <a:srgbClr val="00B0F0"/>
                </a:solidFill>
                <a:latin typeface="Lucida Sans Typewriter" panose="020B0509030504030204" pitchFamily="49" charset="0"/>
              </a:rPr>
              <a:t> </a:t>
            </a:r>
            <a:r>
              <a:rPr lang="en-US" altLang="zh-TW" sz="1800" dirty="0" smtClean="0">
                <a:solidFill>
                  <a:srgbClr val="00B0F0"/>
                </a:solidFill>
                <a:latin typeface="Lucida Sans Typewriter" panose="020B0509030504030204" pitchFamily="49" charset="0"/>
              </a:rPr>
              <a:t>@</a:t>
            </a:r>
            <a:r>
              <a:rPr lang="en-US" altLang="zh-TW" sz="1800" dirty="0">
                <a:solidFill>
                  <a:srgbClr val="00B0F0"/>
                </a:solidFill>
                <a:latin typeface="Lucida Sans Typewriter" panose="020B0509030504030204" pitchFamily="49" charset="0"/>
              </a:rPr>
              <a:t>pre </a:t>
            </a:r>
            <a:r>
              <a:rPr lang="en-US" altLang="zh-TW" sz="1800" dirty="0" smtClean="0">
                <a:solidFill>
                  <a:srgbClr val="00B0F0"/>
                </a:solidFill>
                <a:latin typeface="Lucida Sans Typewriter" panose="020B0509030504030204" pitchFamily="49" charset="0"/>
              </a:rPr>
              <a:t> </a:t>
            </a:r>
            <a:r>
              <a:rPr lang="en-US" altLang="zh-TW" sz="1800" u="sng" dirty="0" smtClean="0">
                <a:solidFill>
                  <a:srgbClr val="00B0F0"/>
                </a:solidFill>
                <a:latin typeface="Lucida Sans Typewriter" panose="020B0509030504030204" pitchFamily="49" charset="0"/>
              </a:rPr>
              <a:t>n </a:t>
            </a:r>
            <a:r>
              <a:rPr lang="en-US" altLang="zh-TW" sz="1800" u="sng" dirty="0">
                <a:solidFill>
                  <a:srgbClr val="00B0F0"/>
                </a:solidFill>
                <a:latin typeface="Lucida Sans Typewriter" panose="020B0509030504030204" pitchFamily="49" charset="0"/>
              </a:rPr>
              <a:t>must be greater than or equal to 0.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TW" sz="1800" dirty="0">
                <a:solidFill>
                  <a:srgbClr val="00B0F0"/>
                </a:solidFill>
                <a:latin typeface="Lucida Sans Typewriter" panose="020B0509030504030204" pitchFamily="49" charset="0"/>
              </a:rPr>
              <a:t> </a:t>
            </a:r>
            <a:r>
              <a:rPr lang="en-US" altLang="zh-TW" sz="1800" dirty="0" smtClean="0">
                <a:solidFill>
                  <a:srgbClr val="00B0F0"/>
                </a:solidFill>
                <a:latin typeface="Lucida Sans Typewriter" panose="020B0509030504030204" pitchFamily="49" charset="0"/>
              </a:rPr>
              <a:t>@</a:t>
            </a:r>
            <a:r>
              <a:rPr lang="en-US" altLang="zh-TW" sz="1800" dirty="0">
                <a:solidFill>
                  <a:srgbClr val="00B0F0"/>
                </a:solidFill>
                <a:latin typeface="Lucida Sans Typewriter" panose="020B0509030504030204" pitchFamily="49" charset="0"/>
              </a:rPr>
              <a:t>post </a:t>
            </a:r>
            <a:r>
              <a:rPr lang="en-US" altLang="zh-TW" sz="1800" dirty="0" smtClean="0">
                <a:solidFill>
                  <a:srgbClr val="00B0F0"/>
                </a:solidFill>
                <a:latin typeface="Lucida Sans Typewriter" panose="020B0509030504030204" pitchFamily="49" charset="0"/>
              </a:rPr>
              <a:t> None</a:t>
            </a:r>
            <a:r>
              <a:rPr lang="en-US" altLang="zh-TW" sz="1800" dirty="0">
                <a:solidFill>
                  <a:srgbClr val="00B0F0"/>
                </a:solidFill>
                <a:latin typeface="Lucida Sans Typewriter" panose="020B0509030504030204" pitchFamily="49" charset="0"/>
              </a:rPr>
              <a:t>.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TW" sz="1800" dirty="0">
                <a:solidFill>
                  <a:srgbClr val="00B0F0"/>
                </a:solidFill>
                <a:latin typeface="Lucida Sans Typewriter" panose="020B0509030504030204" pitchFamily="49" charset="0"/>
              </a:rPr>
              <a:t> </a:t>
            </a:r>
            <a:r>
              <a:rPr lang="en-US" altLang="zh-TW" sz="1800" dirty="0" smtClean="0">
                <a:solidFill>
                  <a:srgbClr val="00B0F0"/>
                </a:solidFill>
                <a:latin typeface="Lucida Sans Typewriter" panose="020B0509030504030204" pitchFamily="49" charset="0"/>
              </a:rPr>
              <a:t>@</a:t>
            </a:r>
            <a:r>
              <a:rPr lang="en-US" altLang="zh-TW" sz="1800" dirty="0">
                <a:solidFill>
                  <a:srgbClr val="00B0F0"/>
                </a:solidFill>
                <a:latin typeface="Lucida Sans Typewriter" panose="020B0509030504030204" pitchFamily="49" charset="0"/>
              </a:rPr>
              <a:t>return </a:t>
            </a:r>
            <a:r>
              <a:rPr lang="en-US" altLang="zh-TW" sz="1800" dirty="0" smtClean="0">
                <a:solidFill>
                  <a:srgbClr val="00B0F0"/>
                </a:solidFill>
                <a:latin typeface="Lucida Sans Typewriter" panose="020B0509030504030204" pitchFamily="49" charset="0"/>
              </a:rPr>
              <a:t> The </a:t>
            </a:r>
            <a:r>
              <a:rPr lang="en-US" altLang="zh-TW" sz="1800" dirty="0">
                <a:solidFill>
                  <a:srgbClr val="00B0F0"/>
                </a:solidFill>
                <a:latin typeface="Lucida Sans Typewriter" panose="020B0509030504030204" pitchFamily="49" charset="0"/>
              </a:rPr>
              <a:t>factorial of n; n is unchanged. */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TW" sz="1800" b="1" dirty="0" err="1">
                <a:solidFill>
                  <a:srgbClr val="0070C0"/>
                </a:solidFill>
                <a:latin typeface="Lucida Sans Typewriter" panose="020B0509030504030204" pitchFamily="49" charset="0"/>
              </a:rPr>
              <a:t>int</a:t>
            </a:r>
            <a:r>
              <a:rPr lang="en-US" altLang="zh-TW" sz="1800" dirty="0">
                <a:latin typeface="Lucida Sans Typewriter" panose="020B0509030504030204" pitchFamily="49" charset="0"/>
              </a:rPr>
              <a:t> </a:t>
            </a:r>
            <a:r>
              <a:rPr lang="en-US" altLang="zh-TW" sz="1800" b="1" dirty="0">
                <a:solidFill>
                  <a:srgbClr val="CC00FF"/>
                </a:solidFill>
                <a:latin typeface="Lucida Sans Typewriter" panose="020B0509030504030204" pitchFamily="49" charset="0"/>
              </a:rPr>
              <a:t>fact</a:t>
            </a:r>
            <a:r>
              <a:rPr lang="en-US" altLang="zh-TW" sz="1800" dirty="0">
                <a:latin typeface="Lucida Sans Typewriter" panose="020B0509030504030204" pitchFamily="49" charset="0"/>
              </a:rPr>
              <a:t>(</a:t>
            </a:r>
            <a:r>
              <a:rPr lang="en-US" altLang="zh-TW" sz="1800" b="1" dirty="0" err="1">
                <a:solidFill>
                  <a:srgbClr val="0070C0"/>
                </a:solidFill>
                <a:latin typeface="Lucida Sans Typewriter" panose="020B0509030504030204" pitchFamily="49" charset="0"/>
              </a:rPr>
              <a:t>int</a:t>
            </a:r>
            <a:r>
              <a:rPr lang="en-US" altLang="zh-TW" sz="1800" dirty="0">
                <a:latin typeface="Lucida Sans Typewriter" panose="020B0509030504030204" pitchFamily="49" charset="0"/>
              </a:rPr>
              <a:t> n)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TW" sz="1800" dirty="0">
                <a:latin typeface="Lucida Sans Typewriter" panose="020B0509030504030204" pitchFamily="49" charset="0"/>
              </a:rPr>
              <a:t>{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TW" sz="1800" dirty="0">
                <a:latin typeface="Lucida Sans Typewriter" panose="020B0509030504030204" pitchFamily="49" charset="0"/>
              </a:rPr>
              <a:t>   </a:t>
            </a:r>
            <a:r>
              <a:rPr lang="en-US" altLang="zh-TW" sz="1800" b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if</a:t>
            </a:r>
            <a:r>
              <a:rPr lang="en-US" altLang="zh-TW" sz="1800" dirty="0">
                <a:latin typeface="Lucida Sans Typewriter" panose="020B0509030504030204" pitchFamily="49" charset="0"/>
              </a:rPr>
              <a:t> (n == 0)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TW" sz="1800" dirty="0">
                <a:latin typeface="Lucida Sans Typewriter" panose="020B0509030504030204" pitchFamily="49" charset="0"/>
              </a:rPr>
              <a:t>      </a:t>
            </a:r>
            <a:r>
              <a:rPr lang="en-US" altLang="zh-TW" sz="1800" b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return</a:t>
            </a:r>
            <a:r>
              <a:rPr lang="en-US" altLang="zh-TW" sz="1800" dirty="0">
                <a:latin typeface="Lucida Sans Typewriter" panose="020B0509030504030204" pitchFamily="49" charset="0"/>
              </a:rPr>
              <a:t> 1;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TW" sz="1800" dirty="0">
                <a:latin typeface="Lucida Sans Typewriter" panose="020B0509030504030204" pitchFamily="49" charset="0"/>
              </a:rPr>
              <a:t>   </a:t>
            </a:r>
            <a:r>
              <a:rPr lang="en-US" altLang="zh-TW" sz="1800" b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else</a:t>
            </a:r>
            <a:r>
              <a:rPr lang="zh-TW" altLang="en-US" sz="18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 </a:t>
            </a:r>
            <a:r>
              <a:rPr lang="en-US" altLang="zh-TW" sz="18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// n &gt; 0</a:t>
            </a:r>
            <a:endParaRPr lang="en-US" altLang="zh-TW" sz="1800" b="1" dirty="0">
              <a:solidFill>
                <a:srgbClr val="0070C0"/>
              </a:solidFill>
              <a:latin typeface="Lucida Sans Typewriter" panose="020B0509030504030204" pitchFamily="49" charset="0"/>
            </a:endParaRP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TW" sz="1800" dirty="0">
                <a:latin typeface="Lucida Sans Typewriter" panose="020B0509030504030204" pitchFamily="49" charset="0"/>
              </a:rPr>
              <a:t>      </a:t>
            </a:r>
            <a:r>
              <a:rPr lang="en-US" altLang="zh-TW" sz="1800" b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return</a:t>
            </a:r>
            <a:r>
              <a:rPr lang="en-US" altLang="zh-TW" sz="1800" dirty="0">
                <a:latin typeface="Lucida Sans Typewriter" panose="020B0509030504030204" pitchFamily="49" charset="0"/>
              </a:rPr>
              <a:t> </a:t>
            </a:r>
            <a:r>
              <a:rPr lang="en-US" altLang="zh-TW" sz="1800" b="1" dirty="0">
                <a:latin typeface="Lucida Sans Typewriter" panose="020B0509030504030204" pitchFamily="49" charset="0"/>
              </a:rPr>
              <a:t>n *</a:t>
            </a:r>
            <a:r>
              <a:rPr lang="en-US" altLang="zh-TW" sz="1800" dirty="0">
                <a:latin typeface="Lucida Sans Typewriter" panose="020B0509030504030204" pitchFamily="49" charset="0"/>
              </a:rPr>
              <a:t> </a:t>
            </a:r>
            <a:r>
              <a:rPr lang="en-US" altLang="zh-TW" sz="1800" b="1" dirty="0">
                <a:solidFill>
                  <a:srgbClr val="CC00FF"/>
                </a:solidFill>
                <a:latin typeface="Lucida Sans Typewriter" panose="020B0509030504030204" pitchFamily="49" charset="0"/>
              </a:rPr>
              <a:t>fact</a:t>
            </a:r>
            <a:r>
              <a:rPr lang="en-US" altLang="zh-TW" sz="1800" b="1" dirty="0">
                <a:solidFill>
                  <a:schemeClr val="accent2"/>
                </a:solidFill>
                <a:latin typeface="Lucida Sans Typewriter" panose="020B0509030504030204" pitchFamily="49" charset="0"/>
              </a:rPr>
              <a:t>(n-1)</a:t>
            </a:r>
            <a:r>
              <a:rPr lang="en-US" altLang="zh-TW" sz="1800" dirty="0">
                <a:latin typeface="Lucida Sans Typewriter" panose="020B0509030504030204" pitchFamily="49" charset="0"/>
              </a:rPr>
              <a:t>;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TW" sz="1800" dirty="0">
                <a:latin typeface="Lucida Sans Typewriter" panose="020B0509030504030204" pitchFamily="49" charset="0"/>
              </a:rPr>
              <a:t>} </a:t>
            </a:r>
            <a:r>
              <a:rPr lang="en-US" altLang="zh-TW" sz="1800" dirty="0" smtClean="0">
                <a:solidFill>
                  <a:srgbClr val="00B0F0"/>
                </a:solidFill>
                <a:latin typeface="Lucida Sans Typewriter" panose="020B0509030504030204" pitchFamily="49" charset="0"/>
              </a:rPr>
              <a:t>// </a:t>
            </a:r>
            <a:r>
              <a:rPr lang="en-US" altLang="zh-TW" sz="1800" dirty="0">
                <a:solidFill>
                  <a:srgbClr val="00B0F0"/>
                </a:solidFill>
                <a:latin typeface="Lucida Sans Typewriter" panose="020B0509030504030204" pitchFamily="49" charset="0"/>
              </a:rPr>
              <a:t>end fact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endParaRPr lang="zh-TW" altLang="en-US" sz="1800" dirty="0">
              <a:solidFill>
                <a:schemeClr val="accent1"/>
              </a:solidFill>
              <a:latin typeface="Courier New" pitchFamily="49" charset="0"/>
            </a:endParaRPr>
          </a:p>
        </p:txBody>
      </p:sp>
      <p:sp>
        <p:nvSpPr>
          <p:cNvPr id="100359" name="Rectangle 7"/>
          <p:cNvSpPr>
            <a:spLocks noChangeArrowheads="1"/>
          </p:cNvSpPr>
          <p:nvPr/>
        </p:nvSpPr>
        <p:spPr bwMode="auto">
          <a:xfrm>
            <a:off x="1066800" y="4419600"/>
            <a:ext cx="1828800" cy="685800"/>
          </a:xfrm>
          <a:prstGeom prst="rect">
            <a:avLst/>
          </a:prstGeom>
          <a:noFill/>
          <a:ln w="28575">
            <a:solidFill>
              <a:schemeClr val="accent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0361" name="Text Box 9"/>
          <p:cNvSpPr txBox="1">
            <a:spLocks noChangeArrowheads="1"/>
          </p:cNvSpPr>
          <p:nvPr/>
        </p:nvSpPr>
        <p:spPr bwMode="auto">
          <a:xfrm>
            <a:off x="3352800" y="4419600"/>
            <a:ext cx="1320800" cy="376238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800"/>
              <a:t>base case</a:t>
            </a:r>
          </a:p>
        </p:txBody>
      </p:sp>
      <p:sp>
        <p:nvSpPr>
          <p:cNvPr id="100362" name="Line 10"/>
          <p:cNvSpPr>
            <a:spLocks noChangeShapeType="1"/>
          </p:cNvSpPr>
          <p:nvPr/>
        </p:nvSpPr>
        <p:spPr bwMode="auto">
          <a:xfrm flipH="1">
            <a:off x="2971800" y="45720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3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03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0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03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03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9" grpId="0" animBg="1"/>
      <p:bldP spid="100361" grpId="0" animBg="1"/>
      <p:bldP spid="10036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39787"/>
          </a:xfrm>
        </p:spPr>
        <p:txBody>
          <a:bodyPr/>
          <a:lstStyle/>
          <a:p>
            <a:r>
              <a:rPr lang="en-US" altLang="zh-TW" dirty="0" smtClean="0"/>
              <a:t>Overview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Get a basic understanding of recursion, one of the most powerful techniques in computer science.</a:t>
            </a:r>
          </a:p>
          <a:p>
            <a:r>
              <a:rPr lang="en-US" altLang="zh-TW" dirty="0" smtClean="0"/>
              <a:t>Examine the thought process leading to recursive solutions.</a:t>
            </a:r>
          </a:p>
          <a:p>
            <a:r>
              <a:rPr lang="en-US" altLang="zh-TW" dirty="0" smtClean="0"/>
              <a:t>Learn techniques that help understanding the mechanics of recursion.</a:t>
            </a:r>
          </a:p>
        </p:txBody>
      </p:sp>
    </p:spTree>
    <p:extLst>
      <p:ext uri="{BB962C8B-B14F-4D97-AF65-F5344CB8AC3E}">
        <p14:creationId xmlns:p14="http://schemas.microsoft.com/office/powerpoint/2010/main" val="1640354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39787"/>
          </a:xfrm>
        </p:spPr>
        <p:txBody>
          <a:bodyPr/>
          <a:lstStyle/>
          <a:p>
            <a:pPr eaLnBrk="1" hangingPunct="1"/>
            <a:r>
              <a:rPr kumimoji="0" lang="en-US" altLang="zh-TW" dirty="0" smtClean="0"/>
              <a:t>A Recursive Function: Factorial (3/4)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kumimoji="0" lang="en-US" altLang="zh-TW" dirty="0" smtClean="0"/>
              <a:t>Does function </a:t>
            </a:r>
            <a:r>
              <a:rPr kumimoji="0" lang="en-US" altLang="zh-TW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fact</a:t>
            </a:r>
            <a:r>
              <a:rPr kumimoji="0" lang="en-US" altLang="zh-TW" dirty="0" smtClean="0">
                <a:cs typeface="Courier New" pitchFamily="49" charset="0"/>
              </a:rPr>
              <a:t> </a:t>
            </a:r>
            <a:r>
              <a:rPr kumimoji="0" lang="en-US" altLang="zh-TW" dirty="0" smtClean="0"/>
              <a:t>fit the mold of a recursive solution?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kumimoji="0" lang="en-US" altLang="zh-TW" dirty="0" smtClean="0"/>
              <a:t>One action of </a:t>
            </a:r>
            <a:r>
              <a:rPr kumimoji="0" lang="en-US" altLang="zh-TW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fact</a:t>
            </a:r>
            <a:r>
              <a:rPr kumimoji="0" lang="en-US" altLang="zh-TW" dirty="0" smtClean="0"/>
              <a:t> is to call itself.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kumimoji="0" lang="en-US" altLang="zh-TW" dirty="0" smtClean="0"/>
              <a:t>Each recursive call to </a:t>
            </a:r>
            <a:r>
              <a:rPr kumimoji="0" lang="en-US" altLang="zh-TW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fact</a:t>
            </a:r>
            <a:r>
              <a:rPr kumimoji="0" lang="en-US" altLang="zh-TW" dirty="0" smtClean="0"/>
              <a:t> diminishes the size of the problem by 1.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kumimoji="0" lang="en-US" altLang="zh-TW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fact(0)</a:t>
            </a:r>
            <a:r>
              <a:rPr kumimoji="0" lang="en-US" altLang="zh-TW" dirty="0" smtClean="0"/>
              <a:t> is the base case.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kumimoji="0" lang="en-US" altLang="zh-TW" dirty="0" smtClean="0"/>
              <a:t>Given that </a:t>
            </a:r>
            <a:r>
              <a:rPr kumimoji="0" lang="en-US" altLang="zh-TW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kumimoji="0" lang="en-US" altLang="zh-TW" dirty="0" smtClean="0"/>
              <a:t> is nonnegative, you always reach the base case.</a:t>
            </a:r>
          </a:p>
          <a:p>
            <a:pPr lvl="3" eaLnBrk="1" hangingPunct="1">
              <a:lnSpc>
                <a:spcPct val="90000"/>
              </a:lnSpc>
              <a:buFont typeface="Wingdings" pitchFamily="2" charset="2"/>
              <a:buChar char="ü"/>
            </a:pPr>
            <a:endParaRPr kumimoji="0" lang="en-US" altLang="zh-TW" dirty="0" smtClean="0"/>
          </a:p>
          <a:p>
            <a:pPr eaLnBrk="1" hangingPunct="1">
              <a:lnSpc>
                <a:spcPct val="90000"/>
              </a:lnSpc>
            </a:pPr>
            <a:r>
              <a:rPr kumimoji="0" lang="en-US" altLang="zh-TW" dirty="0" smtClean="0"/>
              <a:t>Note that </a:t>
            </a:r>
            <a:r>
              <a:rPr kumimoji="0" lang="en-US" altLang="zh-TW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fact</a:t>
            </a:r>
            <a:r>
              <a:rPr kumimoji="0" lang="en-US" altLang="zh-TW" dirty="0" smtClean="0"/>
              <a:t> assumes the input </a:t>
            </a:r>
            <a:r>
              <a:rPr kumimoji="0" lang="en-US" altLang="zh-TW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kumimoji="0" lang="en-US" altLang="zh-TW" dirty="0" smtClean="0"/>
              <a:t> is non-negative, as stated in its precondition.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en-US" altLang="zh-TW" dirty="0" smtClean="0"/>
              <a:t>A Recursive Function: Factorial (4/4)</a:t>
            </a:r>
            <a:endParaRPr kumimoji="0" lang="zh-TW" altLang="en-US" dirty="0" smtClean="0"/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609600" y="1700808"/>
            <a:ext cx="241604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800" dirty="0" err="1">
                <a:latin typeface="Lucida Sans Typewriter" panose="020B0509030504030204" pitchFamily="49" charset="0"/>
              </a:rPr>
              <a:t>cout</a:t>
            </a:r>
            <a:r>
              <a:rPr lang="en-US" altLang="zh-TW" sz="1800" dirty="0">
                <a:latin typeface="Lucida Sans Typewriter" panose="020B0509030504030204" pitchFamily="49" charset="0"/>
              </a:rPr>
              <a:t> &lt;&lt; fact(3);</a:t>
            </a:r>
          </a:p>
          <a:p>
            <a:pPr eaLnBrk="1" hangingPunct="1"/>
            <a:r>
              <a:rPr lang="en-US" altLang="zh-TW" sz="1800" dirty="0">
                <a:latin typeface="Courier New" pitchFamily="49" charset="0"/>
              </a:rPr>
              <a:t>	 6</a:t>
            </a:r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2133600" y="2386608"/>
            <a:ext cx="24384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800" dirty="0">
                <a:latin typeface="Lucida Sans Typewriter" panose="020B0509030504030204" pitchFamily="49" charset="0"/>
              </a:rPr>
              <a:t>return 3*fact(2);</a:t>
            </a:r>
          </a:p>
          <a:p>
            <a:pPr algn="ctr"/>
            <a:r>
              <a:rPr lang="en-US" altLang="zh-TW" sz="1800" dirty="0">
                <a:latin typeface="Courier New" pitchFamily="49" charset="0"/>
              </a:rPr>
              <a:t>3*2</a:t>
            </a:r>
          </a:p>
        </p:txBody>
      </p:sp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3810000" y="3301008"/>
            <a:ext cx="24384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800" dirty="0">
                <a:latin typeface="Lucida Sans Typewriter" panose="020B0509030504030204" pitchFamily="49" charset="0"/>
              </a:rPr>
              <a:t>return 2*fact(1);</a:t>
            </a:r>
          </a:p>
          <a:p>
            <a:pPr algn="ctr"/>
            <a:r>
              <a:rPr lang="en-US" altLang="zh-TW" sz="1800" dirty="0">
                <a:latin typeface="Courier New" pitchFamily="49" charset="0"/>
              </a:rPr>
              <a:t>2*1</a:t>
            </a:r>
          </a:p>
        </p:txBody>
      </p:sp>
      <p:sp>
        <p:nvSpPr>
          <p:cNvPr id="101383" name="Rectangle 7"/>
          <p:cNvSpPr>
            <a:spLocks noChangeArrowheads="1"/>
          </p:cNvSpPr>
          <p:nvPr/>
        </p:nvSpPr>
        <p:spPr bwMode="auto">
          <a:xfrm>
            <a:off x="5486400" y="4215408"/>
            <a:ext cx="24384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800" dirty="0">
                <a:latin typeface="Lucida Sans Typewriter" panose="020B0509030504030204" pitchFamily="49" charset="0"/>
              </a:rPr>
              <a:t>return 1*</a:t>
            </a:r>
            <a:r>
              <a:rPr lang="en-US" altLang="zh-TW" sz="1800" b="1" dirty="0">
                <a:solidFill>
                  <a:schemeClr val="accent2"/>
                </a:solidFill>
                <a:latin typeface="Lucida Sans Typewriter" panose="020B0509030504030204" pitchFamily="49" charset="0"/>
              </a:rPr>
              <a:t>fact(0)</a:t>
            </a:r>
            <a:r>
              <a:rPr lang="en-US" altLang="zh-TW" sz="1800" dirty="0">
                <a:latin typeface="Lucida Sans Typewriter" panose="020B0509030504030204" pitchFamily="49" charset="0"/>
              </a:rPr>
              <a:t>;</a:t>
            </a:r>
          </a:p>
          <a:p>
            <a:pPr algn="ctr"/>
            <a:r>
              <a:rPr lang="en-US" altLang="zh-TW" sz="1800" dirty="0">
                <a:latin typeface="Courier New" pitchFamily="49" charset="0"/>
              </a:rPr>
              <a:t>1*1</a:t>
            </a:r>
          </a:p>
        </p:txBody>
      </p:sp>
      <p:sp>
        <p:nvSpPr>
          <p:cNvPr id="101384" name="Rectangle 8"/>
          <p:cNvSpPr>
            <a:spLocks noChangeArrowheads="1"/>
          </p:cNvSpPr>
          <p:nvPr/>
        </p:nvSpPr>
        <p:spPr bwMode="auto">
          <a:xfrm>
            <a:off x="7086600" y="5053608"/>
            <a:ext cx="1524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800" dirty="0">
                <a:latin typeface="Lucida Sans Typewriter" panose="020B0509030504030204" pitchFamily="49" charset="0"/>
              </a:rPr>
              <a:t>return 1;</a:t>
            </a:r>
          </a:p>
        </p:txBody>
      </p:sp>
      <p:sp>
        <p:nvSpPr>
          <p:cNvPr id="101385" name="Line 9"/>
          <p:cNvSpPr>
            <a:spLocks noChangeShapeType="1"/>
          </p:cNvSpPr>
          <p:nvPr/>
        </p:nvSpPr>
        <p:spPr bwMode="auto">
          <a:xfrm>
            <a:off x="2362200" y="208180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1386" name="Line 10"/>
          <p:cNvSpPr>
            <a:spLocks noChangeShapeType="1"/>
          </p:cNvSpPr>
          <p:nvPr/>
        </p:nvSpPr>
        <p:spPr bwMode="auto">
          <a:xfrm>
            <a:off x="3962400" y="2767608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1387" name="Line 11"/>
          <p:cNvSpPr>
            <a:spLocks noChangeShapeType="1"/>
          </p:cNvSpPr>
          <p:nvPr/>
        </p:nvSpPr>
        <p:spPr bwMode="auto">
          <a:xfrm>
            <a:off x="5562600" y="3682008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1388" name="Line 12"/>
          <p:cNvSpPr>
            <a:spLocks noChangeShapeType="1"/>
          </p:cNvSpPr>
          <p:nvPr/>
        </p:nvSpPr>
        <p:spPr bwMode="auto">
          <a:xfrm>
            <a:off x="7315200" y="4596408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cxnSp>
        <p:nvCxnSpPr>
          <p:cNvPr id="101389" name="AutoShape 13"/>
          <p:cNvCxnSpPr>
            <a:cxnSpLocks noChangeShapeType="1"/>
          </p:cNvCxnSpPr>
          <p:nvPr/>
        </p:nvCxnSpPr>
        <p:spPr bwMode="auto">
          <a:xfrm rot="10800000">
            <a:off x="6858000" y="4916015"/>
            <a:ext cx="228600" cy="4572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390" name="AutoShape 14"/>
          <p:cNvCxnSpPr>
            <a:cxnSpLocks noChangeShapeType="1"/>
          </p:cNvCxnSpPr>
          <p:nvPr/>
        </p:nvCxnSpPr>
        <p:spPr bwMode="auto">
          <a:xfrm rot="10800000">
            <a:off x="5181600" y="4024908"/>
            <a:ext cx="304800" cy="4191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391" name="AutoShape 15"/>
          <p:cNvCxnSpPr>
            <a:cxnSpLocks noChangeShapeType="1"/>
          </p:cNvCxnSpPr>
          <p:nvPr/>
        </p:nvCxnSpPr>
        <p:spPr bwMode="auto">
          <a:xfrm rot="10800000">
            <a:off x="3505200" y="3072408"/>
            <a:ext cx="304800" cy="4191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392" name="AutoShape 16"/>
          <p:cNvCxnSpPr>
            <a:cxnSpLocks noChangeShapeType="1"/>
          </p:cNvCxnSpPr>
          <p:nvPr/>
        </p:nvCxnSpPr>
        <p:spPr bwMode="auto">
          <a:xfrm rot="10800000">
            <a:off x="1828800" y="2234208"/>
            <a:ext cx="304800" cy="4191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1394" name="Text Box 18"/>
          <p:cNvSpPr txBox="1">
            <a:spLocks noChangeArrowheads="1"/>
          </p:cNvSpPr>
          <p:nvPr/>
        </p:nvSpPr>
        <p:spPr bwMode="auto">
          <a:xfrm>
            <a:off x="7467600" y="4672608"/>
            <a:ext cx="1320800" cy="376238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800"/>
              <a:t>base case</a:t>
            </a:r>
          </a:p>
        </p:txBody>
      </p:sp>
      <p:sp>
        <p:nvSpPr>
          <p:cNvPr id="101395" name="Text Box 19"/>
          <p:cNvSpPr txBox="1">
            <a:spLocks noChangeArrowheads="1"/>
          </p:cNvSpPr>
          <p:nvPr/>
        </p:nvSpPr>
        <p:spPr bwMode="auto">
          <a:xfrm>
            <a:off x="4114800" y="2843808"/>
            <a:ext cx="2595563" cy="346075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600" dirty="0">
                <a:latin typeface="Lucida Sans Typewriter" panose="020B0509030504030204" pitchFamily="49" charset="0"/>
              </a:rPr>
              <a:t>fact(n-1)</a:t>
            </a:r>
            <a:r>
              <a:rPr lang="en-US" altLang="zh-TW" sz="1600" dirty="0"/>
              <a:t> is evaluated</a:t>
            </a:r>
          </a:p>
        </p:txBody>
      </p:sp>
      <p:sp>
        <p:nvSpPr>
          <p:cNvPr id="101396" name="Text Box 20"/>
          <p:cNvSpPr txBox="1">
            <a:spLocks noChangeArrowheads="1"/>
          </p:cNvSpPr>
          <p:nvPr/>
        </p:nvSpPr>
        <p:spPr bwMode="auto">
          <a:xfrm>
            <a:off x="251520" y="4293096"/>
            <a:ext cx="3888432" cy="2169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TW" b="1" dirty="0" err="1">
                <a:solidFill>
                  <a:srgbClr val="0070C0"/>
                </a:solidFill>
                <a:latin typeface="Lucida Sans Typewriter" panose="020B0509030504030204" pitchFamily="49" charset="0"/>
              </a:rPr>
              <a:t>int</a:t>
            </a:r>
            <a:r>
              <a:rPr lang="en-US" altLang="zh-TW" dirty="0">
                <a:latin typeface="Lucida Sans Typewriter" panose="020B0509030504030204" pitchFamily="49" charset="0"/>
              </a:rPr>
              <a:t> </a:t>
            </a:r>
            <a:r>
              <a:rPr lang="en-US" altLang="zh-TW" b="1" dirty="0">
                <a:solidFill>
                  <a:srgbClr val="CC00FF"/>
                </a:solidFill>
                <a:latin typeface="Lucida Sans Typewriter" panose="020B0509030504030204" pitchFamily="49" charset="0"/>
              </a:rPr>
              <a:t>fact</a:t>
            </a:r>
            <a:r>
              <a:rPr lang="en-US" altLang="zh-TW" dirty="0">
                <a:latin typeface="Lucida Sans Typewriter" panose="020B0509030504030204" pitchFamily="49" charset="0"/>
              </a:rPr>
              <a:t>(</a:t>
            </a:r>
            <a:r>
              <a:rPr lang="en-US" altLang="zh-TW" b="1" dirty="0" err="1">
                <a:solidFill>
                  <a:srgbClr val="0070C0"/>
                </a:solidFill>
                <a:latin typeface="Lucida Sans Typewriter" panose="020B0509030504030204" pitchFamily="49" charset="0"/>
              </a:rPr>
              <a:t>int</a:t>
            </a:r>
            <a:r>
              <a:rPr lang="en-US" altLang="zh-TW" dirty="0">
                <a:latin typeface="Lucida Sans Typewriter" panose="020B0509030504030204" pitchFamily="49" charset="0"/>
              </a:rPr>
              <a:t> n)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TW" dirty="0">
                <a:latin typeface="Lucida Sans Typewriter" panose="020B0509030504030204" pitchFamily="49" charset="0"/>
              </a:rPr>
              <a:t>{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TW" dirty="0">
                <a:latin typeface="Lucida Sans Typewriter" panose="020B0509030504030204" pitchFamily="49" charset="0"/>
              </a:rPr>
              <a:t>   </a:t>
            </a:r>
            <a:r>
              <a:rPr lang="en-US" altLang="zh-TW" b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if</a:t>
            </a:r>
            <a:r>
              <a:rPr lang="en-US" altLang="zh-TW" dirty="0">
                <a:latin typeface="Lucida Sans Typewriter" panose="020B0509030504030204" pitchFamily="49" charset="0"/>
              </a:rPr>
              <a:t> (n == 0)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TW" dirty="0">
                <a:latin typeface="Lucida Sans Typewriter" panose="020B0509030504030204" pitchFamily="49" charset="0"/>
              </a:rPr>
              <a:t>      </a:t>
            </a:r>
            <a:r>
              <a:rPr lang="en-US" altLang="zh-TW" b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return</a:t>
            </a:r>
            <a:r>
              <a:rPr lang="en-US" altLang="zh-TW" dirty="0">
                <a:latin typeface="Lucida Sans Typewriter" panose="020B0509030504030204" pitchFamily="49" charset="0"/>
              </a:rPr>
              <a:t> 1;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TW" dirty="0">
                <a:latin typeface="Lucida Sans Typewriter" panose="020B0509030504030204" pitchFamily="49" charset="0"/>
              </a:rPr>
              <a:t>   </a:t>
            </a:r>
            <a:r>
              <a:rPr lang="en-US" altLang="zh-TW" b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else</a:t>
            </a:r>
            <a:r>
              <a:rPr lang="zh-TW" altLang="en-US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</a:t>
            </a:r>
            <a:r>
              <a:rPr lang="en-US" altLang="zh-TW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// n &gt; 0</a:t>
            </a:r>
            <a:endParaRPr lang="en-US" altLang="zh-TW" b="1" dirty="0">
              <a:solidFill>
                <a:srgbClr val="0070C0"/>
              </a:solidFill>
              <a:latin typeface="Lucida Sans Typewriter" panose="020B0509030504030204" pitchFamily="49" charset="0"/>
            </a:endParaRP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TW" dirty="0">
                <a:latin typeface="Lucida Sans Typewriter" panose="020B0509030504030204" pitchFamily="49" charset="0"/>
              </a:rPr>
              <a:t>      </a:t>
            </a:r>
            <a:r>
              <a:rPr lang="en-US" altLang="zh-TW" b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return</a:t>
            </a:r>
            <a:r>
              <a:rPr lang="en-US" altLang="zh-TW" dirty="0">
                <a:latin typeface="Lucida Sans Typewriter" panose="020B0509030504030204" pitchFamily="49" charset="0"/>
              </a:rPr>
              <a:t> </a:t>
            </a:r>
            <a:r>
              <a:rPr lang="en-US" altLang="zh-TW" b="1" dirty="0">
                <a:latin typeface="Lucida Sans Typewriter" panose="020B0509030504030204" pitchFamily="49" charset="0"/>
              </a:rPr>
              <a:t>n *</a:t>
            </a:r>
            <a:r>
              <a:rPr lang="en-US" altLang="zh-TW" dirty="0">
                <a:latin typeface="Lucida Sans Typewriter" panose="020B0509030504030204" pitchFamily="49" charset="0"/>
              </a:rPr>
              <a:t> </a:t>
            </a:r>
            <a:r>
              <a:rPr lang="en-US" altLang="zh-TW" b="1" dirty="0">
                <a:solidFill>
                  <a:srgbClr val="CC00FF"/>
                </a:solidFill>
                <a:latin typeface="Lucida Sans Typewriter" panose="020B0509030504030204" pitchFamily="49" charset="0"/>
              </a:rPr>
              <a:t>fact</a:t>
            </a:r>
            <a:r>
              <a:rPr lang="en-US" altLang="zh-TW" b="1" dirty="0">
                <a:solidFill>
                  <a:schemeClr val="accent2"/>
                </a:solidFill>
                <a:latin typeface="Lucida Sans Typewriter" panose="020B0509030504030204" pitchFamily="49" charset="0"/>
              </a:rPr>
              <a:t>(n-1)</a:t>
            </a:r>
            <a:r>
              <a:rPr lang="en-US" altLang="zh-TW" dirty="0">
                <a:latin typeface="Lucida Sans Typewriter" panose="020B0509030504030204" pitchFamily="49" charset="0"/>
              </a:rPr>
              <a:t>;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TW" dirty="0">
                <a:latin typeface="Lucida Sans Typewriter" panose="020B0509030504030204" pitchFamily="49" charset="0"/>
              </a:rPr>
              <a:t>} </a:t>
            </a:r>
            <a:r>
              <a:rPr lang="en-US" altLang="zh-TW" dirty="0">
                <a:solidFill>
                  <a:srgbClr val="00B0F0"/>
                </a:solidFill>
                <a:latin typeface="Lucida Sans Typewriter" panose="020B0509030504030204" pitchFamily="49" charset="0"/>
              </a:rPr>
              <a:t>// end fact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138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1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138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1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1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13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1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1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1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13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1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1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1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1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01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1" grpId="0" build="allAtOnce" animBg="1"/>
      <p:bldP spid="101382" grpId="0" build="allAtOnce" animBg="1"/>
      <p:bldP spid="101383" grpId="0" build="allAtOnce" animBg="1"/>
      <p:bldP spid="101384" grpId="0" animBg="1"/>
      <p:bldP spid="101385" grpId="0" animBg="1"/>
      <p:bldP spid="101386" grpId="0" animBg="1"/>
      <p:bldP spid="101387" grpId="0" animBg="1"/>
      <p:bldP spid="101388" grpId="0" animBg="1"/>
      <p:bldP spid="101394" grpId="0" animBg="1"/>
      <p:bldP spid="10139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39787"/>
          </a:xfrm>
        </p:spPr>
        <p:txBody>
          <a:bodyPr/>
          <a:lstStyle/>
          <a:p>
            <a:pPr eaLnBrk="1" hangingPunct="1"/>
            <a:r>
              <a:rPr kumimoji="0" lang="en-US" altLang="zh-TW" dirty="0" smtClean="0"/>
              <a:t>Box Traces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kumimoji="0" lang="en-US" altLang="zh-TW" dirty="0" smtClean="0"/>
              <a:t>A </a:t>
            </a:r>
            <a:r>
              <a:rPr kumimoji="0" lang="en-US" altLang="zh-TW" b="1" dirty="0" smtClean="0">
                <a:solidFill>
                  <a:srgbClr val="0070C0"/>
                </a:solidFill>
              </a:rPr>
              <a:t>box trace</a:t>
            </a:r>
            <a:r>
              <a:rPr kumimoji="0" lang="en-US" altLang="zh-TW" dirty="0" smtClean="0"/>
              <a:t> is an illustration of how a compiler usually implements recursion.</a:t>
            </a:r>
          </a:p>
          <a:p>
            <a:pPr eaLnBrk="1" hangingPunct="1"/>
            <a:endParaRPr kumimoji="0" lang="en-US" altLang="zh-TW" dirty="0" smtClean="0"/>
          </a:p>
          <a:p>
            <a:pPr eaLnBrk="1" hangingPunct="1"/>
            <a:r>
              <a:rPr kumimoji="0" lang="en-US" altLang="zh-TW" dirty="0" smtClean="0"/>
              <a:t>You may use it to help you understand recursion and to </a:t>
            </a:r>
            <a:r>
              <a:rPr kumimoji="0" lang="en-US" altLang="zh-TW" b="1" dirty="0" smtClean="0"/>
              <a:t>debug</a:t>
            </a:r>
            <a:r>
              <a:rPr kumimoji="0" lang="en-US" altLang="zh-TW" dirty="0" smtClean="0"/>
              <a:t> a recursive function.</a:t>
            </a:r>
          </a:p>
          <a:p>
            <a:pPr eaLnBrk="1" hangingPunct="1"/>
            <a:endParaRPr kumimoji="0" lang="en-US" altLang="zh-TW" dirty="0" smtClean="0"/>
          </a:p>
          <a:p>
            <a:pPr eaLnBrk="1" hangingPunct="1"/>
            <a:r>
              <a:rPr kumimoji="0" lang="en-US" altLang="zh-TW" dirty="0" smtClean="0"/>
              <a:t>Each box in a box trace roughly corresponds to an “activation record.”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39787"/>
          </a:xfrm>
        </p:spPr>
        <p:txBody>
          <a:bodyPr/>
          <a:lstStyle/>
          <a:p>
            <a:pPr eaLnBrk="1" hangingPunct="1"/>
            <a:r>
              <a:rPr kumimoji="0" lang="en-US" altLang="zh-TW" dirty="0" smtClean="0"/>
              <a:t>Constructing a Box Trace (1/7)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AutoNum type="arabicPeriod"/>
            </a:pPr>
            <a:r>
              <a:rPr kumimoji="0" lang="en-US" altLang="zh-TW" sz="2800" b="1" u="sng" dirty="0" smtClean="0"/>
              <a:t>Label each recursive call</a:t>
            </a:r>
            <a:r>
              <a:rPr kumimoji="0" lang="en-US" altLang="zh-TW" sz="2800" dirty="0" smtClean="0"/>
              <a:t> in the body of the recursive function.</a:t>
            </a:r>
          </a:p>
          <a:p>
            <a:pPr lvl="1" eaLnBrk="1" hangingPunct="1"/>
            <a:r>
              <a:rPr kumimoji="0" lang="en-US" altLang="zh-TW" sz="2400" dirty="0" smtClean="0"/>
              <a:t>These labels help you keep track of the correct place to which you must return after a function call completes.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2442641" y="4050938"/>
            <a:ext cx="3857551" cy="1754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b="1" dirty="0" err="1">
                <a:solidFill>
                  <a:srgbClr val="0070C0"/>
                </a:solidFill>
                <a:latin typeface="Lucida Sans Typewriter" panose="020B0509030504030204" pitchFamily="49" charset="0"/>
              </a:rPr>
              <a:t>int</a:t>
            </a:r>
            <a:r>
              <a:rPr lang="en-US" altLang="zh-TW" dirty="0">
                <a:latin typeface="Lucida Sans Typewriter" panose="020B0509030504030204" pitchFamily="49" charset="0"/>
              </a:rPr>
              <a:t> fact(</a:t>
            </a:r>
            <a:r>
              <a:rPr lang="en-US" altLang="zh-TW" b="1" dirty="0" err="1">
                <a:solidFill>
                  <a:srgbClr val="0070C0"/>
                </a:solidFill>
                <a:latin typeface="Lucida Sans Typewriter" panose="020B0509030504030204" pitchFamily="49" charset="0"/>
              </a:rPr>
              <a:t>int</a:t>
            </a:r>
            <a:r>
              <a:rPr lang="en-US" altLang="zh-TW" dirty="0">
                <a:latin typeface="Lucida Sans Typewriter" panose="020B0509030504030204" pitchFamily="49" charset="0"/>
              </a:rPr>
              <a:t> n)</a:t>
            </a:r>
          </a:p>
          <a:p>
            <a:pPr>
              <a:defRPr/>
            </a:pPr>
            <a:r>
              <a:rPr lang="en-US" altLang="zh-TW" dirty="0">
                <a:latin typeface="Lucida Sans Typewriter" panose="020B0509030504030204" pitchFamily="49" charset="0"/>
              </a:rPr>
              <a:t>{  </a:t>
            </a:r>
            <a:r>
              <a:rPr lang="en-US" altLang="zh-TW" b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if</a:t>
            </a:r>
            <a:r>
              <a:rPr lang="en-US" altLang="zh-TW" dirty="0">
                <a:latin typeface="Lucida Sans Typewriter" panose="020B0509030504030204" pitchFamily="49" charset="0"/>
              </a:rPr>
              <a:t> (n == 0)</a:t>
            </a:r>
          </a:p>
          <a:p>
            <a:pPr>
              <a:defRPr/>
            </a:pPr>
            <a:r>
              <a:rPr lang="en-US" altLang="zh-TW" dirty="0">
                <a:latin typeface="Lucida Sans Typewriter" panose="020B0509030504030204" pitchFamily="49" charset="0"/>
              </a:rPr>
              <a:t>      </a:t>
            </a:r>
            <a:r>
              <a:rPr lang="en-US" altLang="zh-TW" b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return</a:t>
            </a:r>
            <a:r>
              <a:rPr lang="en-US" altLang="zh-TW" dirty="0">
                <a:latin typeface="Lucida Sans Typewriter" panose="020B0509030504030204" pitchFamily="49" charset="0"/>
              </a:rPr>
              <a:t> 1;</a:t>
            </a:r>
          </a:p>
          <a:p>
            <a:pPr>
              <a:defRPr/>
            </a:pPr>
            <a:r>
              <a:rPr lang="en-US" altLang="zh-TW" dirty="0">
                <a:latin typeface="Lucida Sans Typewriter" panose="020B0509030504030204" pitchFamily="49" charset="0"/>
              </a:rPr>
              <a:t>   </a:t>
            </a:r>
            <a:r>
              <a:rPr lang="en-US" altLang="zh-TW" b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else</a:t>
            </a:r>
          </a:p>
          <a:p>
            <a:pPr>
              <a:defRPr/>
            </a:pPr>
            <a:r>
              <a:rPr lang="en-US" altLang="zh-TW" dirty="0">
                <a:latin typeface="Lucida Sans Typewriter" panose="020B0509030504030204" pitchFamily="49" charset="0"/>
              </a:rPr>
              <a:t>      </a:t>
            </a:r>
            <a:r>
              <a:rPr lang="en-US" altLang="zh-TW" b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return</a:t>
            </a:r>
            <a:r>
              <a:rPr lang="en-US" altLang="zh-TW" dirty="0">
                <a:latin typeface="Lucida Sans Typewriter" panose="020B0509030504030204" pitchFamily="49" charset="0"/>
              </a:rPr>
              <a:t> n * fact(n-1);</a:t>
            </a:r>
          </a:p>
          <a:p>
            <a:pPr>
              <a:defRPr/>
            </a:pPr>
            <a:r>
              <a:rPr lang="en-US" altLang="zh-TW" dirty="0">
                <a:latin typeface="Lucida Sans Typewriter" panose="020B0509030504030204" pitchFamily="49" charset="0"/>
              </a:rPr>
              <a:t>}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5148064" y="5474330"/>
            <a:ext cx="515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 dirty="0"/>
              <a:t>(A)</a:t>
            </a: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4890071" y="5131058"/>
            <a:ext cx="1266105" cy="334963"/>
          </a:xfrm>
          <a:prstGeom prst="rect">
            <a:avLst/>
          </a:prstGeom>
          <a:noFill/>
          <a:ln w="28575">
            <a:solidFill>
              <a:schemeClr val="accent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5" grpId="0"/>
      <p:bldP spid="6144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39787"/>
          </a:xfrm>
        </p:spPr>
        <p:txBody>
          <a:bodyPr/>
          <a:lstStyle/>
          <a:p>
            <a:pPr eaLnBrk="1" hangingPunct="1"/>
            <a:r>
              <a:rPr kumimoji="0" lang="en-US" altLang="zh-TW" dirty="0" smtClean="0"/>
              <a:t>Constructing a Box Trace (2/7)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AutoNum type="arabicPeriod" startAt="2"/>
            </a:pPr>
            <a:r>
              <a:rPr kumimoji="0" lang="en-US" altLang="zh-TW" sz="2800" dirty="0" smtClean="0">
                <a:cs typeface="Times New Roman" pitchFamily="18" charset="0"/>
              </a:rPr>
              <a:t>During the course of an execution, </a:t>
            </a:r>
            <a:r>
              <a:rPr kumimoji="0" lang="en-US" altLang="zh-TW" sz="2800" u="sng" dirty="0" smtClean="0">
                <a:cs typeface="Times New Roman" pitchFamily="18" charset="0"/>
              </a:rPr>
              <a:t>represent each call to the function by a new </a:t>
            </a:r>
            <a:r>
              <a:rPr kumimoji="0" lang="en-US" altLang="zh-TW" sz="2800" b="1" u="sng" dirty="0" smtClean="0">
                <a:cs typeface="Times New Roman" pitchFamily="18" charset="0"/>
              </a:rPr>
              <a:t>box</a:t>
            </a:r>
            <a:r>
              <a:rPr kumimoji="0" lang="en-US" altLang="zh-TW" sz="2800" dirty="0" smtClean="0">
                <a:cs typeface="Times New Roman" pitchFamily="18" charset="0"/>
              </a:rPr>
              <a:t>, containing:</a:t>
            </a:r>
          </a:p>
          <a:p>
            <a:pPr lvl="1" eaLnBrk="1" hangingPunct="1"/>
            <a:r>
              <a:rPr kumimoji="0" lang="en-US" altLang="zh-TW" sz="2400" dirty="0" smtClean="0">
                <a:cs typeface="Times New Roman" pitchFamily="18" charset="0"/>
              </a:rPr>
              <a:t>A copy of the actual value arguments.</a:t>
            </a:r>
          </a:p>
          <a:p>
            <a:pPr lvl="1" eaLnBrk="1" hangingPunct="1"/>
            <a:r>
              <a:rPr kumimoji="0" lang="en-US" altLang="zh-TW" sz="2400" dirty="0" smtClean="0">
                <a:cs typeface="Times New Roman" pitchFamily="18" charset="0"/>
              </a:rPr>
              <a:t>A placeholder for the value returned by each recursive call from the current box.</a:t>
            </a:r>
          </a:p>
          <a:p>
            <a:pPr lvl="2" eaLnBrk="1" hangingPunct="1"/>
            <a:r>
              <a:rPr kumimoji="0" lang="en-US" altLang="zh-TW" sz="2200" dirty="0" smtClean="0">
                <a:cs typeface="Times New Roman" pitchFamily="18" charset="0"/>
              </a:rPr>
              <a:t>Label this placeholder to correspond to the label in Step 1.</a:t>
            </a:r>
          </a:p>
          <a:p>
            <a:pPr lvl="1" eaLnBrk="1" hangingPunct="1"/>
            <a:r>
              <a:rPr kumimoji="0" lang="en-US" altLang="zh-TW" sz="2400" dirty="0" smtClean="0">
                <a:cs typeface="Times New Roman" pitchFamily="18" charset="0"/>
              </a:rPr>
              <a:t>The value of the function itself.</a:t>
            </a:r>
          </a:p>
          <a:p>
            <a:pPr lvl="1" eaLnBrk="1" hangingPunct="1"/>
            <a:r>
              <a:rPr kumimoji="0" lang="en-US" altLang="zh-TW" sz="2400" dirty="0" smtClean="0">
                <a:cs typeface="Times New Roman" pitchFamily="18" charset="0"/>
              </a:rPr>
              <a:t>The function</a:t>
            </a:r>
            <a:r>
              <a:rPr kumimoji="0" lang="en-US" altLang="zh-TW" sz="2400" dirty="0" smtClean="0">
                <a:latin typeface="Arial" charset="0"/>
                <a:cs typeface="Times New Roman" pitchFamily="18" charset="0"/>
              </a:rPr>
              <a:t>’</a:t>
            </a:r>
            <a:r>
              <a:rPr kumimoji="0" lang="en-US" altLang="zh-TW" sz="2400" dirty="0" smtClean="0">
                <a:cs typeface="Times New Roman" pitchFamily="18" charset="0"/>
              </a:rPr>
              <a:t>s local variables.</a:t>
            </a:r>
            <a:endParaRPr kumimoji="0" lang="zh-TW" altLang="en-US" sz="2400" dirty="0" smtClean="0">
              <a:cs typeface="Times New Roman" pitchFamily="18" charset="0"/>
            </a:endParaRPr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1903809" y="4706193"/>
            <a:ext cx="2368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800">
                <a:latin typeface="Courier New" pitchFamily="49" charset="0"/>
              </a:rPr>
              <a:t>cout &lt;&lt; fact(3);</a:t>
            </a:r>
          </a:p>
        </p:txBody>
      </p:sp>
      <p:sp>
        <p:nvSpPr>
          <p:cNvPr id="62479" name="Rectangle 15"/>
          <p:cNvSpPr>
            <a:spLocks noChangeArrowheads="1"/>
          </p:cNvSpPr>
          <p:nvPr/>
        </p:nvSpPr>
        <p:spPr bwMode="auto">
          <a:xfrm>
            <a:off x="5012729" y="4629993"/>
            <a:ext cx="27432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altLang="zh-TW" sz="1800"/>
              <a:t>n = 3;</a:t>
            </a:r>
          </a:p>
          <a:p>
            <a:pPr>
              <a:defRPr/>
            </a:pPr>
            <a:r>
              <a:rPr lang="en-US" altLang="zh-TW" sz="1800"/>
              <a:t>A: factor(n-1) = ?</a:t>
            </a:r>
          </a:p>
          <a:p>
            <a:pPr>
              <a:defRPr/>
            </a:pPr>
            <a:r>
              <a:rPr lang="en-US" altLang="zh-TW" sz="1800"/>
              <a:t>return ?</a:t>
            </a:r>
          </a:p>
        </p:txBody>
      </p:sp>
      <p:sp>
        <p:nvSpPr>
          <p:cNvPr id="62480" name="Line 16"/>
          <p:cNvSpPr>
            <a:spLocks noChangeShapeType="1"/>
          </p:cNvSpPr>
          <p:nvPr/>
        </p:nvSpPr>
        <p:spPr bwMode="auto">
          <a:xfrm>
            <a:off x="4266009" y="4858593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2481" name="Text Box 17"/>
          <p:cNvSpPr txBox="1">
            <a:spLocks noChangeArrowheads="1"/>
          </p:cNvSpPr>
          <p:nvPr/>
        </p:nvSpPr>
        <p:spPr bwMode="auto">
          <a:xfrm>
            <a:off x="1202134" y="5906343"/>
            <a:ext cx="6826250" cy="835025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600" dirty="0"/>
              <a:t>when you first create a box, </a:t>
            </a:r>
            <a:r>
              <a:rPr lang="en-US" altLang="zh-TW" sz="1600" u="sng" dirty="0"/>
              <a:t>you will know only the values of the</a:t>
            </a:r>
          </a:p>
          <a:p>
            <a:pPr eaLnBrk="1" hangingPunct="1"/>
            <a:r>
              <a:rPr lang="en-US" altLang="zh-TW" sz="1600" u="sng" dirty="0"/>
              <a:t>input arguments</a:t>
            </a:r>
            <a:r>
              <a:rPr lang="en-US" altLang="zh-TW" sz="1600" dirty="0"/>
              <a:t>. You fill in the values of the other items as you</a:t>
            </a:r>
          </a:p>
          <a:p>
            <a:pPr eaLnBrk="1" hangingPunct="1"/>
            <a:r>
              <a:rPr lang="en-US" altLang="zh-TW" sz="1600" dirty="0"/>
              <a:t>determine them from the function</a:t>
            </a:r>
            <a:r>
              <a:rPr lang="en-US" altLang="zh-TW" sz="1600" dirty="0">
                <a:latin typeface="Arial" charset="0"/>
              </a:rPr>
              <a:t>’</a:t>
            </a:r>
            <a:r>
              <a:rPr lang="en-US" altLang="zh-TW" sz="1600" dirty="0"/>
              <a:t>s execution.</a:t>
            </a:r>
          </a:p>
        </p:txBody>
      </p:sp>
      <p:sp>
        <p:nvSpPr>
          <p:cNvPr id="62482" name="Line 18"/>
          <p:cNvSpPr>
            <a:spLocks noChangeShapeType="1"/>
          </p:cNvSpPr>
          <p:nvPr/>
        </p:nvSpPr>
        <p:spPr bwMode="auto">
          <a:xfrm flipV="1">
            <a:off x="6094809" y="5391993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2483" name="Line 19"/>
          <p:cNvSpPr>
            <a:spLocks noChangeShapeType="1"/>
          </p:cNvSpPr>
          <p:nvPr/>
        </p:nvSpPr>
        <p:spPr bwMode="auto">
          <a:xfrm flipH="1" flipV="1">
            <a:off x="5855568" y="5544393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2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247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2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24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24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2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2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2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3" grpId="0"/>
      <p:bldP spid="62479" grpId="0" build="allAtOnce" animBg="1"/>
      <p:bldP spid="62480" grpId="0" animBg="1"/>
      <p:bldP spid="62481" grpId="0" animBg="1"/>
      <p:bldP spid="62482" grpId="0" animBg="1"/>
      <p:bldP spid="6248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39787"/>
          </a:xfrm>
        </p:spPr>
        <p:txBody>
          <a:bodyPr/>
          <a:lstStyle/>
          <a:p>
            <a:pPr eaLnBrk="1" hangingPunct="1"/>
            <a:r>
              <a:rPr kumimoji="0" lang="en-US" altLang="zh-TW" dirty="0" smtClean="0"/>
              <a:t>Constructing a Box Trace (3/7)</a:t>
            </a:r>
          </a:p>
        </p:txBody>
      </p:sp>
      <p:sp>
        <p:nvSpPr>
          <p:cNvPr id="13328" name="Rectangle 1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AutoNum type="arabicPeriod" startAt="3"/>
            </a:pPr>
            <a:r>
              <a:rPr lang="en-US" altLang="zh-TW" sz="2800" dirty="0" smtClean="0"/>
              <a:t>When you create a new box after a recursive call, draw an </a:t>
            </a:r>
            <a:r>
              <a:rPr lang="en-US" altLang="zh-TW" sz="2800" b="1" dirty="0" smtClean="0"/>
              <a:t>arrow</a:t>
            </a:r>
            <a:r>
              <a:rPr lang="en-US" altLang="zh-TW" sz="2800" dirty="0" smtClean="0"/>
              <a:t> from the box that makes the call to the newly created box.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o"/>
            </a:pPr>
            <a:r>
              <a:rPr lang="en-US" altLang="zh-TW" sz="2400" dirty="0" smtClean="0"/>
              <a:t>Label each arrow to correspond to the label of the recursive call.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o"/>
            </a:pPr>
            <a:endParaRPr lang="en-US" altLang="zh-TW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o"/>
            </a:pPr>
            <a:endParaRPr lang="en-US" altLang="zh-TW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o"/>
            </a:pPr>
            <a:endParaRPr lang="en-US" altLang="zh-TW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o"/>
            </a:pPr>
            <a:endParaRPr lang="en-US" altLang="zh-TW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o"/>
            </a:pPr>
            <a:endParaRPr lang="en-US" altLang="zh-TW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AutoNum type="arabicPeriod" startAt="4"/>
            </a:pPr>
            <a:r>
              <a:rPr lang="en-US" altLang="zh-TW" sz="2800" dirty="0" smtClean="0"/>
              <a:t>After you create the new box and arrow, start executing the body of the function.</a:t>
            </a: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3429000" y="3657600"/>
            <a:ext cx="23622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altLang="zh-TW" sz="1800"/>
              <a:t>n = 3</a:t>
            </a:r>
          </a:p>
          <a:p>
            <a:pPr>
              <a:defRPr/>
            </a:pPr>
            <a:r>
              <a:rPr lang="en-US" altLang="zh-TW" sz="1800">
                <a:solidFill>
                  <a:schemeClr val="accent2"/>
                </a:solidFill>
              </a:rPr>
              <a:t>A: fact(n-1) = ?</a:t>
            </a:r>
          </a:p>
          <a:p>
            <a:pPr>
              <a:defRPr/>
            </a:pPr>
            <a:r>
              <a:rPr lang="en-US" altLang="zh-TW" sz="1800"/>
              <a:t>return ?</a:t>
            </a:r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6477000" y="3657600"/>
            <a:ext cx="23622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altLang="zh-TW" sz="1800"/>
              <a:t>n = 2</a:t>
            </a:r>
          </a:p>
          <a:p>
            <a:pPr>
              <a:defRPr/>
            </a:pPr>
            <a:r>
              <a:rPr lang="en-US" altLang="zh-TW" sz="1800"/>
              <a:t>A: fact(n-1) = ?</a:t>
            </a:r>
          </a:p>
          <a:p>
            <a:pPr>
              <a:defRPr/>
            </a:pPr>
            <a:r>
              <a:rPr lang="en-US" altLang="zh-TW" sz="1800"/>
              <a:t>return ?</a:t>
            </a:r>
          </a:p>
        </p:txBody>
      </p:sp>
      <p:sp>
        <p:nvSpPr>
          <p:cNvPr id="17415" name="Text Box 19"/>
          <p:cNvSpPr txBox="1">
            <a:spLocks noChangeArrowheads="1"/>
          </p:cNvSpPr>
          <p:nvPr/>
        </p:nvSpPr>
        <p:spPr bwMode="auto">
          <a:xfrm>
            <a:off x="685800" y="3810000"/>
            <a:ext cx="2368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800">
                <a:latin typeface="Courier New" pitchFamily="49" charset="0"/>
              </a:rPr>
              <a:t>cout &lt;&lt; fact(3);</a:t>
            </a:r>
          </a:p>
        </p:txBody>
      </p:sp>
      <p:sp>
        <p:nvSpPr>
          <p:cNvPr id="17416" name="Line 20"/>
          <p:cNvSpPr>
            <a:spLocks noChangeShapeType="1"/>
          </p:cNvSpPr>
          <p:nvPr/>
        </p:nvSpPr>
        <p:spPr bwMode="auto">
          <a:xfrm>
            <a:off x="3048000" y="4038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5838825" y="4195763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5943600" y="3829050"/>
            <a:ext cx="32412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 dirty="0"/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3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0" grpId="0" animBg="1"/>
      <p:bldP spid="13333" grpId="0" animBg="1"/>
      <p:bldP spid="1333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39787"/>
          </a:xfrm>
        </p:spPr>
        <p:txBody>
          <a:bodyPr/>
          <a:lstStyle/>
          <a:p>
            <a:pPr eaLnBrk="1" hangingPunct="1"/>
            <a:r>
              <a:rPr kumimoji="0" lang="en-US" altLang="zh-TW" dirty="0" smtClean="0"/>
              <a:t>Constructing a Box Trace (4/7)</a:t>
            </a:r>
            <a:endParaRPr kumimoji="0" lang="zh-TW" altLang="en-US" dirty="0" smtClean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AutoNum type="arabicPeriod" startAt="5"/>
            </a:pPr>
            <a:r>
              <a:rPr lang="en-US" altLang="zh-TW" sz="2800" dirty="0" smtClean="0"/>
              <a:t>On </a:t>
            </a:r>
            <a:r>
              <a:rPr lang="en-US" altLang="zh-TW" sz="2800" b="1" dirty="0" smtClean="0"/>
              <a:t>existing</a:t>
            </a:r>
            <a:r>
              <a:rPr lang="en-US" altLang="zh-TW" sz="2800" dirty="0" smtClean="0"/>
              <a:t> the function, </a:t>
            </a:r>
            <a:r>
              <a:rPr lang="en-US" altLang="zh-TW" sz="2800" dirty="0" smtClean="0">
                <a:solidFill>
                  <a:schemeClr val="accent2"/>
                </a:solidFill>
              </a:rPr>
              <a:t>cross off</a:t>
            </a:r>
            <a:r>
              <a:rPr lang="en-US" altLang="zh-TW" sz="2800" dirty="0" smtClean="0"/>
              <a:t> the current box and follow its arrow back to the box that called the function.</a:t>
            </a:r>
          </a:p>
          <a:p>
            <a:pPr lvl="1" eaLnBrk="1" hangingPunct="1"/>
            <a:r>
              <a:rPr lang="en-US" altLang="zh-TW" sz="2400" b="1" dirty="0" smtClean="0"/>
              <a:t>Substitute the value</a:t>
            </a:r>
            <a:r>
              <a:rPr lang="en-US" altLang="zh-TW" sz="2400" dirty="0" smtClean="0"/>
              <a:t> returned by the just-terminated function call into the appropriate item in the current box.</a:t>
            </a:r>
          </a:p>
          <a:p>
            <a:pPr eaLnBrk="1" hangingPunct="1"/>
            <a:endParaRPr lang="en-US" altLang="zh-TW" sz="2000" dirty="0" smtClean="0"/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2514600" y="3790528"/>
            <a:ext cx="23622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altLang="zh-TW" sz="1800"/>
              <a:t>n = 1</a:t>
            </a:r>
          </a:p>
          <a:p>
            <a:pPr>
              <a:defRPr/>
            </a:pPr>
            <a:r>
              <a:rPr lang="en-US" altLang="zh-TW" sz="1800"/>
              <a:t>A: fact(n-1) = ?</a:t>
            </a:r>
          </a:p>
          <a:p>
            <a:pPr>
              <a:defRPr/>
            </a:pPr>
            <a:r>
              <a:rPr lang="en-US" altLang="zh-TW" sz="1800"/>
              <a:t>return ?</a:t>
            </a: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5486400" y="3790528"/>
            <a:ext cx="23622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altLang="zh-TW" sz="1800" dirty="0"/>
              <a:t>n = 0      </a:t>
            </a:r>
            <a:r>
              <a:rPr lang="en-US" altLang="zh-TW" sz="1800" dirty="0">
                <a:solidFill>
                  <a:srgbClr val="FFFF00"/>
                </a:solidFill>
              </a:rPr>
              <a:t>(</a:t>
            </a:r>
            <a:r>
              <a:rPr lang="en-US" altLang="zh-TW" sz="1800" i="1" dirty="0">
                <a:solidFill>
                  <a:srgbClr val="FFFF00"/>
                </a:solidFill>
              </a:rPr>
              <a:t>current</a:t>
            </a:r>
            <a:r>
              <a:rPr lang="en-US" altLang="zh-TW" sz="1800" dirty="0">
                <a:solidFill>
                  <a:srgbClr val="FFFF00"/>
                </a:solidFill>
              </a:rPr>
              <a:t>)</a:t>
            </a:r>
          </a:p>
          <a:p>
            <a:pPr>
              <a:defRPr/>
            </a:pPr>
            <a:endParaRPr lang="en-US" altLang="zh-TW" sz="1800" i="1" dirty="0"/>
          </a:p>
          <a:p>
            <a:pPr>
              <a:defRPr/>
            </a:pPr>
            <a:r>
              <a:rPr lang="en-US" altLang="zh-TW" sz="1800" dirty="0"/>
              <a:t>return 1</a:t>
            </a:r>
          </a:p>
        </p:txBody>
      </p:sp>
      <p:sp>
        <p:nvSpPr>
          <p:cNvPr id="18439" name="Line 6"/>
          <p:cNvSpPr>
            <a:spLocks noChangeShapeType="1"/>
          </p:cNvSpPr>
          <p:nvPr/>
        </p:nvSpPr>
        <p:spPr bwMode="auto">
          <a:xfrm>
            <a:off x="4910138" y="432392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4953000" y="3957216"/>
            <a:ext cx="339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800"/>
              <a:t>A</a:t>
            </a:r>
          </a:p>
        </p:txBody>
      </p:sp>
      <p:sp>
        <p:nvSpPr>
          <p:cNvPr id="18441" name="Text Box 8"/>
          <p:cNvSpPr txBox="1">
            <a:spLocks noChangeArrowheads="1"/>
          </p:cNvSpPr>
          <p:nvPr/>
        </p:nvSpPr>
        <p:spPr bwMode="auto">
          <a:xfrm>
            <a:off x="1524000" y="3790528"/>
            <a:ext cx="7937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4800" b="1">
                <a:latin typeface="Arial" charset="0"/>
              </a:rPr>
              <a:t>…</a:t>
            </a:r>
            <a:endParaRPr lang="en-US" altLang="zh-TW" sz="4800" b="1"/>
          </a:p>
        </p:txBody>
      </p:sp>
      <p:sp>
        <p:nvSpPr>
          <p:cNvPr id="105481" name="Rectangle 9"/>
          <p:cNvSpPr>
            <a:spLocks noChangeArrowheads="1"/>
          </p:cNvSpPr>
          <p:nvPr/>
        </p:nvSpPr>
        <p:spPr bwMode="auto">
          <a:xfrm>
            <a:off x="2514600" y="5314528"/>
            <a:ext cx="23622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altLang="zh-TW" sz="1800" dirty="0"/>
              <a:t>n = 1      </a:t>
            </a:r>
            <a:r>
              <a:rPr lang="en-US" altLang="zh-TW" sz="1800" dirty="0">
                <a:solidFill>
                  <a:srgbClr val="FFFF00"/>
                </a:solidFill>
              </a:rPr>
              <a:t>(</a:t>
            </a:r>
            <a:r>
              <a:rPr lang="en-US" altLang="zh-TW" sz="1800" i="1" dirty="0">
                <a:solidFill>
                  <a:srgbClr val="FFFF00"/>
                </a:solidFill>
              </a:rPr>
              <a:t>current</a:t>
            </a:r>
            <a:r>
              <a:rPr lang="en-US" altLang="zh-TW" sz="1800" dirty="0">
                <a:solidFill>
                  <a:srgbClr val="FFFF00"/>
                </a:solidFill>
              </a:rPr>
              <a:t>)</a:t>
            </a:r>
          </a:p>
          <a:p>
            <a:pPr>
              <a:defRPr/>
            </a:pPr>
            <a:r>
              <a:rPr lang="en-US" altLang="zh-TW" sz="1800" dirty="0"/>
              <a:t>A: fact(n-1) = ?</a:t>
            </a:r>
          </a:p>
          <a:p>
            <a:pPr>
              <a:defRPr/>
            </a:pPr>
            <a:r>
              <a:rPr lang="en-US" altLang="zh-TW" sz="1800" dirty="0"/>
              <a:t>return?</a:t>
            </a:r>
          </a:p>
        </p:txBody>
      </p:sp>
      <p:sp>
        <p:nvSpPr>
          <p:cNvPr id="105482" name="Rectangle 10"/>
          <p:cNvSpPr>
            <a:spLocks noChangeArrowheads="1"/>
          </p:cNvSpPr>
          <p:nvPr/>
        </p:nvSpPr>
        <p:spPr bwMode="auto">
          <a:xfrm>
            <a:off x="5486400" y="5314528"/>
            <a:ext cx="23622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altLang="zh-TW" sz="1800" dirty="0">
                <a:solidFill>
                  <a:schemeClr val="accent1"/>
                </a:solidFill>
              </a:rPr>
              <a:t>n = 0    (</a:t>
            </a:r>
            <a:r>
              <a:rPr lang="en-US" altLang="zh-TW" sz="1800" i="1" dirty="0">
                <a:solidFill>
                  <a:schemeClr val="accent1"/>
                </a:solidFill>
              </a:rPr>
              <a:t>cross off</a:t>
            </a:r>
            <a:r>
              <a:rPr lang="en-US" altLang="zh-TW" sz="1800" dirty="0">
                <a:solidFill>
                  <a:schemeClr val="accent1"/>
                </a:solidFill>
              </a:rPr>
              <a:t>)</a:t>
            </a:r>
          </a:p>
          <a:p>
            <a:pPr>
              <a:defRPr/>
            </a:pPr>
            <a:endParaRPr lang="en-US" altLang="zh-TW" sz="1800" dirty="0">
              <a:solidFill>
                <a:schemeClr val="accent1"/>
              </a:solidFill>
            </a:endParaRPr>
          </a:p>
          <a:p>
            <a:pPr>
              <a:defRPr/>
            </a:pPr>
            <a:r>
              <a:rPr lang="en-US" altLang="zh-TW" sz="1800" dirty="0">
                <a:solidFill>
                  <a:schemeClr val="accent1"/>
                </a:solidFill>
              </a:rPr>
              <a:t>return 1</a:t>
            </a:r>
          </a:p>
        </p:txBody>
      </p:sp>
      <p:sp>
        <p:nvSpPr>
          <p:cNvPr id="105485" name="Text Box 13"/>
          <p:cNvSpPr txBox="1">
            <a:spLocks noChangeArrowheads="1"/>
          </p:cNvSpPr>
          <p:nvPr/>
        </p:nvSpPr>
        <p:spPr bwMode="auto">
          <a:xfrm>
            <a:off x="1524000" y="5314528"/>
            <a:ext cx="7937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4800" b="1">
                <a:latin typeface="Arial" charset="0"/>
              </a:rPr>
              <a:t>…</a:t>
            </a:r>
            <a:endParaRPr lang="en-US" altLang="zh-TW" sz="4800" b="1"/>
          </a:p>
        </p:txBody>
      </p:sp>
      <p:sp>
        <p:nvSpPr>
          <p:cNvPr id="105486" name="AutoShape 14"/>
          <p:cNvSpPr>
            <a:spLocks noChangeArrowheads="1"/>
          </p:cNvSpPr>
          <p:nvPr/>
        </p:nvSpPr>
        <p:spPr bwMode="auto">
          <a:xfrm>
            <a:off x="1828800" y="4704928"/>
            <a:ext cx="381000" cy="762000"/>
          </a:xfrm>
          <a:prstGeom prst="curvedRight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5487" name="Text Box 15"/>
          <p:cNvSpPr txBox="1">
            <a:spLocks noChangeArrowheads="1"/>
          </p:cNvSpPr>
          <p:nvPr/>
        </p:nvSpPr>
        <p:spPr bwMode="auto">
          <a:xfrm>
            <a:off x="4275138" y="5695528"/>
            <a:ext cx="311150" cy="304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>
                <a:solidFill>
                  <a:schemeClr val="accent2"/>
                </a:solidFill>
              </a:rPr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5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5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5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5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81" grpId="0" animBg="1"/>
      <p:bldP spid="105482" grpId="0" animBg="1"/>
      <p:bldP spid="105485" grpId="0"/>
      <p:bldP spid="105486" grpId="0" animBg="1"/>
      <p:bldP spid="10548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39787"/>
          </a:xfrm>
        </p:spPr>
        <p:txBody>
          <a:bodyPr/>
          <a:lstStyle/>
          <a:p>
            <a:pPr eaLnBrk="1" hangingPunct="1"/>
            <a:r>
              <a:rPr kumimoji="0" lang="en-US" altLang="zh-TW" dirty="0" smtClean="0"/>
              <a:t>Constructing a Box Trace (5/7)</a:t>
            </a:r>
            <a:endParaRPr kumimoji="0" lang="zh-TW" altLang="en-US" dirty="0" smtClean="0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When you return to point A and substitute the computed value for </a:t>
            </a:r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fact(n-1)</a:t>
            </a:r>
            <a:r>
              <a:rPr lang="en-US" altLang="zh-TW" dirty="0" smtClean="0"/>
              <a:t>:</a:t>
            </a:r>
          </a:p>
          <a:p>
            <a:pPr lvl="1" eaLnBrk="1" hangingPunct="1"/>
            <a:r>
              <a:rPr lang="en-US" altLang="zh-TW" dirty="0" smtClean="0"/>
              <a:t>Continue execution by evaluating the expression </a:t>
            </a:r>
            <a:r>
              <a:rPr lang="en-US" altLang="zh-TW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n * fact(n-1)</a:t>
            </a:r>
            <a:r>
              <a:rPr lang="en-US" altLang="zh-TW" dirty="0" smtClean="0"/>
              <a:t>.</a:t>
            </a:r>
          </a:p>
          <a:p>
            <a:pPr eaLnBrk="1" hangingPunct="1"/>
            <a:endParaRPr lang="zh-TW" altLang="en-US" dirty="0" smtClean="0"/>
          </a:p>
        </p:txBody>
      </p:sp>
      <p:sp>
        <p:nvSpPr>
          <p:cNvPr id="214020" name="Text Box 4"/>
          <p:cNvSpPr txBox="1">
            <a:spLocks noChangeArrowheads="1"/>
          </p:cNvSpPr>
          <p:nvPr/>
        </p:nvSpPr>
        <p:spPr bwMode="auto">
          <a:xfrm>
            <a:off x="2819400" y="5105400"/>
            <a:ext cx="4272880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dirty="0" smtClean="0">
                <a:latin typeface="Lucida Sans Typewriter" panose="020B0509030504030204" pitchFamily="49" charset="0"/>
              </a:rPr>
              <a:t>   </a:t>
            </a:r>
            <a:r>
              <a:rPr lang="en-US" altLang="zh-TW" b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if</a:t>
            </a:r>
            <a:r>
              <a:rPr lang="en-US" altLang="zh-TW" dirty="0" smtClean="0">
                <a:latin typeface="Lucida Sans Typewriter" panose="020B0509030504030204" pitchFamily="49" charset="0"/>
              </a:rPr>
              <a:t> </a:t>
            </a:r>
            <a:r>
              <a:rPr lang="en-US" altLang="zh-TW" dirty="0">
                <a:latin typeface="Lucida Sans Typewriter" panose="020B0509030504030204" pitchFamily="49" charset="0"/>
              </a:rPr>
              <a:t>(n == 0)</a:t>
            </a:r>
          </a:p>
          <a:p>
            <a:pPr>
              <a:defRPr/>
            </a:pPr>
            <a:r>
              <a:rPr lang="en-US" altLang="zh-TW" dirty="0">
                <a:latin typeface="Lucida Sans Typewriter" panose="020B0509030504030204" pitchFamily="49" charset="0"/>
              </a:rPr>
              <a:t>      </a:t>
            </a:r>
            <a:r>
              <a:rPr lang="en-US" altLang="zh-TW" b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return</a:t>
            </a:r>
            <a:r>
              <a:rPr lang="en-US" altLang="zh-TW" dirty="0">
                <a:latin typeface="Lucida Sans Typewriter" panose="020B0509030504030204" pitchFamily="49" charset="0"/>
              </a:rPr>
              <a:t> 1;</a:t>
            </a:r>
          </a:p>
          <a:p>
            <a:pPr>
              <a:defRPr/>
            </a:pPr>
            <a:r>
              <a:rPr lang="en-US" altLang="zh-TW" dirty="0">
                <a:latin typeface="Lucida Sans Typewriter" panose="020B0509030504030204" pitchFamily="49" charset="0"/>
              </a:rPr>
              <a:t>   </a:t>
            </a:r>
            <a:r>
              <a:rPr lang="en-US" altLang="zh-TW" b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else</a:t>
            </a:r>
          </a:p>
          <a:p>
            <a:pPr>
              <a:defRPr/>
            </a:pPr>
            <a:r>
              <a:rPr lang="en-US" altLang="zh-TW" dirty="0">
                <a:latin typeface="Lucida Sans Typewriter" panose="020B0509030504030204" pitchFamily="49" charset="0"/>
              </a:rPr>
              <a:t>      </a:t>
            </a:r>
            <a:r>
              <a:rPr lang="en-US" altLang="zh-TW" b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return</a:t>
            </a:r>
            <a:r>
              <a:rPr lang="en-US" altLang="zh-TW" dirty="0">
                <a:latin typeface="Lucida Sans Typewriter" panose="020B0509030504030204" pitchFamily="49" charset="0"/>
              </a:rPr>
              <a:t> n * fact(n-1);</a:t>
            </a:r>
          </a:p>
          <a:p>
            <a:pPr>
              <a:defRPr/>
            </a:pPr>
            <a:endParaRPr lang="en-US" altLang="zh-TW" dirty="0">
              <a:latin typeface="Lucida Sans Typewriter" panose="020B0509030504030204" pitchFamily="49" charset="0"/>
            </a:endParaRP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5554633" y="6217566"/>
            <a:ext cx="601543" cy="30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 dirty="0"/>
              <a:t>(A)</a:t>
            </a:r>
          </a:p>
        </p:txBody>
      </p:sp>
      <p:sp>
        <p:nvSpPr>
          <p:cNvPr id="214022" name="Rectangle 6"/>
          <p:cNvSpPr>
            <a:spLocks noChangeArrowheads="1"/>
          </p:cNvSpPr>
          <p:nvPr/>
        </p:nvSpPr>
        <p:spPr bwMode="auto">
          <a:xfrm>
            <a:off x="3707904" y="5995316"/>
            <a:ext cx="2754138" cy="241996"/>
          </a:xfrm>
          <a:prstGeom prst="rect">
            <a:avLst/>
          </a:prstGeom>
          <a:noFill/>
          <a:ln w="28575">
            <a:solidFill>
              <a:schemeClr val="accent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9464" name="Line 7"/>
          <p:cNvSpPr>
            <a:spLocks noChangeShapeType="1"/>
          </p:cNvSpPr>
          <p:nvPr/>
        </p:nvSpPr>
        <p:spPr bwMode="auto">
          <a:xfrm flipH="1">
            <a:off x="5791200" y="463867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4024" name="Rectangle 8"/>
          <p:cNvSpPr>
            <a:spLocks noChangeArrowheads="1"/>
          </p:cNvSpPr>
          <p:nvPr/>
        </p:nvSpPr>
        <p:spPr bwMode="auto">
          <a:xfrm>
            <a:off x="2514600" y="3581400"/>
            <a:ext cx="23622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altLang="zh-TW" sz="1800" dirty="0"/>
              <a:t>n = 1      </a:t>
            </a:r>
            <a:r>
              <a:rPr lang="en-US" altLang="zh-TW" sz="1800" dirty="0">
                <a:solidFill>
                  <a:srgbClr val="FFFF00"/>
                </a:solidFill>
              </a:rPr>
              <a:t>(</a:t>
            </a:r>
            <a:r>
              <a:rPr lang="en-US" altLang="zh-TW" sz="1800" i="1" dirty="0">
                <a:solidFill>
                  <a:srgbClr val="FFFF00"/>
                </a:solidFill>
              </a:rPr>
              <a:t>current</a:t>
            </a:r>
            <a:r>
              <a:rPr lang="en-US" altLang="zh-TW" sz="1800" dirty="0">
                <a:solidFill>
                  <a:srgbClr val="FFFF00"/>
                </a:solidFill>
              </a:rPr>
              <a:t>)</a:t>
            </a:r>
          </a:p>
          <a:p>
            <a:pPr>
              <a:defRPr/>
            </a:pPr>
            <a:r>
              <a:rPr lang="en-US" altLang="zh-TW" sz="1800" dirty="0"/>
              <a:t>A: fact(n-1) = 1</a:t>
            </a:r>
          </a:p>
          <a:p>
            <a:pPr>
              <a:defRPr/>
            </a:pPr>
            <a:r>
              <a:rPr lang="en-US" altLang="zh-TW" sz="1800" dirty="0"/>
              <a:t>return?</a:t>
            </a:r>
          </a:p>
        </p:txBody>
      </p:sp>
      <p:sp>
        <p:nvSpPr>
          <p:cNvPr id="214025" name="Rectangle 9"/>
          <p:cNvSpPr>
            <a:spLocks noChangeArrowheads="1"/>
          </p:cNvSpPr>
          <p:nvPr/>
        </p:nvSpPr>
        <p:spPr bwMode="auto">
          <a:xfrm>
            <a:off x="5486400" y="3581400"/>
            <a:ext cx="23622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altLang="zh-TW" sz="1800" dirty="0">
                <a:solidFill>
                  <a:schemeClr val="accent1"/>
                </a:solidFill>
              </a:rPr>
              <a:t>n = 0    (</a:t>
            </a:r>
            <a:r>
              <a:rPr lang="en-US" altLang="zh-TW" sz="1800" i="1" dirty="0">
                <a:solidFill>
                  <a:schemeClr val="accent1"/>
                </a:solidFill>
              </a:rPr>
              <a:t>cross off</a:t>
            </a:r>
            <a:r>
              <a:rPr lang="en-US" altLang="zh-TW" sz="1800" dirty="0">
                <a:solidFill>
                  <a:schemeClr val="accent1"/>
                </a:solidFill>
              </a:rPr>
              <a:t>)</a:t>
            </a:r>
          </a:p>
          <a:p>
            <a:pPr>
              <a:defRPr/>
            </a:pPr>
            <a:endParaRPr lang="en-US" altLang="zh-TW" sz="1800" dirty="0">
              <a:solidFill>
                <a:schemeClr val="accent1"/>
              </a:solidFill>
            </a:endParaRPr>
          </a:p>
          <a:p>
            <a:pPr>
              <a:defRPr/>
            </a:pPr>
            <a:r>
              <a:rPr lang="en-US" altLang="zh-TW" sz="1800" dirty="0">
                <a:solidFill>
                  <a:schemeClr val="accent1"/>
                </a:solidFill>
              </a:rPr>
              <a:t>return 1</a:t>
            </a:r>
          </a:p>
        </p:txBody>
      </p:sp>
      <p:sp>
        <p:nvSpPr>
          <p:cNvPr id="19467" name="Text Box 10"/>
          <p:cNvSpPr txBox="1">
            <a:spLocks noChangeArrowheads="1"/>
          </p:cNvSpPr>
          <p:nvPr/>
        </p:nvSpPr>
        <p:spPr bwMode="auto">
          <a:xfrm>
            <a:off x="1524000" y="3581400"/>
            <a:ext cx="7937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4800" b="1">
                <a:latin typeface="Arial" charset="0"/>
              </a:rPr>
              <a:t>…</a:t>
            </a:r>
            <a:endParaRPr lang="en-US" altLang="zh-TW" sz="48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4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2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39787"/>
          </a:xfrm>
        </p:spPr>
        <p:txBody>
          <a:bodyPr/>
          <a:lstStyle/>
          <a:p>
            <a:pPr eaLnBrk="1" hangingPunct="1"/>
            <a:r>
              <a:rPr kumimoji="0" lang="en-US" altLang="zh-TW" dirty="0" smtClean="0"/>
              <a:t>Constructing a Box Trace (6/7)</a:t>
            </a:r>
            <a:endParaRPr kumimoji="0" lang="zh-TW" altLang="en-US" dirty="0" smtClean="0"/>
          </a:p>
        </p:txBody>
      </p:sp>
      <p:sp>
        <p:nvSpPr>
          <p:cNvPr id="217092" name="Rectangle 4"/>
          <p:cNvSpPr>
            <a:spLocks noChangeArrowheads="1"/>
          </p:cNvSpPr>
          <p:nvPr/>
        </p:nvSpPr>
        <p:spPr bwMode="auto">
          <a:xfrm>
            <a:off x="752128" y="2089299"/>
            <a:ext cx="1371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TW" sz="1600" dirty="0"/>
              <a:t>n = 2</a:t>
            </a:r>
          </a:p>
          <a:p>
            <a:pPr algn="ctr">
              <a:defRPr/>
            </a:pPr>
            <a:r>
              <a:rPr lang="en-US" altLang="zh-TW" sz="1600" dirty="0"/>
              <a:t>A: fact(n-1)=?</a:t>
            </a:r>
          </a:p>
          <a:p>
            <a:pPr algn="ctr">
              <a:defRPr/>
            </a:pPr>
            <a:r>
              <a:rPr lang="en-US" altLang="zh-TW" sz="1600" dirty="0"/>
              <a:t>return ?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7544" y="1250950"/>
            <a:ext cx="8229600" cy="5226050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Box trace of </a:t>
            </a:r>
            <a:r>
              <a:rPr lang="en-US" altLang="zh-TW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fact(2)</a:t>
            </a:r>
            <a:r>
              <a:rPr lang="en-US" altLang="zh-TW" dirty="0" smtClean="0"/>
              <a:t>:</a:t>
            </a:r>
          </a:p>
        </p:txBody>
      </p:sp>
      <p:sp>
        <p:nvSpPr>
          <p:cNvPr id="217094" name="Rectangle 6"/>
          <p:cNvSpPr>
            <a:spLocks noChangeArrowheads="1"/>
          </p:cNvSpPr>
          <p:nvPr/>
        </p:nvSpPr>
        <p:spPr bwMode="auto">
          <a:xfrm>
            <a:off x="762000" y="3232299"/>
            <a:ext cx="13716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TW" sz="1600" dirty="0"/>
              <a:t>n = 2</a:t>
            </a:r>
          </a:p>
          <a:p>
            <a:pPr algn="ctr">
              <a:defRPr/>
            </a:pPr>
            <a:r>
              <a:rPr lang="en-US" altLang="zh-TW" sz="1600" dirty="0"/>
              <a:t>A: fact(n-1)=?</a:t>
            </a:r>
          </a:p>
          <a:p>
            <a:pPr algn="ctr">
              <a:defRPr/>
            </a:pPr>
            <a:r>
              <a:rPr lang="en-US" altLang="zh-TW" sz="1600" dirty="0"/>
              <a:t>return ?</a:t>
            </a:r>
          </a:p>
        </p:txBody>
      </p:sp>
      <p:sp>
        <p:nvSpPr>
          <p:cNvPr id="217095" name="Rectangle 7"/>
          <p:cNvSpPr>
            <a:spLocks noChangeArrowheads="1"/>
          </p:cNvSpPr>
          <p:nvPr/>
        </p:nvSpPr>
        <p:spPr bwMode="auto">
          <a:xfrm>
            <a:off x="2667000" y="3232299"/>
            <a:ext cx="1371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TW" sz="1600" dirty="0"/>
              <a:t>n = 1</a:t>
            </a:r>
          </a:p>
          <a:p>
            <a:pPr algn="ctr">
              <a:defRPr/>
            </a:pPr>
            <a:r>
              <a:rPr lang="en-US" altLang="zh-TW" sz="1600" dirty="0"/>
              <a:t>A: fact(n-1)=?</a:t>
            </a:r>
          </a:p>
          <a:p>
            <a:pPr algn="ctr">
              <a:defRPr/>
            </a:pPr>
            <a:r>
              <a:rPr lang="en-US" altLang="zh-TW" sz="1600" dirty="0"/>
              <a:t>return ?</a:t>
            </a:r>
          </a:p>
        </p:txBody>
      </p:sp>
      <p:sp>
        <p:nvSpPr>
          <p:cNvPr id="217096" name="Rectangle 8"/>
          <p:cNvSpPr>
            <a:spLocks noChangeArrowheads="1"/>
          </p:cNvSpPr>
          <p:nvPr/>
        </p:nvSpPr>
        <p:spPr bwMode="auto">
          <a:xfrm>
            <a:off x="2667000" y="4451499"/>
            <a:ext cx="13716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TW" sz="1600" dirty="0"/>
              <a:t>n = 1</a:t>
            </a:r>
          </a:p>
          <a:p>
            <a:pPr algn="ctr">
              <a:defRPr/>
            </a:pPr>
            <a:r>
              <a:rPr lang="en-US" altLang="zh-TW" sz="1600" dirty="0"/>
              <a:t>A: fact(n-1)=?</a:t>
            </a:r>
          </a:p>
          <a:p>
            <a:pPr algn="ctr">
              <a:defRPr/>
            </a:pPr>
            <a:r>
              <a:rPr lang="en-US" altLang="zh-TW" sz="1600" dirty="0"/>
              <a:t>return ?</a:t>
            </a:r>
          </a:p>
        </p:txBody>
      </p:sp>
      <p:sp>
        <p:nvSpPr>
          <p:cNvPr id="217097" name="Rectangle 9"/>
          <p:cNvSpPr>
            <a:spLocks noChangeArrowheads="1"/>
          </p:cNvSpPr>
          <p:nvPr/>
        </p:nvSpPr>
        <p:spPr bwMode="auto">
          <a:xfrm>
            <a:off x="4572000" y="4451499"/>
            <a:ext cx="1371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TW" sz="1600" dirty="0"/>
              <a:t>n = 0</a:t>
            </a:r>
          </a:p>
          <a:p>
            <a:pPr algn="ctr">
              <a:defRPr/>
            </a:pPr>
            <a:endParaRPr lang="en-US" altLang="zh-TW" sz="1600" dirty="0"/>
          </a:p>
          <a:p>
            <a:pPr algn="ctr">
              <a:defRPr/>
            </a:pPr>
            <a:r>
              <a:rPr lang="en-US" altLang="zh-TW" sz="1600" dirty="0"/>
              <a:t>return ?</a:t>
            </a:r>
          </a:p>
        </p:txBody>
      </p:sp>
      <p:sp>
        <p:nvSpPr>
          <p:cNvPr id="217098" name="Rectangle 10"/>
          <p:cNvSpPr>
            <a:spLocks noChangeArrowheads="1"/>
          </p:cNvSpPr>
          <p:nvPr/>
        </p:nvSpPr>
        <p:spPr bwMode="auto">
          <a:xfrm>
            <a:off x="762000" y="4451499"/>
            <a:ext cx="13716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TW" sz="1600" dirty="0"/>
              <a:t>n = 2</a:t>
            </a:r>
          </a:p>
          <a:p>
            <a:pPr algn="ctr">
              <a:defRPr/>
            </a:pPr>
            <a:r>
              <a:rPr lang="en-US" altLang="zh-TW" sz="1600" dirty="0"/>
              <a:t>A: fact(n-1)=?</a:t>
            </a:r>
          </a:p>
          <a:p>
            <a:pPr algn="ctr">
              <a:defRPr/>
            </a:pPr>
            <a:r>
              <a:rPr lang="en-US" altLang="zh-TW" sz="1600" dirty="0"/>
              <a:t>return ?</a:t>
            </a:r>
          </a:p>
        </p:txBody>
      </p:sp>
      <p:sp>
        <p:nvSpPr>
          <p:cNvPr id="217099" name="Rectangle 11"/>
          <p:cNvSpPr>
            <a:spLocks noChangeArrowheads="1"/>
          </p:cNvSpPr>
          <p:nvPr/>
        </p:nvSpPr>
        <p:spPr bwMode="auto">
          <a:xfrm>
            <a:off x="2667000" y="5619328"/>
            <a:ext cx="13716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TW" sz="1600" dirty="0"/>
              <a:t>n = 1</a:t>
            </a:r>
          </a:p>
          <a:p>
            <a:pPr algn="ctr">
              <a:defRPr/>
            </a:pPr>
            <a:r>
              <a:rPr lang="en-US" altLang="zh-TW" sz="1600" dirty="0"/>
              <a:t>A: fact(n-1)=?</a:t>
            </a:r>
          </a:p>
          <a:p>
            <a:pPr algn="ctr">
              <a:defRPr/>
            </a:pPr>
            <a:r>
              <a:rPr lang="en-US" altLang="zh-TW" sz="1600" dirty="0"/>
              <a:t>return ?</a:t>
            </a:r>
          </a:p>
        </p:txBody>
      </p:sp>
      <p:sp>
        <p:nvSpPr>
          <p:cNvPr id="217100" name="Rectangle 12"/>
          <p:cNvSpPr>
            <a:spLocks noChangeArrowheads="1"/>
          </p:cNvSpPr>
          <p:nvPr/>
        </p:nvSpPr>
        <p:spPr bwMode="auto">
          <a:xfrm>
            <a:off x="4572000" y="5619328"/>
            <a:ext cx="1371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TW" sz="1600" dirty="0"/>
              <a:t>n = 0</a:t>
            </a:r>
          </a:p>
          <a:p>
            <a:pPr algn="ctr">
              <a:defRPr/>
            </a:pPr>
            <a:endParaRPr lang="en-US" altLang="zh-TW" sz="1600" dirty="0"/>
          </a:p>
          <a:p>
            <a:pPr algn="ctr">
              <a:defRPr/>
            </a:pPr>
            <a:r>
              <a:rPr lang="en-US" altLang="zh-TW" sz="1600" dirty="0">
                <a:solidFill>
                  <a:schemeClr val="accent2"/>
                </a:solidFill>
              </a:rPr>
              <a:t>return 1</a:t>
            </a:r>
          </a:p>
        </p:txBody>
      </p:sp>
      <p:sp>
        <p:nvSpPr>
          <p:cNvPr id="217101" name="Rectangle 13"/>
          <p:cNvSpPr>
            <a:spLocks noChangeArrowheads="1"/>
          </p:cNvSpPr>
          <p:nvPr/>
        </p:nvSpPr>
        <p:spPr bwMode="auto">
          <a:xfrm>
            <a:off x="762000" y="5619328"/>
            <a:ext cx="13716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TW" sz="1600" dirty="0"/>
              <a:t>n = 2</a:t>
            </a:r>
          </a:p>
          <a:p>
            <a:pPr algn="ctr">
              <a:defRPr/>
            </a:pPr>
            <a:r>
              <a:rPr lang="en-US" altLang="zh-TW" sz="1600" dirty="0"/>
              <a:t>A: fact(n-1)=?</a:t>
            </a:r>
          </a:p>
          <a:p>
            <a:pPr algn="ctr">
              <a:defRPr/>
            </a:pPr>
            <a:r>
              <a:rPr lang="en-US" altLang="zh-TW" sz="1600" dirty="0"/>
              <a:t>return ?</a:t>
            </a:r>
          </a:p>
        </p:txBody>
      </p:sp>
      <p:sp>
        <p:nvSpPr>
          <p:cNvPr id="217102" name="Line 14"/>
          <p:cNvSpPr>
            <a:spLocks noChangeShapeType="1"/>
          </p:cNvSpPr>
          <p:nvPr/>
        </p:nvSpPr>
        <p:spPr bwMode="auto">
          <a:xfrm>
            <a:off x="2181225" y="3613299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7103" name="Line 15"/>
          <p:cNvSpPr>
            <a:spLocks noChangeShapeType="1"/>
          </p:cNvSpPr>
          <p:nvPr/>
        </p:nvSpPr>
        <p:spPr bwMode="auto">
          <a:xfrm>
            <a:off x="2181225" y="4832499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7104" name="Line 16"/>
          <p:cNvSpPr>
            <a:spLocks noChangeShapeType="1"/>
          </p:cNvSpPr>
          <p:nvPr/>
        </p:nvSpPr>
        <p:spPr bwMode="auto">
          <a:xfrm>
            <a:off x="2176463" y="60212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7105" name="Line 17"/>
          <p:cNvSpPr>
            <a:spLocks noChangeShapeType="1"/>
          </p:cNvSpPr>
          <p:nvPr/>
        </p:nvSpPr>
        <p:spPr bwMode="auto">
          <a:xfrm>
            <a:off x="4086225" y="4832499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7106" name="Line 18"/>
          <p:cNvSpPr>
            <a:spLocks noChangeShapeType="1"/>
          </p:cNvSpPr>
          <p:nvPr/>
        </p:nvSpPr>
        <p:spPr bwMode="auto">
          <a:xfrm>
            <a:off x="4086225" y="60212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7107" name="Text Box 19"/>
          <p:cNvSpPr txBox="1">
            <a:spLocks noChangeArrowheads="1"/>
          </p:cNvSpPr>
          <p:nvPr/>
        </p:nvSpPr>
        <p:spPr bwMode="auto">
          <a:xfrm>
            <a:off x="685800" y="1844824"/>
            <a:ext cx="481843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dirty="0"/>
              <a:t>The initial call is made, </a:t>
            </a:r>
            <a:r>
              <a:rPr lang="en-US" altLang="zh-TW" dirty="0" smtClean="0"/>
              <a:t>and </a:t>
            </a:r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fact</a:t>
            </a:r>
            <a:r>
              <a:rPr lang="en-US" altLang="zh-TW" dirty="0"/>
              <a:t> begins execution:</a:t>
            </a:r>
          </a:p>
        </p:txBody>
      </p:sp>
      <p:sp>
        <p:nvSpPr>
          <p:cNvPr id="217108" name="Text Box 20"/>
          <p:cNvSpPr txBox="1">
            <a:spLocks noChangeArrowheads="1"/>
          </p:cNvSpPr>
          <p:nvPr/>
        </p:nvSpPr>
        <p:spPr bwMode="auto">
          <a:xfrm>
            <a:off x="657225" y="2981474"/>
            <a:ext cx="78847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dirty="0"/>
              <a:t>At point A </a:t>
            </a:r>
            <a:r>
              <a:rPr lang="en-US" altLang="zh-TW" dirty="0" err="1"/>
              <a:t>a</a:t>
            </a:r>
            <a:r>
              <a:rPr lang="en-US" altLang="zh-TW" dirty="0"/>
              <a:t> recursive call is made, and the new invocation of </a:t>
            </a:r>
            <a:r>
              <a:rPr lang="en-US" altLang="zh-TW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fact</a:t>
            </a:r>
            <a:r>
              <a:rPr lang="en-US" altLang="zh-TW" dirty="0" smtClean="0"/>
              <a:t> begins </a:t>
            </a:r>
            <a:r>
              <a:rPr lang="en-US" altLang="zh-TW" dirty="0"/>
              <a:t>execution:</a:t>
            </a:r>
          </a:p>
        </p:txBody>
      </p:sp>
      <p:sp>
        <p:nvSpPr>
          <p:cNvPr id="217109" name="Text Box 21"/>
          <p:cNvSpPr txBox="1">
            <a:spLocks noChangeArrowheads="1"/>
          </p:cNvSpPr>
          <p:nvPr/>
        </p:nvSpPr>
        <p:spPr bwMode="auto">
          <a:xfrm>
            <a:off x="5508104" y="1268760"/>
            <a:ext cx="3517310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b="1" dirty="0" err="1">
                <a:solidFill>
                  <a:srgbClr val="0070C0"/>
                </a:solidFill>
                <a:latin typeface="Lucida Sans Typewriter" panose="020B0509030504030204" pitchFamily="49" charset="0"/>
              </a:rPr>
              <a:t>int</a:t>
            </a:r>
            <a:r>
              <a:rPr lang="en-US" altLang="zh-TW" sz="1600" dirty="0">
                <a:latin typeface="Lucida Sans Typewriter" panose="020B0509030504030204" pitchFamily="49" charset="0"/>
              </a:rPr>
              <a:t> fact(</a:t>
            </a:r>
            <a:r>
              <a:rPr lang="en-US" altLang="zh-TW" sz="1600" b="1" dirty="0" err="1">
                <a:solidFill>
                  <a:srgbClr val="0070C0"/>
                </a:solidFill>
                <a:latin typeface="Lucida Sans Typewriter" panose="020B0509030504030204" pitchFamily="49" charset="0"/>
              </a:rPr>
              <a:t>int</a:t>
            </a:r>
            <a:r>
              <a:rPr lang="en-US" altLang="zh-TW" sz="1600" dirty="0">
                <a:latin typeface="Lucida Sans Typewriter" panose="020B0509030504030204" pitchFamily="49" charset="0"/>
              </a:rPr>
              <a:t> n)</a:t>
            </a:r>
          </a:p>
          <a:p>
            <a:pPr>
              <a:defRPr/>
            </a:pPr>
            <a:r>
              <a:rPr lang="en-US" altLang="zh-TW" sz="1600" dirty="0">
                <a:latin typeface="Lucida Sans Typewriter" panose="020B0509030504030204" pitchFamily="49" charset="0"/>
              </a:rPr>
              <a:t>{  </a:t>
            </a:r>
            <a:r>
              <a:rPr lang="en-US" altLang="zh-TW" sz="1600" b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if</a:t>
            </a:r>
            <a:r>
              <a:rPr lang="en-US" altLang="zh-TW" sz="1600" dirty="0">
                <a:latin typeface="Lucida Sans Typewriter" panose="020B0509030504030204" pitchFamily="49" charset="0"/>
              </a:rPr>
              <a:t> (n == 0)</a:t>
            </a:r>
          </a:p>
          <a:p>
            <a:pPr>
              <a:defRPr/>
            </a:pPr>
            <a:r>
              <a:rPr lang="en-US" altLang="zh-TW" sz="1600" dirty="0">
                <a:latin typeface="Lucida Sans Typewriter" panose="020B0509030504030204" pitchFamily="49" charset="0"/>
              </a:rPr>
              <a:t>      </a:t>
            </a:r>
            <a:r>
              <a:rPr lang="en-US" altLang="zh-TW" sz="1600" b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return</a:t>
            </a:r>
            <a:r>
              <a:rPr lang="en-US" altLang="zh-TW" sz="1600" dirty="0">
                <a:latin typeface="Lucida Sans Typewriter" panose="020B0509030504030204" pitchFamily="49" charset="0"/>
              </a:rPr>
              <a:t> 1;</a:t>
            </a:r>
          </a:p>
          <a:p>
            <a:pPr>
              <a:defRPr/>
            </a:pPr>
            <a:r>
              <a:rPr lang="en-US" altLang="zh-TW" sz="1600" dirty="0">
                <a:latin typeface="Lucida Sans Typewriter" panose="020B0509030504030204" pitchFamily="49" charset="0"/>
              </a:rPr>
              <a:t>   </a:t>
            </a:r>
            <a:r>
              <a:rPr lang="en-US" altLang="zh-TW" sz="1600" b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else</a:t>
            </a:r>
          </a:p>
          <a:p>
            <a:pPr>
              <a:defRPr/>
            </a:pPr>
            <a:r>
              <a:rPr lang="en-US" altLang="zh-TW" sz="1600" dirty="0">
                <a:latin typeface="Lucida Sans Typewriter" panose="020B0509030504030204" pitchFamily="49" charset="0"/>
              </a:rPr>
              <a:t>      </a:t>
            </a:r>
            <a:r>
              <a:rPr lang="en-US" altLang="zh-TW" sz="1600" b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return</a:t>
            </a:r>
            <a:r>
              <a:rPr lang="en-US" altLang="zh-TW" sz="1600" dirty="0">
                <a:latin typeface="Lucida Sans Typewriter" panose="020B0509030504030204" pitchFamily="49" charset="0"/>
              </a:rPr>
              <a:t> n * fact(n-1);</a:t>
            </a:r>
          </a:p>
          <a:p>
            <a:pPr>
              <a:defRPr/>
            </a:pPr>
            <a:r>
              <a:rPr lang="en-US" altLang="zh-TW" sz="1600" dirty="0">
                <a:latin typeface="Lucida Sans Typewriter" panose="020B0509030504030204" pitchFamily="49" charset="0"/>
              </a:rPr>
              <a:t>}</a:t>
            </a:r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8016503" y="2548136"/>
            <a:ext cx="515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 dirty="0"/>
              <a:t>(A)</a:t>
            </a:r>
          </a:p>
        </p:txBody>
      </p:sp>
      <p:sp>
        <p:nvSpPr>
          <p:cNvPr id="217111" name="Text Box 23"/>
          <p:cNvSpPr txBox="1">
            <a:spLocks noChangeArrowheads="1"/>
          </p:cNvSpPr>
          <p:nvPr/>
        </p:nvSpPr>
        <p:spPr bwMode="auto">
          <a:xfrm>
            <a:off x="666750" y="4208612"/>
            <a:ext cx="78847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dirty="0"/>
              <a:t>At point A </a:t>
            </a:r>
            <a:r>
              <a:rPr lang="en-US" altLang="zh-TW" dirty="0" err="1"/>
              <a:t>a</a:t>
            </a:r>
            <a:r>
              <a:rPr lang="en-US" altLang="zh-TW" dirty="0"/>
              <a:t> recursive call is made, and the new invocation of </a:t>
            </a:r>
            <a:r>
              <a:rPr lang="en-US" altLang="zh-TW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fact</a:t>
            </a:r>
            <a:r>
              <a:rPr lang="en-US" altLang="zh-TW" dirty="0" smtClean="0"/>
              <a:t> begins </a:t>
            </a:r>
            <a:r>
              <a:rPr lang="en-US" altLang="zh-TW" dirty="0"/>
              <a:t>execution:</a:t>
            </a:r>
          </a:p>
        </p:txBody>
      </p:sp>
      <p:sp>
        <p:nvSpPr>
          <p:cNvPr id="217112" name="Text Box 24"/>
          <p:cNvSpPr txBox="1">
            <a:spLocks noChangeArrowheads="1"/>
          </p:cNvSpPr>
          <p:nvPr/>
        </p:nvSpPr>
        <p:spPr bwMode="auto">
          <a:xfrm>
            <a:off x="681038" y="5373216"/>
            <a:ext cx="56091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dirty="0"/>
              <a:t>This is the base case, so this invocation of </a:t>
            </a:r>
            <a:r>
              <a:rPr lang="en-US" altLang="zh-TW" sz="1600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fact</a:t>
            </a:r>
            <a:r>
              <a:rPr lang="en-US" altLang="zh-TW" dirty="0"/>
              <a:t> completes:</a:t>
            </a:r>
          </a:p>
        </p:txBody>
      </p:sp>
      <p:sp>
        <p:nvSpPr>
          <p:cNvPr id="217113" name="Text Box 25"/>
          <p:cNvSpPr txBox="1">
            <a:spLocks noChangeArrowheads="1"/>
          </p:cNvSpPr>
          <p:nvPr/>
        </p:nvSpPr>
        <p:spPr bwMode="auto">
          <a:xfrm>
            <a:off x="2209800" y="3308499"/>
            <a:ext cx="32412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 dirty="0"/>
              <a:t>A</a:t>
            </a:r>
          </a:p>
        </p:txBody>
      </p:sp>
      <p:sp>
        <p:nvSpPr>
          <p:cNvPr id="217114" name="Text Box 26"/>
          <p:cNvSpPr txBox="1">
            <a:spLocks noChangeArrowheads="1"/>
          </p:cNvSpPr>
          <p:nvPr/>
        </p:nvSpPr>
        <p:spPr bwMode="auto">
          <a:xfrm>
            <a:off x="2209800" y="4527699"/>
            <a:ext cx="32412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 dirty="0"/>
              <a:t>A</a:t>
            </a:r>
          </a:p>
        </p:txBody>
      </p:sp>
      <p:sp>
        <p:nvSpPr>
          <p:cNvPr id="217115" name="Text Box 27"/>
          <p:cNvSpPr txBox="1">
            <a:spLocks noChangeArrowheads="1"/>
          </p:cNvSpPr>
          <p:nvPr/>
        </p:nvSpPr>
        <p:spPr bwMode="auto">
          <a:xfrm>
            <a:off x="2209800" y="5670699"/>
            <a:ext cx="32412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 dirty="0"/>
              <a:t>A</a:t>
            </a:r>
          </a:p>
        </p:txBody>
      </p:sp>
      <p:sp>
        <p:nvSpPr>
          <p:cNvPr id="217116" name="Text Box 28"/>
          <p:cNvSpPr txBox="1">
            <a:spLocks noChangeArrowheads="1"/>
          </p:cNvSpPr>
          <p:nvPr/>
        </p:nvSpPr>
        <p:spPr bwMode="auto">
          <a:xfrm>
            <a:off x="4113213" y="4527699"/>
            <a:ext cx="32412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 dirty="0"/>
              <a:t>A</a:t>
            </a:r>
          </a:p>
        </p:txBody>
      </p:sp>
      <p:sp>
        <p:nvSpPr>
          <p:cNvPr id="217117" name="Text Box 29"/>
          <p:cNvSpPr txBox="1">
            <a:spLocks noChangeArrowheads="1"/>
          </p:cNvSpPr>
          <p:nvPr/>
        </p:nvSpPr>
        <p:spPr bwMode="auto">
          <a:xfrm>
            <a:off x="4113213" y="5670699"/>
            <a:ext cx="32412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 dirty="0"/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7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7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7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7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7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7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7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7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7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7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7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7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7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1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1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1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2" grpId="0" animBg="1"/>
      <p:bldP spid="217094" grpId="0" animBg="1"/>
      <p:bldP spid="217095" grpId="0" animBg="1"/>
      <p:bldP spid="217096" grpId="0" animBg="1"/>
      <p:bldP spid="217097" grpId="0" animBg="1"/>
      <p:bldP spid="217098" grpId="0" animBg="1"/>
      <p:bldP spid="217099" grpId="0" animBg="1"/>
      <p:bldP spid="217100" grpId="0" animBg="1"/>
      <p:bldP spid="217101" grpId="0" animBg="1"/>
      <p:bldP spid="217102" grpId="0" animBg="1"/>
      <p:bldP spid="217103" grpId="0" animBg="1"/>
      <p:bldP spid="217104" grpId="0" animBg="1"/>
      <p:bldP spid="217105" grpId="0" animBg="1"/>
      <p:bldP spid="217106" grpId="0" animBg="1"/>
      <p:bldP spid="217107" grpId="0"/>
      <p:bldP spid="217108" grpId="0"/>
      <p:bldP spid="217111" grpId="0"/>
      <p:bldP spid="217112" grpId="0"/>
      <p:bldP spid="217113" grpId="0"/>
      <p:bldP spid="217114" grpId="0"/>
      <p:bldP spid="217115" grpId="0"/>
      <p:bldP spid="217116" grpId="0"/>
      <p:bldP spid="21711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39787"/>
          </a:xfrm>
        </p:spPr>
        <p:txBody>
          <a:bodyPr/>
          <a:lstStyle/>
          <a:p>
            <a:pPr eaLnBrk="1" hangingPunct="1"/>
            <a:r>
              <a:rPr kumimoji="0" lang="en-US" altLang="zh-TW" dirty="0" smtClean="0"/>
              <a:t>Constructing a Box Trace (7/7)</a:t>
            </a:r>
            <a:endParaRPr kumimoji="0" lang="zh-TW" altLang="en-US" dirty="0" smtClean="0"/>
          </a:p>
        </p:txBody>
      </p:sp>
      <p:sp>
        <p:nvSpPr>
          <p:cNvPr id="218116" name="Rectangle 4"/>
          <p:cNvSpPr>
            <a:spLocks noChangeArrowheads="1"/>
          </p:cNvSpPr>
          <p:nvPr/>
        </p:nvSpPr>
        <p:spPr bwMode="auto">
          <a:xfrm>
            <a:off x="2100263" y="1616993"/>
            <a:ext cx="1371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TW" sz="1600" dirty="0"/>
              <a:t>n = 1</a:t>
            </a:r>
          </a:p>
          <a:p>
            <a:pPr algn="ctr">
              <a:defRPr/>
            </a:pPr>
            <a:r>
              <a:rPr lang="en-US" altLang="zh-TW" sz="1600" dirty="0">
                <a:solidFill>
                  <a:schemeClr val="accent2"/>
                </a:solidFill>
              </a:rPr>
              <a:t>A: fact(n-1)=1</a:t>
            </a:r>
          </a:p>
          <a:p>
            <a:pPr algn="ctr">
              <a:defRPr/>
            </a:pPr>
            <a:r>
              <a:rPr lang="en-US" altLang="zh-TW" sz="1600" dirty="0"/>
              <a:t>return ?</a:t>
            </a:r>
          </a:p>
        </p:txBody>
      </p:sp>
      <p:sp>
        <p:nvSpPr>
          <p:cNvPr id="218117" name="Rectangle 5"/>
          <p:cNvSpPr>
            <a:spLocks noChangeArrowheads="1"/>
          </p:cNvSpPr>
          <p:nvPr/>
        </p:nvSpPr>
        <p:spPr bwMode="auto">
          <a:xfrm>
            <a:off x="4005263" y="1616993"/>
            <a:ext cx="13716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TW" sz="1600" dirty="0">
                <a:solidFill>
                  <a:schemeClr val="accent1"/>
                </a:solidFill>
              </a:rPr>
              <a:t>n = 0</a:t>
            </a:r>
          </a:p>
          <a:p>
            <a:pPr algn="ctr">
              <a:defRPr/>
            </a:pPr>
            <a:endParaRPr lang="en-US" altLang="zh-TW" sz="1600" dirty="0">
              <a:solidFill>
                <a:schemeClr val="accent1"/>
              </a:solidFill>
            </a:endParaRPr>
          </a:p>
          <a:p>
            <a:pPr algn="ctr">
              <a:defRPr/>
            </a:pPr>
            <a:r>
              <a:rPr lang="en-US" altLang="zh-TW" sz="1600" dirty="0">
                <a:solidFill>
                  <a:schemeClr val="accent1"/>
                </a:solidFill>
              </a:rPr>
              <a:t>return 1</a:t>
            </a:r>
          </a:p>
        </p:txBody>
      </p:sp>
      <p:sp>
        <p:nvSpPr>
          <p:cNvPr id="218118" name="Rectangle 6"/>
          <p:cNvSpPr>
            <a:spLocks noChangeArrowheads="1"/>
          </p:cNvSpPr>
          <p:nvPr/>
        </p:nvSpPr>
        <p:spPr bwMode="auto">
          <a:xfrm>
            <a:off x="195263" y="1616993"/>
            <a:ext cx="13716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TW" sz="1600" dirty="0"/>
              <a:t>n = 2</a:t>
            </a:r>
          </a:p>
          <a:p>
            <a:pPr algn="ctr">
              <a:defRPr/>
            </a:pPr>
            <a:r>
              <a:rPr lang="en-US" altLang="zh-TW" sz="1600" dirty="0"/>
              <a:t>A: fact(n-1)=?</a:t>
            </a:r>
          </a:p>
          <a:p>
            <a:pPr algn="ctr">
              <a:defRPr/>
            </a:pPr>
            <a:r>
              <a:rPr lang="en-US" altLang="zh-TW" sz="1600" dirty="0"/>
              <a:t>return ?</a:t>
            </a:r>
          </a:p>
        </p:txBody>
      </p:sp>
      <p:sp>
        <p:nvSpPr>
          <p:cNvPr id="218119" name="Line 7"/>
          <p:cNvSpPr>
            <a:spLocks noChangeShapeType="1"/>
          </p:cNvSpPr>
          <p:nvPr/>
        </p:nvSpPr>
        <p:spPr bwMode="auto">
          <a:xfrm>
            <a:off x="1609725" y="199799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8121" name="Rectangle 9"/>
          <p:cNvSpPr>
            <a:spLocks noChangeArrowheads="1"/>
          </p:cNvSpPr>
          <p:nvPr/>
        </p:nvSpPr>
        <p:spPr bwMode="auto">
          <a:xfrm>
            <a:off x="2100263" y="2806031"/>
            <a:ext cx="1371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TW" sz="1600" dirty="0"/>
              <a:t>n = 1</a:t>
            </a:r>
          </a:p>
          <a:p>
            <a:pPr algn="ctr">
              <a:defRPr/>
            </a:pPr>
            <a:r>
              <a:rPr lang="en-US" altLang="zh-TW" sz="1600" dirty="0"/>
              <a:t>A: fact(n-1)=1</a:t>
            </a:r>
          </a:p>
          <a:p>
            <a:pPr algn="ctr">
              <a:defRPr/>
            </a:pPr>
            <a:r>
              <a:rPr lang="en-US" altLang="zh-TW" sz="1600" dirty="0">
                <a:solidFill>
                  <a:schemeClr val="accent2"/>
                </a:solidFill>
              </a:rPr>
              <a:t>return 1</a:t>
            </a:r>
          </a:p>
        </p:txBody>
      </p:sp>
      <p:sp>
        <p:nvSpPr>
          <p:cNvPr id="218122" name="Rectangle 10"/>
          <p:cNvSpPr>
            <a:spLocks noChangeArrowheads="1"/>
          </p:cNvSpPr>
          <p:nvPr/>
        </p:nvSpPr>
        <p:spPr bwMode="auto">
          <a:xfrm>
            <a:off x="4005263" y="2806031"/>
            <a:ext cx="13716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TW" sz="1600" dirty="0">
                <a:solidFill>
                  <a:schemeClr val="accent1"/>
                </a:solidFill>
              </a:rPr>
              <a:t>n = 0</a:t>
            </a:r>
          </a:p>
          <a:p>
            <a:pPr algn="ctr">
              <a:defRPr/>
            </a:pPr>
            <a:endParaRPr lang="en-US" altLang="zh-TW" sz="1600" dirty="0">
              <a:solidFill>
                <a:schemeClr val="accent1"/>
              </a:solidFill>
            </a:endParaRPr>
          </a:p>
          <a:p>
            <a:pPr algn="ctr">
              <a:defRPr/>
            </a:pPr>
            <a:r>
              <a:rPr lang="en-US" altLang="zh-TW" sz="1600" dirty="0">
                <a:solidFill>
                  <a:schemeClr val="accent1"/>
                </a:solidFill>
              </a:rPr>
              <a:t>return 1</a:t>
            </a:r>
          </a:p>
        </p:txBody>
      </p:sp>
      <p:sp>
        <p:nvSpPr>
          <p:cNvPr id="218123" name="Rectangle 11"/>
          <p:cNvSpPr>
            <a:spLocks noChangeArrowheads="1"/>
          </p:cNvSpPr>
          <p:nvPr/>
        </p:nvSpPr>
        <p:spPr bwMode="auto">
          <a:xfrm>
            <a:off x="195263" y="2806031"/>
            <a:ext cx="13716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TW" sz="1600" dirty="0"/>
              <a:t>n = 2</a:t>
            </a:r>
          </a:p>
          <a:p>
            <a:pPr algn="ctr">
              <a:defRPr/>
            </a:pPr>
            <a:r>
              <a:rPr lang="en-US" altLang="zh-TW" sz="1600" dirty="0"/>
              <a:t>A: fact(n-1)=?</a:t>
            </a:r>
          </a:p>
          <a:p>
            <a:pPr algn="ctr">
              <a:defRPr/>
            </a:pPr>
            <a:r>
              <a:rPr lang="en-US" altLang="zh-TW" sz="1600" dirty="0"/>
              <a:t>return ?</a:t>
            </a:r>
          </a:p>
        </p:txBody>
      </p:sp>
      <p:sp>
        <p:nvSpPr>
          <p:cNvPr id="218124" name="Line 12"/>
          <p:cNvSpPr>
            <a:spLocks noChangeShapeType="1"/>
          </p:cNvSpPr>
          <p:nvPr/>
        </p:nvSpPr>
        <p:spPr bwMode="auto">
          <a:xfrm>
            <a:off x="1609725" y="3187031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8125" name="Rectangle 13"/>
          <p:cNvSpPr>
            <a:spLocks noChangeArrowheads="1"/>
          </p:cNvSpPr>
          <p:nvPr/>
        </p:nvSpPr>
        <p:spPr bwMode="auto">
          <a:xfrm>
            <a:off x="2100263" y="3993481"/>
            <a:ext cx="13716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TW" sz="1600" dirty="0">
                <a:solidFill>
                  <a:schemeClr val="accent1"/>
                </a:solidFill>
              </a:rPr>
              <a:t>n = 1</a:t>
            </a:r>
          </a:p>
          <a:p>
            <a:pPr algn="ctr">
              <a:defRPr/>
            </a:pPr>
            <a:r>
              <a:rPr lang="en-US" altLang="zh-TW" sz="1600" dirty="0">
                <a:solidFill>
                  <a:schemeClr val="accent1"/>
                </a:solidFill>
              </a:rPr>
              <a:t>A: fact(n-1)=1</a:t>
            </a:r>
          </a:p>
          <a:p>
            <a:pPr algn="ctr">
              <a:defRPr/>
            </a:pPr>
            <a:r>
              <a:rPr lang="en-US" altLang="zh-TW" sz="1600" dirty="0">
                <a:solidFill>
                  <a:schemeClr val="accent1"/>
                </a:solidFill>
              </a:rPr>
              <a:t>return 1</a:t>
            </a:r>
          </a:p>
        </p:txBody>
      </p:sp>
      <p:sp>
        <p:nvSpPr>
          <p:cNvPr id="218126" name="Rectangle 14"/>
          <p:cNvSpPr>
            <a:spLocks noChangeArrowheads="1"/>
          </p:cNvSpPr>
          <p:nvPr/>
        </p:nvSpPr>
        <p:spPr bwMode="auto">
          <a:xfrm>
            <a:off x="4005263" y="3993481"/>
            <a:ext cx="13716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TW" sz="1600" dirty="0">
                <a:solidFill>
                  <a:schemeClr val="accent1"/>
                </a:solidFill>
              </a:rPr>
              <a:t>n = 0</a:t>
            </a:r>
          </a:p>
          <a:p>
            <a:pPr algn="ctr">
              <a:defRPr/>
            </a:pPr>
            <a:endParaRPr lang="en-US" altLang="zh-TW" sz="1600" dirty="0">
              <a:solidFill>
                <a:schemeClr val="accent1"/>
              </a:solidFill>
            </a:endParaRPr>
          </a:p>
          <a:p>
            <a:pPr algn="ctr">
              <a:defRPr/>
            </a:pPr>
            <a:r>
              <a:rPr lang="en-US" altLang="zh-TW" sz="1600" dirty="0">
                <a:solidFill>
                  <a:schemeClr val="accent1"/>
                </a:solidFill>
              </a:rPr>
              <a:t>return 1</a:t>
            </a:r>
          </a:p>
        </p:txBody>
      </p:sp>
      <p:sp>
        <p:nvSpPr>
          <p:cNvPr id="218127" name="Rectangle 15"/>
          <p:cNvSpPr>
            <a:spLocks noChangeArrowheads="1"/>
          </p:cNvSpPr>
          <p:nvPr/>
        </p:nvSpPr>
        <p:spPr bwMode="auto">
          <a:xfrm>
            <a:off x="195263" y="3993481"/>
            <a:ext cx="1371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TW" sz="1600" dirty="0"/>
              <a:t>n = 2</a:t>
            </a:r>
          </a:p>
          <a:p>
            <a:pPr algn="ctr">
              <a:defRPr/>
            </a:pPr>
            <a:r>
              <a:rPr lang="en-US" altLang="zh-TW" sz="1600" dirty="0">
                <a:solidFill>
                  <a:schemeClr val="accent2"/>
                </a:solidFill>
              </a:rPr>
              <a:t>A: fact(n-1)=1</a:t>
            </a:r>
          </a:p>
          <a:p>
            <a:pPr algn="ctr">
              <a:defRPr/>
            </a:pPr>
            <a:r>
              <a:rPr lang="en-US" altLang="zh-TW" sz="1600" dirty="0"/>
              <a:t>return ?</a:t>
            </a:r>
          </a:p>
        </p:txBody>
      </p:sp>
      <p:sp>
        <p:nvSpPr>
          <p:cNvPr id="218129" name="Rectangle 17"/>
          <p:cNvSpPr>
            <a:spLocks noChangeArrowheads="1"/>
          </p:cNvSpPr>
          <p:nvPr/>
        </p:nvSpPr>
        <p:spPr bwMode="auto">
          <a:xfrm>
            <a:off x="2100263" y="5212681"/>
            <a:ext cx="13716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TW" sz="1600" dirty="0">
                <a:solidFill>
                  <a:schemeClr val="accent1"/>
                </a:solidFill>
              </a:rPr>
              <a:t>n = 1</a:t>
            </a:r>
          </a:p>
          <a:p>
            <a:pPr algn="ctr">
              <a:defRPr/>
            </a:pPr>
            <a:r>
              <a:rPr lang="en-US" altLang="zh-TW" sz="1600" dirty="0">
                <a:solidFill>
                  <a:schemeClr val="accent1"/>
                </a:solidFill>
              </a:rPr>
              <a:t>A: fact(n-1)=1</a:t>
            </a:r>
          </a:p>
          <a:p>
            <a:pPr algn="ctr">
              <a:defRPr/>
            </a:pPr>
            <a:r>
              <a:rPr lang="en-US" altLang="zh-TW" sz="1600" dirty="0">
                <a:solidFill>
                  <a:schemeClr val="accent1"/>
                </a:solidFill>
              </a:rPr>
              <a:t>return 1</a:t>
            </a:r>
          </a:p>
        </p:txBody>
      </p:sp>
      <p:sp>
        <p:nvSpPr>
          <p:cNvPr id="218130" name="Rectangle 18"/>
          <p:cNvSpPr>
            <a:spLocks noChangeArrowheads="1"/>
          </p:cNvSpPr>
          <p:nvPr/>
        </p:nvSpPr>
        <p:spPr bwMode="auto">
          <a:xfrm>
            <a:off x="4005263" y="5212681"/>
            <a:ext cx="13716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TW" sz="1600" dirty="0">
                <a:solidFill>
                  <a:schemeClr val="accent1"/>
                </a:solidFill>
              </a:rPr>
              <a:t>n = 0</a:t>
            </a:r>
          </a:p>
          <a:p>
            <a:pPr algn="ctr">
              <a:defRPr/>
            </a:pPr>
            <a:endParaRPr lang="en-US" altLang="zh-TW" sz="1600" dirty="0">
              <a:solidFill>
                <a:schemeClr val="accent1"/>
              </a:solidFill>
            </a:endParaRPr>
          </a:p>
          <a:p>
            <a:pPr algn="ctr">
              <a:defRPr/>
            </a:pPr>
            <a:r>
              <a:rPr lang="en-US" altLang="zh-TW" sz="1600" dirty="0">
                <a:solidFill>
                  <a:schemeClr val="accent1"/>
                </a:solidFill>
              </a:rPr>
              <a:t>return 1</a:t>
            </a:r>
          </a:p>
        </p:txBody>
      </p:sp>
      <p:sp>
        <p:nvSpPr>
          <p:cNvPr id="218131" name="Rectangle 19"/>
          <p:cNvSpPr>
            <a:spLocks noChangeArrowheads="1"/>
          </p:cNvSpPr>
          <p:nvPr/>
        </p:nvSpPr>
        <p:spPr bwMode="auto">
          <a:xfrm>
            <a:off x="195263" y="5212681"/>
            <a:ext cx="1371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TW" sz="1600" dirty="0"/>
              <a:t>n = 2</a:t>
            </a:r>
          </a:p>
          <a:p>
            <a:pPr algn="ctr">
              <a:defRPr/>
            </a:pPr>
            <a:r>
              <a:rPr lang="en-US" altLang="zh-TW" sz="1600" dirty="0"/>
              <a:t>A: fact(n-1)=1</a:t>
            </a:r>
          </a:p>
          <a:p>
            <a:pPr algn="ctr">
              <a:defRPr/>
            </a:pPr>
            <a:r>
              <a:rPr lang="en-US" altLang="zh-TW" sz="1600" dirty="0">
                <a:solidFill>
                  <a:schemeClr val="accent2"/>
                </a:solidFill>
              </a:rPr>
              <a:t>return 2</a:t>
            </a:r>
          </a:p>
        </p:txBody>
      </p:sp>
      <p:sp>
        <p:nvSpPr>
          <p:cNvPr id="218132" name="Text Box 20"/>
          <p:cNvSpPr txBox="1">
            <a:spLocks noChangeArrowheads="1"/>
          </p:cNvSpPr>
          <p:nvPr/>
        </p:nvSpPr>
        <p:spPr bwMode="auto">
          <a:xfrm>
            <a:off x="152400" y="1340768"/>
            <a:ext cx="80485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600" dirty="0"/>
              <a:t>The method value is returned to the calling box, which continues execution:</a:t>
            </a:r>
          </a:p>
        </p:txBody>
      </p:sp>
      <p:sp>
        <p:nvSpPr>
          <p:cNvPr id="218133" name="Text Box 21"/>
          <p:cNvSpPr txBox="1">
            <a:spLocks noChangeArrowheads="1"/>
          </p:cNvSpPr>
          <p:nvPr/>
        </p:nvSpPr>
        <p:spPr bwMode="auto">
          <a:xfrm>
            <a:off x="5580112" y="1772816"/>
            <a:ext cx="3525838" cy="158417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1600" b="1" dirty="0" err="1">
                <a:solidFill>
                  <a:srgbClr val="0070C0"/>
                </a:solidFill>
                <a:latin typeface="Lucida Sans Typewriter" panose="020B0509030504030204" pitchFamily="49" charset="0"/>
              </a:rPr>
              <a:t>int</a:t>
            </a:r>
            <a:r>
              <a:rPr lang="en-US" altLang="zh-TW" sz="1600" dirty="0">
                <a:latin typeface="Lucida Sans Typewriter" panose="020B0509030504030204" pitchFamily="49" charset="0"/>
              </a:rPr>
              <a:t> fact(</a:t>
            </a:r>
            <a:r>
              <a:rPr lang="en-US" altLang="zh-TW" sz="1600" b="1" dirty="0" err="1">
                <a:solidFill>
                  <a:srgbClr val="0070C0"/>
                </a:solidFill>
                <a:latin typeface="Lucida Sans Typewriter" panose="020B0509030504030204" pitchFamily="49" charset="0"/>
              </a:rPr>
              <a:t>int</a:t>
            </a:r>
            <a:r>
              <a:rPr lang="en-US" altLang="zh-TW" sz="1600" dirty="0">
                <a:latin typeface="Lucida Sans Typewriter" panose="020B0509030504030204" pitchFamily="49" charset="0"/>
              </a:rPr>
              <a:t> n)</a:t>
            </a:r>
          </a:p>
          <a:p>
            <a:pPr>
              <a:defRPr/>
            </a:pPr>
            <a:r>
              <a:rPr lang="en-US" altLang="zh-TW" sz="1600" dirty="0">
                <a:latin typeface="Lucida Sans Typewriter" panose="020B0509030504030204" pitchFamily="49" charset="0"/>
              </a:rPr>
              <a:t>{  </a:t>
            </a:r>
            <a:r>
              <a:rPr lang="en-US" altLang="zh-TW" sz="1600" b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if</a:t>
            </a:r>
            <a:r>
              <a:rPr lang="en-US" altLang="zh-TW" sz="1600" dirty="0">
                <a:latin typeface="Lucida Sans Typewriter" panose="020B0509030504030204" pitchFamily="49" charset="0"/>
              </a:rPr>
              <a:t> (n == 0)</a:t>
            </a:r>
          </a:p>
          <a:p>
            <a:pPr>
              <a:defRPr/>
            </a:pPr>
            <a:r>
              <a:rPr lang="en-US" altLang="zh-TW" sz="1600" dirty="0">
                <a:latin typeface="Lucida Sans Typewriter" panose="020B0509030504030204" pitchFamily="49" charset="0"/>
              </a:rPr>
              <a:t>      </a:t>
            </a:r>
            <a:r>
              <a:rPr lang="en-US" altLang="zh-TW" sz="1600" b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return</a:t>
            </a:r>
            <a:r>
              <a:rPr lang="en-US" altLang="zh-TW" sz="1600" dirty="0">
                <a:latin typeface="Lucida Sans Typewriter" panose="020B0509030504030204" pitchFamily="49" charset="0"/>
              </a:rPr>
              <a:t> 1;</a:t>
            </a:r>
          </a:p>
          <a:p>
            <a:pPr>
              <a:defRPr/>
            </a:pPr>
            <a:r>
              <a:rPr lang="en-US" altLang="zh-TW" sz="1600" dirty="0">
                <a:latin typeface="Lucida Sans Typewriter" panose="020B0509030504030204" pitchFamily="49" charset="0"/>
              </a:rPr>
              <a:t>   </a:t>
            </a:r>
            <a:r>
              <a:rPr lang="en-US" altLang="zh-TW" sz="1600" b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else</a:t>
            </a:r>
          </a:p>
          <a:p>
            <a:pPr>
              <a:defRPr/>
            </a:pPr>
            <a:r>
              <a:rPr lang="en-US" altLang="zh-TW" sz="1600" dirty="0">
                <a:latin typeface="Lucida Sans Typewriter" panose="020B0509030504030204" pitchFamily="49" charset="0"/>
              </a:rPr>
              <a:t>      </a:t>
            </a:r>
            <a:r>
              <a:rPr lang="en-US" altLang="zh-TW" sz="1600" b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return</a:t>
            </a:r>
            <a:r>
              <a:rPr lang="en-US" altLang="zh-TW" sz="1600" dirty="0">
                <a:latin typeface="Lucida Sans Typewriter" panose="020B0509030504030204" pitchFamily="49" charset="0"/>
              </a:rPr>
              <a:t> n * fact(n-1);</a:t>
            </a:r>
          </a:p>
          <a:p>
            <a:pPr>
              <a:defRPr/>
            </a:pPr>
            <a:r>
              <a:rPr lang="en-US" altLang="zh-TW" sz="1600" dirty="0">
                <a:latin typeface="Lucida Sans Typewriter" panose="020B0509030504030204" pitchFamily="49" charset="0"/>
              </a:rPr>
              <a:t>}</a:t>
            </a:r>
          </a:p>
        </p:txBody>
      </p:sp>
      <p:sp>
        <p:nvSpPr>
          <p:cNvPr id="21524" name="Text Box 22"/>
          <p:cNvSpPr txBox="1">
            <a:spLocks noChangeArrowheads="1"/>
          </p:cNvSpPr>
          <p:nvPr/>
        </p:nvSpPr>
        <p:spPr bwMode="auto">
          <a:xfrm>
            <a:off x="8028384" y="2980184"/>
            <a:ext cx="515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 dirty="0"/>
              <a:t>(A)</a:t>
            </a:r>
          </a:p>
        </p:txBody>
      </p:sp>
      <p:sp>
        <p:nvSpPr>
          <p:cNvPr id="218135" name="Text Box 23"/>
          <p:cNvSpPr txBox="1">
            <a:spLocks noChangeArrowheads="1"/>
          </p:cNvSpPr>
          <p:nvPr/>
        </p:nvSpPr>
        <p:spPr bwMode="auto">
          <a:xfrm>
            <a:off x="104775" y="2531393"/>
            <a:ext cx="455227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600" dirty="0"/>
              <a:t>The current invocation of </a:t>
            </a:r>
            <a:r>
              <a:rPr lang="en-US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fact</a:t>
            </a:r>
            <a:r>
              <a:rPr lang="en-US" altLang="zh-TW" sz="1600" dirty="0"/>
              <a:t> completes:</a:t>
            </a:r>
          </a:p>
        </p:txBody>
      </p:sp>
      <p:sp>
        <p:nvSpPr>
          <p:cNvPr id="218136" name="Text Box 24"/>
          <p:cNvSpPr txBox="1">
            <a:spLocks noChangeArrowheads="1"/>
          </p:cNvSpPr>
          <p:nvPr/>
        </p:nvSpPr>
        <p:spPr bwMode="auto">
          <a:xfrm>
            <a:off x="109538" y="3717032"/>
            <a:ext cx="80485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600" dirty="0"/>
              <a:t>The method value is returned to the calling box, which continues execution:</a:t>
            </a:r>
          </a:p>
        </p:txBody>
      </p:sp>
      <p:sp>
        <p:nvSpPr>
          <p:cNvPr id="218137" name="Text Box 25"/>
          <p:cNvSpPr txBox="1">
            <a:spLocks noChangeArrowheads="1"/>
          </p:cNvSpPr>
          <p:nvPr/>
        </p:nvSpPr>
        <p:spPr bwMode="auto">
          <a:xfrm>
            <a:off x="122238" y="4941168"/>
            <a:ext cx="455227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600" dirty="0"/>
              <a:t>The current invocation of </a:t>
            </a:r>
            <a:r>
              <a:rPr lang="en-US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fact</a:t>
            </a:r>
            <a:r>
              <a:rPr lang="en-US" altLang="zh-TW" sz="1600" dirty="0"/>
              <a:t> completes:</a:t>
            </a:r>
          </a:p>
        </p:txBody>
      </p:sp>
      <p:sp>
        <p:nvSpPr>
          <p:cNvPr id="218138" name="Text Box 26"/>
          <p:cNvSpPr txBox="1">
            <a:spLocks noChangeArrowheads="1"/>
          </p:cNvSpPr>
          <p:nvPr/>
        </p:nvSpPr>
        <p:spPr bwMode="auto">
          <a:xfrm>
            <a:off x="107504" y="6165304"/>
            <a:ext cx="438370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600" dirty="0"/>
              <a:t>The value </a:t>
            </a:r>
            <a:r>
              <a:rPr lang="en-US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zh-TW" sz="1600" dirty="0"/>
              <a:t> is returned to the initial call.</a:t>
            </a:r>
          </a:p>
        </p:txBody>
      </p:sp>
      <p:sp>
        <p:nvSpPr>
          <p:cNvPr id="218139" name="Text Box 27"/>
          <p:cNvSpPr txBox="1">
            <a:spLocks noChangeArrowheads="1"/>
          </p:cNvSpPr>
          <p:nvPr/>
        </p:nvSpPr>
        <p:spPr bwMode="auto">
          <a:xfrm>
            <a:off x="1676400" y="2912393"/>
            <a:ext cx="3063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</a:p>
        </p:txBody>
      </p:sp>
      <p:sp>
        <p:nvSpPr>
          <p:cNvPr id="218140" name="Text Box 28"/>
          <p:cNvSpPr txBox="1">
            <a:spLocks noChangeArrowheads="1"/>
          </p:cNvSpPr>
          <p:nvPr/>
        </p:nvSpPr>
        <p:spPr bwMode="auto">
          <a:xfrm>
            <a:off x="1676400" y="1718593"/>
            <a:ext cx="3063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8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8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8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8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8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8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8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8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8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8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8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8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6" grpId="0" animBg="1"/>
      <p:bldP spid="218117" grpId="0" animBg="1"/>
      <p:bldP spid="218118" grpId="0" animBg="1"/>
      <p:bldP spid="218119" grpId="0" animBg="1"/>
      <p:bldP spid="218121" grpId="0" animBg="1"/>
      <p:bldP spid="218122" grpId="0" animBg="1"/>
      <p:bldP spid="218123" grpId="0" animBg="1"/>
      <p:bldP spid="218124" grpId="0" animBg="1"/>
      <p:bldP spid="218125" grpId="0" animBg="1"/>
      <p:bldP spid="218126" grpId="0" animBg="1"/>
      <p:bldP spid="218127" grpId="0" animBg="1"/>
      <p:bldP spid="218129" grpId="0" animBg="1"/>
      <p:bldP spid="218130" grpId="0" animBg="1"/>
      <p:bldP spid="218131" grpId="0" animBg="1"/>
      <p:bldP spid="218132" grpId="0"/>
      <p:bldP spid="218135" grpId="0"/>
      <p:bldP spid="218136" grpId="0"/>
      <p:bldP spid="218137" grpId="0"/>
      <p:bldP spid="218138" grpId="0"/>
      <p:bldP spid="218139" grpId="0"/>
      <p:bldP spid="2181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39787"/>
          </a:xfrm>
        </p:spPr>
        <p:txBody>
          <a:bodyPr/>
          <a:lstStyle/>
          <a:p>
            <a:pPr eaLnBrk="1" hangingPunct="1"/>
            <a:r>
              <a:rPr kumimoji="0" lang="en-US" altLang="zh-TW" dirty="0" smtClean="0"/>
              <a:t>The Basic Idea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kumimoji="0" lang="en-US" altLang="zh-TW" i="1" dirty="0" smtClean="0"/>
              <a:t>Recursion</a:t>
            </a:r>
            <a:r>
              <a:rPr kumimoji="0" lang="en-US" altLang="zh-TW" dirty="0" smtClean="0"/>
              <a:t> is an extremely powerful problem-solving technique. </a:t>
            </a:r>
          </a:p>
          <a:p>
            <a:pPr lvl="4" eaLnBrk="1" hangingPunct="1"/>
            <a:endParaRPr kumimoji="0" lang="en-US" altLang="zh-TW" sz="1400" dirty="0" smtClean="0"/>
          </a:p>
          <a:p>
            <a:pPr eaLnBrk="1" hangingPunct="1"/>
            <a:r>
              <a:rPr kumimoji="0" lang="en-US" altLang="zh-TW" b="1" dirty="0" smtClean="0">
                <a:solidFill>
                  <a:srgbClr val="0070C0"/>
                </a:solidFill>
              </a:rPr>
              <a:t>Recursion</a:t>
            </a:r>
            <a:r>
              <a:rPr kumimoji="0" lang="en-US" altLang="zh-TW" dirty="0" smtClean="0"/>
              <a:t> tries to</a:t>
            </a:r>
          </a:p>
          <a:p>
            <a:pPr lvl="1" eaLnBrk="1" hangingPunct="1"/>
            <a:r>
              <a:rPr kumimoji="0" lang="en-US" altLang="zh-TW" dirty="0" smtClean="0"/>
              <a:t>break a problem into </a:t>
            </a:r>
            <a:r>
              <a:rPr kumimoji="0" lang="en-US" altLang="zh-TW" b="1" i="1" dirty="0" smtClean="0"/>
              <a:t>smaller identical problems</a:t>
            </a:r>
            <a:r>
              <a:rPr kumimoji="0" lang="en-US" altLang="zh-TW" dirty="0" smtClean="0"/>
              <a:t>.</a:t>
            </a:r>
          </a:p>
          <a:p>
            <a:pPr lvl="1" eaLnBrk="1" hangingPunct="1"/>
            <a:r>
              <a:rPr kumimoji="0" lang="en-US" altLang="zh-TW" dirty="0" smtClean="0"/>
              <a:t>solve the problem </a:t>
            </a:r>
            <a:r>
              <a:rPr kumimoji="0" lang="en-US" altLang="zh-TW" u="sng" dirty="0" smtClean="0"/>
              <a:t>by solving </a:t>
            </a:r>
            <a:r>
              <a:rPr kumimoji="0" lang="en-US" altLang="zh-TW" b="1" u="sng" dirty="0" smtClean="0">
                <a:solidFill>
                  <a:srgbClr val="0070C0"/>
                </a:solidFill>
              </a:rPr>
              <a:t>smaller</a:t>
            </a:r>
            <a:r>
              <a:rPr kumimoji="0" lang="en-US" altLang="zh-TW" u="sng" dirty="0" smtClean="0"/>
              <a:t> instances of the </a:t>
            </a:r>
            <a:r>
              <a:rPr kumimoji="0" lang="en-US" altLang="zh-TW" b="1" u="sng" dirty="0" smtClean="0">
                <a:solidFill>
                  <a:srgbClr val="0070C0"/>
                </a:solidFill>
              </a:rPr>
              <a:t>same</a:t>
            </a:r>
            <a:r>
              <a:rPr kumimoji="0" lang="en-US" altLang="zh-TW" u="sng" dirty="0" smtClean="0"/>
              <a:t> problem</a:t>
            </a:r>
            <a:r>
              <a:rPr kumimoji="0" lang="en-US" altLang="zh-TW" dirty="0" smtClean="0"/>
              <a:t>.</a:t>
            </a:r>
          </a:p>
          <a:p>
            <a:pPr lvl="2" eaLnBrk="1" hangingPunct="1">
              <a:buNone/>
            </a:pPr>
            <a:r>
              <a:rPr kumimoji="0" lang="en-US" altLang="zh-TW" dirty="0" smtClean="0"/>
              <a:t>(The solutions of the smaller problems will lead to the solution of the original problem.)</a:t>
            </a:r>
          </a:p>
          <a:p>
            <a:pPr lvl="4" eaLnBrk="1" hangingPunct="1"/>
            <a:endParaRPr kumimoji="0" lang="en-US" altLang="zh-TW" sz="1400" dirty="0" smtClean="0"/>
          </a:p>
          <a:p>
            <a:pPr eaLnBrk="1" hangingPunct="1"/>
            <a:r>
              <a:rPr kumimoji="0" lang="en-US" altLang="zh-TW" dirty="0" smtClean="0"/>
              <a:t>Problems that at first appear to be quite difficult often have simple recursive solutions.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39787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Invariants for Recursive Functions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Writing </a:t>
            </a:r>
            <a:r>
              <a:rPr lang="en-US" altLang="zh-TW" b="1" i="1" dirty="0" smtClean="0"/>
              <a:t>invariants</a:t>
            </a:r>
            <a:r>
              <a:rPr lang="en-US" altLang="zh-TW" dirty="0" smtClean="0"/>
              <a:t> for recursive functions is as important as writing them for iterative functions.</a:t>
            </a:r>
          </a:p>
          <a:p>
            <a:pPr lvl="1" eaLnBrk="1" hangingPunct="1"/>
            <a:r>
              <a:rPr lang="en-US" altLang="zh-TW" dirty="0" smtClean="0"/>
              <a:t>An invariant is a condition that is </a:t>
            </a:r>
            <a:r>
              <a:rPr lang="en-US" altLang="zh-TW" b="1" dirty="0" smtClean="0"/>
              <a:t>always true</a:t>
            </a:r>
            <a:r>
              <a:rPr lang="en-US" altLang="zh-TW" dirty="0" smtClean="0"/>
              <a:t> at a particular point in an algorithm/program.</a:t>
            </a:r>
          </a:p>
          <a:p>
            <a:pPr eaLnBrk="1" hangingPunct="1"/>
            <a:endParaRPr lang="en-US" altLang="zh-TW" dirty="0" smtClean="0"/>
          </a:p>
          <a:p>
            <a:pPr eaLnBrk="1" hangingPunct="1"/>
            <a:endParaRPr lang="en-US" altLang="zh-TW" dirty="0" smtClean="0"/>
          </a:p>
        </p:txBody>
      </p:sp>
      <p:sp>
        <p:nvSpPr>
          <p:cNvPr id="219140" name="Text Box 4"/>
          <p:cNvSpPr txBox="1">
            <a:spLocks noChangeArrowheads="1"/>
          </p:cNvSpPr>
          <p:nvPr/>
        </p:nvSpPr>
        <p:spPr bwMode="auto">
          <a:xfrm>
            <a:off x="990600" y="3233993"/>
            <a:ext cx="6705600" cy="32193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600" dirty="0">
                <a:solidFill>
                  <a:srgbClr val="00B0F0"/>
                </a:solidFill>
                <a:latin typeface="Lucida Sans Typewriter" panose="020B0509030504030204" pitchFamily="49" charset="0"/>
              </a:rPr>
              <a:t>/** </a:t>
            </a:r>
            <a:endParaRPr lang="en-US" altLang="zh-TW" sz="1600" dirty="0" smtClean="0">
              <a:solidFill>
                <a:srgbClr val="00B0F0"/>
              </a:solidFill>
              <a:latin typeface="Lucida Sans Typewriter" panose="020B0509030504030204" pitchFamily="49" charset="0"/>
            </a:endParaRPr>
          </a:p>
          <a:p>
            <a:pPr>
              <a:defRPr/>
            </a:pPr>
            <a:r>
              <a:rPr lang="en-US" altLang="zh-TW" sz="1600" dirty="0">
                <a:solidFill>
                  <a:srgbClr val="00B0F0"/>
                </a:solidFill>
                <a:latin typeface="Lucida Sans Typewriter" panose="020B0509030504030204" pitchFamily="49" charset="0"/>
              </a:rPr>
              <a:t> </a:t>
            </a:r>
            <a:r>
              <a:rPr lang="en-US" altLang="zh-TW" sz="1600" dirty="0" smtClean="0">
                <a:solidFill>
                  <a:srgbClr val="00B0F0"/>
                </a:solidFill>
                <a:latin typeface="Lucida Sans Typewriter" panose="020B0509030504030204" pitchFamily="49" charset="0"/>
              </a:rPr>
              <a:t>@</a:t>
            </a:r>
            <a:r>
              <a:rPr lang="en-US" altLang="zh-TW" sz="1600" b="1" dirty="0">
                <a:solidFill>
                  <a:srgbClr val="00B0F0"/>
                </a:solidFill>
                <a:latin typeface="Lucida Sans Typewriter" panose="020B0509030504030204" pitchFamily="49" charset="0"/>
              </a:rPr>
              <a:t>pre </a:t>
            </a:r>
            <a:r>
              <a:rPr lang="en-US" altLang="zh-TW" sz="1600" b="1" dirty="0" smtClean="0">
                <a:solidFill>
                  <a:srgbClr val="00B0F0"/>
                </a:solidFill>
                <a:latin typeface="Lucida Sans Typewriter" panose="020B0509030504030204" pitchFamily="49" charset="0"/>
              </a:rPr>
              <a:t> n </a:t>
            </a:r>
            <a:r>
              <a:rPr lang="en-US" altLang="zh-TW" sz="1600" b="1" dirty="0">
                <a:solidFill>
                  <a:srgbClr val="00B0F0"/>
                </a:solidFill>
                <a:latin typeface="Lucida Sans Typewriter" panose="020B0509030504030204" pitchFamily="49" charset="0"/>
              </a:rPr>
              <a:t>must be greater than or equal to </a:t>
            </a:r>
            <a:r>
              <a:rPr lang="en-US" altLang="zh-TW" sz="1600" b="1" dirty="0" smtClean="0">
                <a:solidFill>
                  <a:srgbClr val="00B0F0"/>
                </a:solidFill>
                <a:latin typeface="Lucida Sans Typewriter" panose="020B0509030504030204" pitchFamily="49" charset="0"/>
              </a:rPr>
              <a:t>0.</a:t>
            </a:r>
            <a:endParaRPr lang="en-US" altLang="zh-TW" sz="1600" b="1" dirty="0">
              <a:solidFill>
                <a:srgbClr val="00B0F0"/>
              </a:solidFill>
              <a:latin typeface="Lucida Sans Typewriter" panose="020B0509030504030204" pitchFamily="49" charset="0"/>
            </a:endParaRPr>
          </a:p>
          <a:p>
            <a:pPr>
              <a:defRPr/>
            </a:pPr>
            <a:r>
              <a:rPr lang="en-US" altLang="zh-TW" sz="1600" dirty="0">
                <a:solidFill>
                  <a:srgbClr val="00B0F0"/>
                </a:solidFill>
                <a:latin typeface="Lucida Sans Typewriter" panose="020B0509030504030204" pitchFamily="49" charset="0"/>
              </a:rPr>
              <a:t> </a:t>
            </a:r>
            <a:r>
              <a:rPr lang="en-US" altLang="zh-TW" sz="1600" dirty="0" smtClean="0">
                <a:solidFill>
                  <a:srgbClr val="00B0F0"/>
                </a:solidFill>
                <a:latin typeface="Lucida Sans Typewriter" panose="020B0509030504030204" pitchFamily="49" charset="0"/>
              </a:rPr>
              <a:t>@</a:t>
            </a:r>
            <a:r>
              <a:rPr lang="en-US" altLang="zh-TW" sz="1600" dirty="0">
                <a:solidFill>
                  <a:srgbClr val="00B0F0"/>
                </a:solidFill>
                <a:latin typeface="Lucida Sans Typewriter" panose="020B0509030504030204" pitchFamily="49" charset="0"/>
              </a:rPr>
              <a:t>return </a:t>
            </a:r>
            <a:r>
              <a:rPr lang="en-US" altLang="zh-TW" sz="1600" dirty="0" smtClean="0">
                <a:solidFill>
                  <a:srgbClr val="00B0F0"/>
                </a:solidFill>
                <a:latin typeface="Lucida Sans Typewriter" panose="020B0509030504030204" pitchFamily="49" charset="0"/>
              </a:rPr>
              <a:t> the </a:t>
            </a:r>
            <a:r>
              <a:rPr lang="en-US" altLang="zh-TW" sz="1600" dirty="0">
                <a:solidFill>
                  <a:srgbClr val="00B0F0"/>
                </a:solidFill>
                <a:latin typeface="Lucida Sans Typewriter" panose="020B0509030504030204" pitchFamily="49" charset="0"/>
              </a:rPr>
              <a:t>factorial of n. */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TW" sz="1600" b="1" dirty="0" err="1">
                <a:solidFill>
                  <a:srgbClr val="0070C0"/>
                </a:solidFill>
                <a:latin typeface="Lucida Sans Typewriter" panose="020B0509030504030204" pitchFamily="49" charset="0"/>
              </a:rPr>
              <a:t>int</a:t>
            </a:r>
            <a:r>
              <a:rPr lang="en-US" altLang="zh-TW" sz="1600" dirty="0">
                <a:latin typeface="Lucida Sans Typewriter" panose="020B0509030504030204" pitchFamily="49" charset="0"/>
              </a:rPr>
              <a:t> </a:t>
            </a:r>
            <a:r>
              <a:rPr lang="en-US" altLang="zh-TW" sz="1600" b="1" dirty="0">
                <a:solidFill>
                  <a:srgbClr val="CC00FF"/>
                </a:solidFill>
                <a:latin typeface="Lucida Sans Typewriter" panose="020B0509030504030204" pitchFamily="49" charset="0"/>
              </a:rPr>
              <a:t>fact</a:t>
            </a:r>
            <a:r>
              <a:rPr lang="en-US" altLang="zh-TW" sz="1600" dirty="0">
                <a:latin typeface="Lucida Sans Typewriter" panose="020B0509030504030204" pitchFamily="49" charset="0"/>
              </a:rPr>
              <a:t>(</a:t>
            </a:r>
            <a:r>
              <a:rPr lang="en-US" altLang="zh-TW" sz="1600" b="1" dirty="0" err="1">
                <a:solidFill>
                  <a:srgbClr val="0070C0"/>
                </a:solidFill>
                <a:latin typeface="Lucida Sans Typewriter" panose="020B0509030504030204" pitchFamily="49" charset="0"/>
              </a:rPr>
              <a:t>int</a:t>
            </a:r>
            <a:r>
              <a:rPr lang="en-US" altLang="zh-TW" sz="1600" dirty="0">
                <a:latin typeface="Lucida Sans Typewriter" panose="020B0509030504030204" pitchFamily="49" charset="0"/>
              </a:rPr>
              <a:t> n)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TW" sz="1600" dirty="0">
                <a:latin typeface="Lucida Sans Typewriter" panose="020B0509030504030204" pitchFamily="49" charset="0"/>
              </a:rPr>
              <a:t>{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TW" sz="1600" dirty="0">
                <a:latin typeface="Lucida Sans Typewriter" panose="020B0509030504030204" pitchFamily="49" charset="0"/>
              </a:rPr>
              <a:t>   </a:t>
            </a:r>
            <a:r>
              <a:rPr lang="en-US" altLang="zh-TW" sz="1600" b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if</a:t>
            </a:r>
            <a:r>
              <a:rPr lang="en-US" altLang="zh-TW" sz="1600" dirty="0">
                <a:latin typeface="Lucida Sans Typewriter" panose="020B0509030504030204" pitchFamily="49" charset="0"/>
              </a:rPr>
              <a:t> (n == 0)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TW" sz="1600" dirty="0">
                <a:latin typeface="Lucida Sans Typewriter" panose="020B0509030504030204" pitchFamily="49" charset="0"/>
              </a:rPr>
              <a:t>      </a:t>
            </a:r>
            <a:r>
              <a:rPr lang="en-US" altLang="zh-TW" sz="1600" b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return</a:t>
            </a:r>
            <a:r>
              <a:rPr lang="en-US" altLang="zh-TW" sz="1600" dirty="0">
                <a:latin typeface="Lucida Sans Typewriter" panose="020B0509030504030204" pitchFamily="49" charset="0"/>
              </a:rPr>
              <a:t> 1;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TW" sz="1600" dirty="0">
                <a:latin typeface="Lucida Sans Typewriter" panose="020B0509030504030204" pitchFamily="49" charset="0"/>
              </a:rPr>
              <a:t>   </a:t>
            </a:r>
            <a:r>
              <a:rPr lang="en-US" altLang="zh-TW" sz="1600" b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else</a:t>
            </a:r>
            <a:endParaRPr lang="en-US" altLang="zh-TW" sz="1600" b="1" dirty="0">
              <a:solidFill>
                <a:srgbClr val="0070C0"/>
              </a:solidFill>
              <a:latin typeface="Lucida Sans Typewriter" panose="020B0509030504030204" pitchFamily="49" charset="0"/>
            </a:endParaRPr>
          </a:p>
          <a:p>
            <a:pPr>
              <a:defRPr/>
            </a:pPr>
            <a:r>
              <a:rPr lang="en-US" altLang="zh-TW" sz="1600" dirty="0">
                <a:solidFill>
                  <a:srgbClr val="00B0F0"/>
                </a:solidFill>
                <a:latin typeface="Lucida Sans Typewriter" panose="020B0509030504030204" pitchFamily="49" charset="0"/>
              </a:rPr>
              <a:t> </a:t>
            </a:r>
            <a:r>
              <a:rPr lang="en-US" altLang="zh-TW" sz="1600" dirty="0" smtClean="0">
                <a:solidFill>
                  <a:srgbClr val="00B0F0"/>
                </a:solidFill>
                <a:latin typeface="Lucida Sans Typewriter" panose="020B0509030504030204" pitchFamily="49" charset="0"/>
              </a:rPr>
              <a:t>     </a:t>
            </a:r>
            <a:r>
              <a:rPr lang="en-US" altLang="zh-TW" sz="1600" b="1" dirty="0" smtClean="0">
                <a:solidFill>
                  <a:srgbClr val="00B0F0"/>
                </a:solidFill>
                <a:latin typeface="Lucida Sans Typewriter" panose="020B0509030504030204" pitchFamily="49" charset="0"/>
              </a:rPr>
              <a:t>//</a:t>
            </a:r>
            <a:r>
              <a:rPr lang="en-US" altLang="zh-TW" sz="1600" dirty="0" smtClean="0">
                <a:solidFill>
                  <a:srgbClr val="00B0F0"/>
                </a:solidFill>
                <a:latin typeface="Lucida Sans Typewriter" panose="020B0509030504030204" pitchFamily="49" charset="0"/>
              </a:rPr>
              <a:t> </a:t>
            </a:r>
            <a:r>
              <a:rPr lang="en-US" altLang="zh-TW" sz="1600" b="1" dirty="0">
                <a:solidFill>
                  <a:srgbClr val="00B0F0"/>
                </a:solidFill>
                <a:latin typeface="Lucida Sans Typewriter" panose="020B0509030504030204" pitchFamily="49" charset="0"/>
              </a:rPr>
              <a:t>Invariant: n &gt; 0, so n-1 &gt;= 0.</a:t>
            </a:r>
          </a:p>
          <a:p>
            <a:pPr>
              <a:defRPr/>
            </a:pPr>
            <a:r>
              <a:rPr lang="en-US" altLang="zh-TW" sz="1600" b="1" dirty="0">
                <a:solidFill>
                  <a:srgbClr val="00B0F0"/>
                </a:solidFill>
                <a:latin typeface="Lucida Sans Typewriter" panose="020B0509030504030204" pitchFamily="49" charset="0"/>
              </a:rPr>
              <a:t>     </a:t>
            </a:r>
            <a:r>
              <a:rPr lang="en-US" altLang="zh-TW" sz="1600" b="1" dirty="0" smtClean="0">
                <a:solidFill>
                  <a:srgbClr val="00B0F0"/>
                </a:solidFill>
                <a:latin typeface="Lucida Sans Typewriter" panose="020B0509030504030204" pitchFamily="49" charset="0"/>
              </a:rPr>
              <a:t> // </a:t>
            </a:r>
            <a:r>
              <a:rPr lang="en-US" altLang="zh-TW" sz="1600" b="1" dirty="0">
                <a:solidFill>
                  <a:srgbClr val="00B0F0"/>
                </a:solidFill>
                <a:latin typeface="Lucida Sans Typewriter" panose="020B0509030504030204" pitchFamily="49" charset="0"/>
              </a:rPr>
              <a:t>Thus, fact(n-1) returns (n-1)!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TW" sz="1600" dirty="0" smtClean="0">
                <a:latin typeface="Lucida Sans Typewriter" panose="020B0509030504030204" pitchFamily="49" charset="0"/>
              </a:rPr>
              <a:t>      </a:t>
            </a:r>
            <a:r>
              <a:rPr lang="en-US" altLang="zh-TW" sz="1600" b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return</a:t>
            </a:r>
            <a:r>
              <a:rPr lang="en-US" altLang="zh-TW" sz="1600" dirty="0" smtClean="0">
                <a:latin typeface="Lucida Sans Typewriter" panose="020B0509030504030204" pitchFamily="49" charset="0"/>
              </a:rPr>
              <a:t> </a:t>
            </a:r>
            <a:r>
              <a:rPr lang="en-US" altLang="zh-TW" sz="1600" b="1" dirty="0">
                <a:latin typeface="Lucida Sans Typewriter" panose="020B0509030504030204" pitchFamily="49" charset="0"/>
              </a:rPr>
              <a:t>n *</a:t>
            </a:r>
            <a:r>
              <a:rPr lang="en-US" altLang="zh-TW" sz="1600" dirty="0">
                <a:latin typeface="Lucida Sans Typewriter" panose="020B0509030504030204" pitchFamily="49" charset="0"/>
              </a:rPr>
              <a:t> </a:t>
            </a:r>
            <a:r>
              <a:rPr lang="en-US" altLang="zh-TW" sz="1600" b="1" dirty="0">
                <a:solidFill>
                  <a:srgbClr val="CC00FF"/>
                </a:solidFill>
                <a:latin typeface="Lucida Sans Typewriter" panose="020B0509030504030204" pitchFamily="49" charset="0"/>
              </a:rPr>
              <a:t>fact</a:t>
            </a:r>
            <a:r>
              <a:rPr lang="en-US" altLang="zh-TW" sz="1600" b="1" dirty="0">
                <a:solidFill>
                  <a:schemeClr val="accent2"/>
                </a:solidFill>
                <a:latin typeface="Lucida Sans Typewriter" panose="020B0509030504030204" pitchFamily="49" charset="0"/>
              </a:rPr>
              <a:t>(n-1)</a:t>
            </a:r>
            <a:r>
              <a:rPr lang="en-US" altLang="zh-TW" sz="1600" dirty="0">
                <a:latin typeface="Lucida Sans Typewriter" panose="020B0509030504030204" pitchFamily="49" charset="0"/>
              </a:rPr>
              <a:t>;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TW" sz="1600" dirty="0">
                <a:latin typeface="Lucida Sans Typewriter" panose="020B0509030504030204" pitchFamily="49" charset="0"/>
              </a:rPr>
              <a:t>} </a:t>
            </a:r>
            <a:r>
              <a:rPr lang="en-US" altLang="zh-TW" sz="1600" dirty="0">
                <a:solidFill>
                  <a:srgbClr val="00B0F0"/>
                </a:solidFill>
                <a:latin typeface="Lucida Sans Typewriter" panose="020B0509030504030204" pitchFamily="49" charset="0"/>
              </a:rPr>
              <a:t>// end fact</a:t>
            </a:r>
            <a:endParaRPr lang="en-US" altLang="zh-TW" sz="1600" dirty="0">
              <a:latin typeface="Lucida Sans Typewriter" panose="020B0509030504030204" pitchFamily="49" charset="0"/>
            </a:endParaRPr>
          </a:p>
        </p:txBody>
      </p:sp>
      <p:sp>
        <p:nvSpPr>
          <p:cNvPr id="219141" name="Text Box 5"/>
          <p:cNvSpPr txBox="1">
            <a:spLocks noChangeArrowheads="1"/>
          </p:cNvSpPr>
          <p:nvPr/>
        </p:nvSpPr>
        <p:spPr bwMode="auto">
          <a:xfrm>
            <a:off x="6372200" y="5139769"/>
            <a:ext cx="2818400" cy="1169551"/>
          </a:xfrm>
          <a:prstGeom prst="rect">
            <a:avLst/>
          </a:prstGeom>
          <a:solidFill>
            <a:srgbClr val="FFCC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dirty="0"/>
              <a:t>The recursive call satisfies</a:t>
            </a:r>
          </a:p>
          <a:p>
            <a:pPr eaLnBrk="1" hangingPunct="1"/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fact</a:t>
            </a:r>
            <a:r>
              <a:rPr lang="en-US" altLang="zh-TW" dirty="0">
                <a:latin typeface="Arial" charset="0"/>
              </a:rPr>
              <a:t>’</a:t>
            </a:r>
            <a:r>
              <a:rPr lang="en-US" altLang="zh-TW" dirty="0"/>
              <a:t>s precondition, so you</a:t>
            </a:r>
          </a:p>
          <a:p>
            <a:pPr eaLnBrk="1" hangingPunct="1"/>
            <a:r>
              <a:rPr lang="en-US" altLang="zh-TW" dirty="0"/>
              <a:t>can expect from the post-</a:t>
            </a:r>
          </a:p>
          <a:p>
            <a:pPr eaLnBrk="1" hangingPunct="1"/>
            <a:r>
              <a:rPr lang="en-US" altLang="zh-TW" dirty="0"/>
              <a:t>condition that </a:t>
            </a:r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fact(n-1)</a:t>
            </a:r>
            <a:r>
              <a:rPr lang="en-US" altLang="zh-TW" dirty="0"/>
              <a:t> will</a:t>
            </a:r>
          </a:p>
          <a:p>
            <a:pPr eaLnBrk="1" hangingPunct="1"/>
            <a:r>
              <a:rPr lang="en-US" altLang="zh-TW" dirty="0"/>
              <a:t>return the factorial of </a:t>
            </a:r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n-1</a:t>
            </a:r>
            <a:r>
              <a:rPr lang="en-US" altLang="zh-TW" dirty="0"/>
              <a:t>.</a:t>
            </a:r>
          </a:p>
        </p:txBody>
      </p:sp>
      <p:sp>
        <p:nvSpPr>
          <p:cNvPr id="219142" name="Line 6"/>
          <p:cNvSpPr>
            <a:spLocks noChangeShapeType="1"/>
          </p:cNvSpPr>
          <p:nvPr/>
        </p:nvSpPr>
        <p:spPr bwMode="auto">
          <a:xfrm>
            <a:off x="5940152" y="551304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9143" name="Line 7"/>
          <p:cNvSpPr>
            <a:spLocks noChangeShapeType="1"/>
          </p:cNvSpPr>
          <p:nvPr/>
        </p:nvSpPr>
        <p:spPr bwMode="auto">
          <a:xfrm flipH="1">
            <a:off x="4495800" y="5868888"/>
            <a:ext cx="1828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91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9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9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9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9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91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91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9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9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9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1" grpId="0" animBg="1"/>
      <p:bldP spid="219142" grpId="0" animBg="1"/>
      <p:bldP spid="21914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Return a Value </a:t>
            </a:r>
            <a:br>
              <a:rPr lang="en-US" sz="3600" smtClean="0"/>
            </a:br>
            <a:r>
              <a:rPr lang="en-US" sz="3600" smtClean="0"/>
              <a:t>Recursion Example: Powers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Recall predefined function pow():</a:t>
            </a:r>
            <a:br>
              <a:rPr lang="en-US" smtClean="0"/>
            </a:br>
            <a:r>
              <a:rPr lang="en-US" smtClean="0"/>
              <a:t>result = pow(2.0,3.0);</a:t>
            </a:r>
          </a:p>
          <a:p>
            <a:pPr lvl="1" eaLnBrk="1" hangingPunct="1"/>
            <a:r>
              <a:rPr lang="en-US" smtClean="0"/>
              <a:t>Returns 2 raised to power 3 (8.0)</a:t>
            </a:r>
          </a:p>
          <a:p>
            <a:pPr lvl="1" eaLnBrk="1" hangingPunct="1"/>
            <a:r>
              <a:rPr lang="en-US" smtClean="0"/>
              <a:t>Takes two double arguments</a:t>
            </a:r>
          </a:p>
          <a:p>
            <a:pPr lvl="1" eaLnBrk="1" hangingPunct="1"/>
            <a:r>
              <a:rPr lang="en-US" smtClean="0"/>
              <a:t>Returns double value</a:t>
            </a:r>
          </a:p>
          <a:p>
            <a:pPr eaLnBrk="1" hangingPunct="1"/>
            <a:r>
              <a:rPr lang="en-US" smtClean="0"/>
              <a:t>Let’s write recursively</a:t>
            </a:r>
          </a:p>
          <a:p>
            <a:pPr lvl="1" eaLnBrk="1" hangingPunct="1"/>
            <a:r>
              <a:rPr lang="en-US" smtClean="0"/>
              <a:t>For simple example</a:t>
            </a:r>
          </a:p>
        </p:txBody>
      </p:sp>
    </p:spTree>
    <p:extLst>
      <p:ext uri="{BB962C8B-B14F-4D97-AF65-F5344CB8AC3E}">
        <p14:creationId xmlns:p14="http://schemas.microsoft.com/office/powerpoint/2010/main" val="141130142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 Definition for power()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4888" y="1446213"/>
            <a:ext cx="7815262" cy="45910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int power(int x, int n)</a:t>
            </a:r>
            <a:br>
              <a:rPr lang="en-US" sz="2800" smtClean="0"/>
            </a:br>
            <a:r>
              <a:rPr lang="en-US" sz="2800" smtClean="0"/>
              <a:t>{</a:t>
            </a:r>
            <a:br>
              <a:rPr lang="en-US" sz="2800" smtClean="0"/>
            </a:br>
            <a:r>
              <a:rPr lang="en-US" sz="2800" smtClean="0"/>
              <a:t>	if (n&lt;0)</a:t>
            </a:r>
            <a:br>
              <a:rPr lang="en-US" sz="2800" smtClean="0"/>
            </a:br>
            <a:r>
              <a:rPr lang="en-US" sz="2800" smtClean="0"/>
              <a:t>	{</a:t>
            </a:r>
            <a:br>
              <a:rPr lang="en-US" sz="2800" smtClean="0"/>
            </a:br>
            <a:r>
              <a:rPr lang="en-US" sz="2800" smtClean="0"/>
              <a:t>		cout &lt;&lt; "Illegal argument";</a:t>
            </a:r>
            <a:br>
              <a:rPr lang="en-US" sz="2800" smtClean="0"/>
            </a:br>
            <a:r>
              <a:rPr lang="en-US" sz="2800" smtClean="0"/>
              <a:t>		exit(1);</a:t>
            </a:r>
            <a:br>
              <a:rPr lang="en-US" sz="2800" smtClean="0"/>
            </a:br>
            <a:r>
              <a:rPr lang="en-US" sz="2800" smtClean="0"/>
              <a:t>	}</a:t>
            </a:r>
            <a:br>
              <a:rPr lang="en-US" sz="2800" smtClean="0"/>
            </a:br>
            <a:r>
              <a:rPr lang="en-US" sz="2800" smtClean="0"/>
              <a:t>	if (n&gt;0)</a:t>
            </a:r>
            <a:br>
              <a:rPr lang="en-US" sz="2800" smtClean="0"/>
            </a:br>
            <a:r>
              <a:rPr lang="en-US" sz="2800" smtClean="0"/>
              <a:t>		return (power(x, n-1)*x);</a:t>
            </a:r>
            <a:br>
              <a:rPr lang="en-US" sz="2800" smtClean="0"/>
            </a:br>
            <a:r>
              <a:rPr lang="en-US" sz="2800" smtClean="0"/>
              <a:t>	else</a:t>
            </a:r>
            <a:br>
              <a:rPr lang="en-US" sz="2800" smtClean="0"/>
            </a:br>
            <a:r>
              <a:rPr lang="en-US" sz="2800" smtClean="0"/>
              <a:t>		return (1);</a:t>
            </a:r>
            <a:br>
              <a:rPr lang="en-US" sz="2800" smtClean="0"/>
            </a:br>
            <a:r>
              <a:rPr lang="en-US" sz="280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3141973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Calling Function power()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Example calls: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power(2, 0);</a:t>
            </a:r>
            <a:br>
              <a:rPr lang="en-US" smtClean="0"/>
            </a:br>
            <a:r>
              <a:rPr lang="en-US" smtClean="0">
                <a:sym typeface="Wingdings" pitchFamily="2" charset="2"/>
              </a:rPr>
              <a:t></a:t>
            </a:r>
            <a:r>
              <a:rPr lang="en-US" smtClean="0"/>
              <a:t> returns 1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power(2, 1);</a:t>
            </a:r>
            <a:br>
              <a:rPr lang="en-US" smtClean="0"/>
            </a:br>
            <a:r>
              <a:rPr lang="en-US" smtClean="0">
                <a:sym typeface="Wingdings" pitchFamily="2" charset="2"/>
              </a:rPr>
              <a:t></a:t>
            </a:r>
            <a:r>
              <a:rPr lang="en-US" smtClean="0"/>
              <a:t> returns (power(2, 0) * 2);</a:t>
            </a:r>
            <a:br>
              <a:rPr lang="en-US" smtClean="0"/>
            </a:br>
            <a:r>
              <a:rPr lang="en-US" smtClean="0"/>
              <a:t>		     </a:t>
            </a:r>
            <a:r>
              <a:rPr lang="en-US" smtClean="0">
                <a:sym typeface="Wingdings" pitchFamily="2" charset="2"/>
              </a:rPr>
              <a:t></a:t>
            </a:r>
            <a:r>
              <a:rPr lang="en-US" smtClean="0"/>
              <a:t> returns 1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Value 1 multiplied by 2 &amp; returned to original call</a:t>
            </a:r>
          </a:p>
        </p:txBody>
      </p:sp>
    </p:spTree>
    <p:extLst>
      <p:ext uri="{BB962C8B-B14F-4D97-AF65-F5344CB8AC3E}">
        <p14:creationId xmlns:p14="http://schemas.microsoft.com/office/powerpoint/2010/main" val="62762066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Calling Function power()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Larger example:</a:t>
            </a:r>
            <a:br>
              <a:rPr lang="en-US" smtClean="0"/>
            </a:br>
            <a:r>
              <a:rPr lang="en-US" smtClean="0"/>
              <a:t>power(2,3);</a:t>
            </a:r>
            <a:br>
              <a:rPr lang="en-US" smtClean="0"/>
            </a:br>
            <a:r>
              <a:rPr lang="en-US" smtClean="0">
                <a:sym typeface="Wingdings" pitchFamily="2" charset="2"/>
              </a:rPr>
              <a:t></a:t>
            </a:r>
            <a:r>
              <a:rPr lang="en-US" smtClean="0"/>
              <a:t> power(2,2)*2</a:t>
            </a:r>
            <a:br>
              <a:rPr lang="en-US" smtClean="0"/>
            </a:br>
            <a:r>
              <a:rPr lang="en-US" smtClean="0"/>
              <a:t>	 </a:t>
            </a:r>
            <a:r>
              <a:rPr lang="en-US" smtClean="0">
                <a:sym typeface="Wingdings" pitchFamily="2" charset="2"/>
              </a:rPr>
              <a:t></a:t>
            </a:r>
            <a:r>
              <a:rPr lang="en-US" smtClean="0"/>
              <a:t> power(2,1)*2</a:t>
            </a:r>
            <a:br>
              <a:rPr lang="en-US" smtClean="0"/>
            </a:br>
            <a:r>
              <a:rPr lang="en-US" smtClean="0"/>
              <a:t>	     </a:t>
            </a:r>
            <a:r>
              <a:rPr lang="en-US" smtClean="0">
                <a:sym typeface="Wingdings" pitchFamily="2" charset="2"/>
              </a:rPr>
              <a:t></a:t>
            </a:r>
            <a:r>
              <a:rPr lang="en-US" smtClean="0"/>
              <a:t>power(2,0)*2</a:t>
            </a:r>
            <a:br>
              <a:rPr lang="en-US" smtClean="0"/>
            </a:br>
            <a:r>
              <a:rPr lang="en-US" smtClean="0"/>
              <a:t>		</a:t>
            </a:r>
            <a:r>
              <a:rPr lang="en-US" smtClean="0">
                <a:sym typeface="Wingdings" pitchFamily="2" charset="2"/>
              </a:rPr>
              <a:t></a:t>
            </a:r>
            <a:r>
              <a:rPr lang="en-US" smtClean="0"/>
              <a:t>1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Reaches base case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Recursion stops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Values "returned back" up stack</a:t>
            </a:r>
          </a:p>
        </p:txBody>
      </p:sp>
    </p:spTree>
    <p:extLst>
      <p:ext uri="{BB962C8B-B14F-4D97-AF65-F5344CB8AC3E}">
        <p14:creationId xmlns:p14="http://schemas.microsoft.com/office/powerpoint/2010/main" val="124937999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4" descr="C:\WINDOWS\Desktop\Oh_type\sacitch_C++_ppt\gif\savitchc13d04.gif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00" y="1608138"/>
            <a:ext cx="6223000" cy="493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 smtClean="0"/>
              <a:t>Tracing Function power(): </a:t>
            </a:r>
            <a:br>
              <a:rPr lang="en-US" sz="3000" dirty="0" smtClean="0"/>
            </a:br>
            <a:r>
              <a:rPr lang="en-US" sz="3000" dirty="0" smtClean="0"/>
              <a:t>Evaluating </a:t>
            </a:r>
            <a:r>
              <a:rPr lang="en-US" sz="3000" dirty="0" smtClean="0"/>
              <a:t>the Recursive Function Call power(2,3)</a:t>
            </a:r>
          </a:p>
        </p:txBody>
      </p:sp>
    </p:spTree>
    <p:extLst>
      <p:ext uri="{BB962C8B-B14F-4D97-AF65-F5344CB8AC3E}">
        <p14:creationId xmlns:p14="http://schemas.microsoft.com/office/powerpoint/2010/main" val="64248543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/>
              <a:t>Recursive void Function: </a:t>
            </a:r>
            <a:br>
              <a:rPr lang="en-US" sz="3600"/>
            </a:br>
            <a:r>
              <a:rPr lang="en-US" sz="3600"/>
              <a:t>Vertical Numbers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Task: display digits of number vertically,</a:t>
            </a:r>
            <a:br>
              <a:rPr lang="en-US" smtClean="0"/>
            </a:br>
            <a:r>
              <a:rPr lang="en-US" smtClean="0"/>
              <a:t>one per line</a:t>
            </a:r>
          </a:p>
          <a:p>
            <a:pPr eaLnBrk="1" hangingPunct="1"/>
            <a:r>
              <a:rPr lang="en-US" smtClean="0"/>
              <a:t>Example call:</a:t>
            </a:r>
            <a:br>
              <a:rPr lang="en-US" smtClean="0"/>
            </a:br>
            <a:r>
              <a:rPr lang="en-US" sz="2800" smtClean="0"/>
              <a:t>writeVertical(1234); </a:t>
            </a:r>
            <a:br>
              <a:rPr lang="en-US" sz="2800" smtClean="0"/>
            </a:br>
            <a:r>
              <a:rPr lang="en-US" sz="2800" smtClean="0"/>
              <a:t>Produces output:</a:t>
            </a:r>
            <a:br>
              <a:rPr lang="en-US" sz="2800" smtClean="0"/>
            </a:br>
            <a:r>
              <a:rPr lang="en-US" sz="2800" smtClean="0"/>
              <a:t>1</a:t>
            </a:r>
            <a:br>
              <a:rPr lang="en-US" sz="2800" smtClean="0"/>
            </a:br>
            <a:r>
              <a:rPr lang="en-US" sz="2800" smtClean="0"/>
              <a:t>2</a:t>
            </a:r>
            <a:br>
              <a:rPr lang="en-US" sz="2800" smtClean="0"/>
            </a:br>
            <a:r>
              <a:rPr lang="en-US" sz="2800" smtClean="0"/>
              <a:t>3</a:t>
            </a:r>
            <a:br>
              <a:rPr lang="en-US" sz="2800" smtClean="0"/>
            </a:br>
            <a:r>
              <a:rPr lang="en-US" sz="2800" smtClean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09816385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/>
              <a:t>Vertical Numbers: </a:t>
            </a:r>
            <a:br>
              <a:rPr lang="en-US" sz="3600"/>
            </a:br>
            <a:r>
              <a:rPr lang="en-US" sz="3600"/>
              <a:t>Recursive Definition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Break problem into two cases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Simple/base case: if n&lt;10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Simply write number n to screen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Recursive case: if n&gt;=10, two subtasks:</a:t>
            </a:r>
          </a:p>
          <a:p>
            <a:pPr lvl="1"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en-US" sz="2400" smtClean="0"/>
              <a:t>1- Output all digits except last digit</a:t>
            </a:r>
          </a:p>
          <a:p>
            <a:pPr lvl="1"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en-US" sz="2400" smtClean="0"/>
              <a:t>2- Output last digit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Example: argument 1234: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1</a:t>
            </a:r>
            <a:r>
              <a:rPr lang="en-US" sz="2400" baseline="30000" smtClean="0"/>
              <a:t>st</a:t>
            </a:r>
            <a:r>
              <a:rPr lang="en-US" sz="2400" smtClean="0"/>
              <a:t> subtask displays 1, 2, 3 vertically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2</a:t>
            </a:r>
            <a:r>
              <a:rPr lang="en-US" sz="2400" baseline="30000" smtClean="0"/>
              <a:t>nd</a:t>
            </a:r>
            <a:r>
              <a:rPr lang="en-US" sz="2400" smtClean="0"/>
              <a:t> subtask displays 4</a:t>
            </a:r>
          </a:p>
        </p:txBody>
      </p:sp>
    </p:spTree>
    <p:extLst>
      <p:ext uri="{BB962C8B-B14F-4D97-AF65-F5344CB8AC3E}">
        <p14:creationId xmlns:p14="http://schemas.microsoft.com/office/powerpoint/2010/main" val="347007734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writeVertical Function Definition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Given previous cases:</a:t>
            </a:r>
            <a:br>
              <a:rPr lang="en-US" smtClean="0"/>
            </a:br>
            <a:r>
              <a:rPr lang="en-US" sz="2800" smtClean="0"/>
              <a:t>void writeVertical(int n)</a:t>
            </a:r>
            <a:br>
              <a:rPr lang="en-US" sz="2800" smtClean="0"/>
            </a:br>
            <a:r>
              <a:rPr lang="en-US" sz="2800" smtClean="0"/>
              <a:t>{</a:t>
            </a:r>
            <a:br>
              <a:rPr lang="en-US" sz="2800" smtClean="0"/>
            </a:br>
            <a:r>
              <a:rPr lang="en-US" sz="2800" smtClean="0"/>
              <a:t>	if (n &lt; 10) 			//Base case</a:t>
            </a:r>
            <a:br>
              <a:rPr lang="en-US" sz="2800" smtClean="0"/>
            </a:br>
            <a:r>
              <a:rPr lang="en-US" sz="2800" smtClean="0"/>
              <a:t>		cout &lt;&lt; n &lt;&lt; endl;</a:t>
            </a:r>
            <a:br>
              <a:rPr lang="en-US" sz="2800" smtClean="0"/>
            </a:br>
            <a:r>
              <a:rPr lang="en-US" sz="2800" smtClean="0"/>
              <a:t>	else </a:t>
            </a:r>
            <a:br>
              <a:rPr lang="en-US" sz="2800" smtClean="0"/>
            </a:br>
            <a:r>
              <a:rPr lang="en-US" sz="2800" smtClean="0"/>
              <a:t>	{				//Recursive step</a:t>
            </a:r>
            <a:br>
              <a:rPr lang="en-US" sz="2800" smtClean="0"/>
            </a:br>
            <a:r>
              <a:rPr lang="en-US" sz="2800" smtClean="0"/>
              <a:t>		writeVertical(n/10);</a:t>
            </a:r>
            <a:br>
              <a:rPr lang="en-US" sz="2800" smtClean="0"/>
            </a:br>
            <a:r>
              <a:rPr lang="en-US" sz="2800" smtClean="0"/>
              <a:t>		cout &lt;&lt; (n%10) &lt;&lt; endl;</a:t>
            </a:r>
            <a:br>
              <a:rPr lang="en-US" sz="2800" smtClean="0"/>
            </a:br>
            <a:r>
              <a:rPr lang="en-US" sz="2800" smtClean="0"/>
              <a:t>	}</a:t>
            </a:r>
            <a:br>
              <a:rPr lang="en-US" sz="2800" smtClean="0"/>
            </a:br>
            <a:r>
              <a:rPr lang="en-US" sz="280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2079030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writeVertical Trace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Example call:</a:t>
            </a:r>
            <a:br>
              <a:rPr lang="en-US" sz="2800" smtClean="0"/>
            </a:br>
            <a:r>
              <a:rPr lang="en-US" sz="2800" smtClean="0"/>
              <a:t>writeVertical(123);</a:t>
            </a:r>
            <a:br>
              <a:rPr lang="en-US" sz="2800" smtClean="0"/>
            </a:br>
            <a:r>
              <a:rPr lang="en-US" sz="2800" smtClean="0">
                <a:sym typeface="Wingdings" pitchFamily="2" charset="2"/>
              </a:rPr>
              <a:t></a:t>
            </a:r>
            <a:r>
              <a:rPr lang="en-US" sz="2800" smtClean="0"/>
              <a:t> writeVertical(12);   (123/10)</a:t>
            </a:r>
            <a:br>
              <a:rPr lang="en-US" sz="2800" smtClean="0"/>
            </a:br>
            <a:r>
              <a:rPr lang="en-US" sz="2800" smtClean="0"/>
              <a:t>	  </a:t>
            </a:r>
            <a:r>
              <a:rPr lang="en-US" sz="2800" smtClean="0">
                <a:sym typeface="Wingdings" pitchFamily="2" charset="2"/>
              </a:rPr>
              <a:t></a:t>
            </a:r>
            <a:r>
              <a:rPr lang="en-US" sz="2800" smtClean="0"/>
              <a:t> writeVertical(1);  (12/10)</a:t>
            </a:r>
            <a:br>
              <a:rPr lang="en-US" sz="2800" smtClean="0"/>
            </a:br>
            <a:r>
              <a:rPr lang="en-US" sz="2800" smtClean="0"/>
              <a:t>	       </a:t>
            </a:r>
            <a:r>
              <a:rPr lang="en-US" sz="2800" smtClean="0">
                <a:sym typeface="Wingdings" pitchFamily="2" charset="2"/>
              </a:rPr>
              <a:t></a:t>
            </a:r>
            <a:r>
              <a:rPr lang="en-US" sz="2800" smtClean="0"/>
              <a:t> cout &lt;&lt; 1 &lt;&lt; endl;</a:t>
            </a:r>
            <a:br>
              <a:rPr lang="en-US" sz="2800" smtClean="0"/>
            </a:br>
            <a:r>
              <a:rPr lang="en-US" sz="2800" smtClean="0"/>
              <a:t>	 cout &lt;&lt; 2 &lt;&lt; endl;</a:t>
            </a:r>
            <a:br>
              <a:rPr lang="en-US" sz="2800" smtClean="0"/>
            </a:br>
            <a:r>
              <a:rPr lang="en-US" sz="2800" smtClean="0"/>
              <a:t>cout &lt;&lt; 3 &lt;&lt; endl;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Arrows indicate task function performs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Notice 1</a:t>
            </a:r>
            <a:r>
              <a:rPr lang="en-US" sz="2800" baseline="30000" smtClean="0"/>
              <a:t>st</a:t>
            </a:r>
            <a:r>
              <a:rPr lang="en-US" sz="2800" smtClean="0"/>
              <a:t> two calls call again (recursive)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Last call (1) displays and "ends" 	    </a:t>
            </a:r>
          </a:p>
        </p:txBody>
      </p:sp>
    </p:spTree>
    <p:extLst>
      <p:ext uri="{BB962C8B-B14F-4D97-AF65-F5344CB8AC3E}">
        <p14:creationId xmlns:p14="http://schemas.microsoft.com/office/powerpoint/2010/main" val="275017460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39787"/>
          </a:xfrm>
        </p:spPr>
        <p:txBody>
          <a:bodyPr/>
          <a:lstStyle/>
          <a:p>
            <a:pPr eaLnBrk="1" hangingPunct="1"/>
            <a:r>
              <a:rPr kumimoji="0" lang="en-US" altLang="zh-TW" dirty="0" smtClean="0"/>
              <a:t>About Efficiency</a:t>
            </a:r>
            <a:endParaRPr kumimoji="0" lang="zh-TW" altLang="en-US" dirty="0" smtClean="0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The technique of recursion, though powerful, does not guarantee you an efficient solution.</a:t>
            </a:r>
            <a:endParaRPr lang="zh-TW" altLang="en-US" dirty="0" smtClean="0"/>
          </a:p>
          <a:p>
            <a:pPr eaLnBrk="1" hangingPunct="1"/>
            <a:endParaRPr lang="en-US" altLang="zh-TW" dirty="0" smtClean="0"/>
          </a:p>
          <a:p>
            <a:pPr eaLnBrk="1" hangingPunct="1"/>
            <a:r>
              <a:rPr kumimoji="0" lang="en-US" altLang="zh-TW" dirty="0" smtClean="0"/>
              <a:t>Some recursive solutions are so </a:t>
            </a:r>
            <a:r>
              <a:rPr kumimoji="0" lang="en-US" altLang="zh-TW" b="1" dirty="0" smtClean="0"/>
              <a:t>inefficient</a:t>
            </a:r>
            <a:r>
              <a:rPr kumimoji="0" lang="en-US" altLang="zh-TW" dirty="0" smtClean="0"/>
              <a:t> that they should not be used.</a:t>
            </a:r>
          </a:p>
          <a:p>
            <a:pPr lvl="1" eaLnBrk="1" hangingPunct="1"/>
            <a:r>
              <a:rPr kumimoji="0" lang="en-US" altLang="zh-TW" dirty="0" smtClean="0"/>
              <a:t>Overhead </a:t>
            </a:r>
            <a:r>
              <a:rPr kumimoji="0" lang="en-US" altLang="zh-TW" dirty="0"/>
              <a:t>associated with function calls.</a:t>
            </a:r>
          </a:p>
          <a:p>
            <a:pPr lvl="1" eaLnBrk="1" hangingPunct="1"/>
            <a:r>
              <a:rPr kumimoji="0" lang="en-US" altLang="zh-TW" dirty="0"/>
              <a:t>Inherent inefficiency of some recursive algorithms.</a:t>
            </a:r>
          </a:p>
          <a:p>
            <a:pPr eaLnBrk="1" hangingPunct="1"/>
            <a:endParaRPr kumimoji="0" lang="en-US" altLang="zh-TW" dirty="0" smtClean="0"/>
          </a:p>
          <a:p>
            <a:pPr eaLnBrk="1" hangingPunct="1"/>
            <a:r>
              <a:rPr kumimoji="0" lang="en-US" altLang="zh-TW" dirty="0" smtClean="0"/>
              <a:t>We will come back to the efficiency issue later.</a:t>
            </a:r>
            <a:endParaRPr lang="en-US" altLang="zh-TW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39787"/>
          </a:xfrm>
        </p:spPr>
        <p:txBody>
          <a:bodyPr/>
          <a:lstStyle/>
          <a:p>
            <a:pPr eaLnBrk="1" hangingPunct="1"/>
            <a:r>
              <a:rPr kumimoji="0" lang="en-US" altLang="zh-TW" sz="3200" dirty="0" smtClean="0"/>
              <a:t>A Recursive Procedure: </a:t>
            </a:r>
            <a:r>
              <a:rPr kumimoji="0" lang="en-US" altLang="zh-TW" sz="3200" dirty="0" err="1" smtClean="0">
                <a:latin typeface="Lucida Sans Typewriter" panose="020B0509030504030204" pitchFamily="49" charset="0"/>
                <a:cs typeface="Courier New" pitchFamily="49" charset="0"/>
              </a:rPr>
              <a:t>writeBackward</a:t>
            </a:r>
            <a:r>
              <a:rPr kumimoji="0" lang="en-US" altLang="zh-TW" sz="3200" dirty="0" smtClean="0">
                <a:cs typeface="Courier New" pitchFamily="49" charset="0"/>
              </a:rPr>
              <a:t> (1/5)</a:t>
            </a:r>
            <a:endParaRPr kumimoji="0" lang="en-US" altLang="zh-TW" sz="3200" dirty="0" smtClean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kumimoji="0" lang="en-US" altLang="zh-TW" b="1" dirty="0" smtClean="0"/>
              <a:t>Problem</a:t>
            </a:r>
            <a:r>
              <a:rPr kumimoji="0" lang="en-US" altLang="zh-TW" dirty="0" smtClean="0"/>
              <a:t>:</a:t>
            </a:r>
          </a:p>
          <a:p>
            <a:pPr lvl="1" eaLnBrk="1" hangingPunct="1"/>
            <a:r>
              <a:rPr kumimoji="0" lang="en-US" altLang="zh-TW" dirty="0" smtClean="0"/>
              <a:t>Given a string of characters, write it in reverse order.</a:t>
            </a:r>
          </a:p>
          <a:p>
            <a:pPr lvl="1" eaLnBrk="1" hangingPunct="1"/>
            <a:r>
              <a:rPr kumimoji="0" lang="en-US" altLang="zh-TW" dirty="0" smtClean="0"/>
              <a:t>E.g., “cat” </a:t>
            </a:r>
            <a:r>
              <a:rPr kumimoji="0" lang="en-US" altLang="zh-TW" dirty="0" smtClean="0">
                <a:sym typeface="Wingdings" pitchFamily="2" charset="2"/>
              </a:rPr>
              <a:t> “</a:t>
            </a:r>
            <a:r>
              <a:rPr kumimoji="0" lang="en-US" altLang="zh-TW" dirty="0" err="1" smtClean="0">
                <a:sym typeface="Wingdings" pitchFamily="2" charset="2"/>
              </a:rPr>
              <a:t>tac</a:t>
            </a:r>
            <a:r>
              <a:rPr kumimoji="0" lang="en-US" altLang="zh-TW" dirty="0" smtClean="0">
                <a:sym typeface="Wingdings" pitchFamily="2" charset="2"/>
              </a:rPr>
              <a:t>”, “</a:t>
            </a:r>
            <a:r>
              <a:rPr kumimoji="0" lang="en-US" altLang="zh-TW" dirty="0" err="1" smtClean="0">
                <a:sym typeface="Wingdings" pitchFamily="2" charset="2"/>
              </a:rPr>
              <a:t>im</a:t>
            </a:r>
            <a:r>
              <a:rPr kumimoji="0" lang="en-US" altLang="zh-TW" dirty="0" smtClean="0">
                <a:sym typeface="Wingdings" pitchFamily="2" charset="2"/>
              </a:rPr>
              <a:t>”  “mi”</a:t>
            </a:r>
          </a:p>
          <a:p>
            <a:pPr eaLnBrk="1" hangingPunct="1"/>
            <a:endParaRPr kumimoji="0" lang="en-US" altLang="zh-TW" dirty="0" smtClean="0">
              <a:sym typeface="Wingdings" pitchFamily="2" charset="2"/>
            </a:endParaRPr>
          </a:p>
          <a:p>
            <a:pPr eaLnBrk="1" hangingPunct="1"/>
            <a:r>
              <a:rPr kumimoji="0" lang="en-US" altLang="zh-TW" dirty="0" smtClean="0">
                <a:sym typeface="Wingdings" pitchFamily="2" charset="2"/>
              </a:rPr>
              <a:t>To construct a recursive solution, you should ask/answer the four questions.</a:t>
            </a:r>
          </a:p>
          <a:p>
            <a:pPr eaLnBrk="1" hangingPunct="1"/>
            <a:endParaRPr kumimoji="0" lang="en-US" altLang="zh-TW" dirty="0" smtClean="0">
              <a:sym typeface="Wingdings" pitchFamily="2" charset="2"/>
            </a:endParaRPr>
          </a:p>
          <a:p>
            <a:pPr eaLnBrk="1" hangingPunct="1"/>
            <a:r>
              <a:rPr kumimoji="0" lang="en-US" altLang="zh-TW" dirty="0" smtClean="0"/>
              <a:t>Note that a procedure is implemented as a “</a:t>
            </a:r>
            <a:r>
              <a:rPr kumimoji="0" lang="en-US" altLang="zh-TW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void function</a:t>
            </a:r>
            <a:r>
              <a:rPr kumimoji="0" lang="en-US" altLang="zh-TW" dirty="0" smtClean="0"/>
              <a:t>” in C++ (and several other languages).</a:t>
            </a:r>
            <a:endParaRPr kumimoji="0" lang="en-US" altLang="zh-TW" dirty="0" smtClean="0"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39787"/>
          </a:xfrm>
        </p:spPr>
        <p:txBody>
          <a:bodyPr/>
          <a:lstStyle/>
          <a:p>
            <a:pPr eaLnBrk="1" hangingPunct="1"/>
            <a:r>
              <a:rPr kumimoji="0" lang="en-US" altLang="zh-TW" sz="3200" dirty="0" smtClean="0"/>
              <a:t>A Recursive Procedure: </a:t>
            </a:r>
            <a:r>
              <a:rPr kumimoji="0" lang="en-US" altLang="zh-TW" sz="3200" dirty="0" err="1" smtClean="0">
                <a:latin typeface="Lucida Sans Typewriter" panose="020B0509030504030204" pitchFamily="49" charset="0"/>
                <a:cs typeface="Courier New" pitchFamily="49" charset="0"/>
              </a:rPr>
              <a:t>writeBackward</a:t>
            </a:r>
            <a:r>
              <a:rPr kumimoji="0" lang="en-US" altLang="zh-TW" sz="3200" dirty="0" smtClean="0">
                <a:cs typeface="Courier New" pitchFamily="49" charset="0"/>
              </a:rPr>
              <a:t> (2/5)</a:t>
            </a:r>
            <a:endParaRPr kumimoji="0" lang="zh-TW" altLang="en-US" sz="3400" dirty="0" smtClean="0"/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 smtClean="0"/>
              <a:t>Question 1: </a:t>
            </a:r>
            <a:r>
              <a:rPr kumimoji="0" lang="en-US" altLang="zh-TW" dirty="0" smtClean="0"/>
              <a:t>how can you define the problem </a:t>
            </a:r>
            <a:r>
              <a:rPr kumimoji="0" lang="en-US" altLang="zh-TW" u="sng" dirty="0" smtClean="0"/>
              <a:t>in terms of smaller problems of the same type</a:t>
            </a:r>
            <a:r>
              <a:rPr kumimoji="0" lang="en-US" altLang="zh-TW" dirty="0" smtClean="0"/>
              <a:t>?</a:t>
            </a:r>
            <a:endParaRPr lang="en-US" altLang="zh-TW" dirty="0" smtClean="0"/>
          </a:p>
          <a:p>
            <a:pPr lvl="4" eaLnBrk="1" hangingPunct="1">
              <a:lnSpc>
                <a:spcPct val="90000"/>
              </a:lnSpc>
            </a:pPr>
            <a:endParaRPr kumimoji="0" lang="en-US" altLang="zh-TW" sz="1400" dirty="0" smtClean="0"/>
          </a:p>
          <a:p>
            <a:pPr lvl="1" eaLnBrk="1" hangingPunct="1">
              <a:lnSpc>
                <a:spcPct val="90000"/>
              </a:lnSpc>
            </a:pPr>
            <a:r>
              <a:rPr kumimoji="0" lang="en-US" altLang="zh-TW" dirty="0" smtClean="0"/>
              <a:t>Find a solution to </a:t>
            </a:r>
            <a:r>
              <a:rPr kumimoji="0" lang="en-US" altLang="zh-TW" u="sng" dirty="0" smtClean="0"/>
              <a:t>the problem of writing a string of length </a:t>
            </a:r>
            <a:r>
              <a:rPr kumimoji="0" lang="en-US" altLang="zh-TW" i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kumimoji="0" lang="en-US" altLang="zh-TW" u="sng" dirty="0" smtClean="0"/>
              <a:t> backward</a:t>
            </a:r>
            <a:r>
              <a:rPr kumimoji="0" lang="en-US" altLang="zh-TW" dirty="0" smtClean="0"/>
              <a:t> in terms of the solution to </a:t>
            </a:r>
            <a:r>
              <a:rPr kumimoji="0" lang="en-US" altLang="zh-TW" u="sng" dirty="0" smtClean="0"/>
              <a:t>the problem of writing a string of length </a:t>
            </a:r>
            <a:r>
              <a:rPr kumimoji="0" lang="en-US" altLang="zh-TW" i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n–</a:t>
            </a:r>
            <a:r>
              <a:rPr kumimoji="0" lang="en-US" altLang="zh-TW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en-US" altLang="zh-TW" u="sng" dirty="0" smtClean="0">
                <a:latin typeface="Lucida Sans Typewriter" panose="020B0509030504030204" pitchFamily="49" charset="0"/>
              </a:rPr>
              <a:t> </a:t>
            </a:r>
            <a:r>
              <a:rPr kumimoji="0" lang="en-US" altLang="zh-TW" u="sng" dirty="0" smtClean="0"/>
              <a:t>backward</a:t>
            </a:r>
            <a:r>
              <a:rPr kumimoji="0" lang="en-US" altLang="zh-TW" dirty="0" smtClean="0"/>
              <a:t>.</a:t>
            </a:r>
            <a:endParaRPr kumimoji="0" lang="en-US" altLang="zh-TW" dirty="0" smtClean="0">
              <a:sym typeface="Wingdings" pitchFamily="2" charset="2"/>
            </a:endParaRPr>
          </a:p>
          <a:p>
            <a:pPr lvl="3" eaLnBrk="1" hangingPunct="1">
              <a:lnSpc>
                <a:spcPct val="90000"/>
              </a:lnSpc>
            </a:pPr>
            <a:endParaRPr kumimoji="0" lang="en-US" altLang="zh-TW" sz="1400" dirty="0" smtClean="0"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kumimoji="0" lang="en-US" altLang="zh-TW" u="sng" dirty="0" smtClean="0">
                <a:sym typeface="Wingdings" pitchFamily="2" charset="2"/>
              </a:rPr>
              <a:t>Which</a:t>
            </a:r>
            <a:r>
              <a:rPr kumimoji="0" lang="en-US" altLang="zh-TW" dirty="0" smtClean="0">
                <a:sym typeface="Wingdings" pitchFamily="2" charset="2"/>
              </a:rPr>
              <a:t> </a:t>
            </a:r>
            <a:r>
              <a:rPr kumimoji="0" lang="en-US" altLang="zh-TW" dirty="0" smtClean="0"/>
              <a:t>string of length </a:t>
            </a:r>
            <a:r>
              <a:rPr kumimoji="0" lang="en-US" altLang="zh-TW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n–</a:t>
            </a:r>
            <a:r>
              <a:rPr kumimoji="0" lang="en-US" altLang="zh-TW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en-US" altLang="zh-TW" dirty="0" smtClean="0"/>
              <a:t>?</a:t>
            </a:r>
          </a:p>
          <a:p>
            <a:pPr lvl="3" eaLnBrk="1" hangingPunct="1">
              <a:lnSpc>
                <a:spcPct val="90000"/>
              </a:lnSpc>
            </a:pPr>
            <a:endParaRPr kumimoji="0" lang="en-US" altLang="zh-TW" sz="1400" dirty="0" smtClean="0"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kumimoji="0" lang="en-US" altLang="zh-TW" dirty="0" smtClean="0">
                <a:sym typeface="Wingdings" pitchFamily="2" charset="2"/>
              </a:rPr>
              <a:t>The ability to </a:t>
            </a:r>
            <a:r>
              <a:rPr kumimoji="0" lang="en-US" altLang="zh-TW" u="sng" dirty="0" smtClean="0">
                <a:sym typeface="Wingdings" pitchFamily="2" charset="2"/>
              </a:rPr>
              <a:t>write a </a:t>
            </a:r>
            <a:r>
              <a:rPr kumimoji="0" lang="en-US" altLang="zh-TW" u="sng" dirty="0" smtClean="0">
                <a:solidFill>
                  <a:srgbClr val="0070C0"/>
                </a:solidFill>
                <a:sym typeface="Wingdings" pitchFamily="2" charset="2"/>
              </a:rPr>
              <a:t>sub</a:t>
            </a:r>
            <a:r>
              <a:rPr kumimoji="0" lang="en-US" altLang="zh-TW" u="sng" dirty="0" smtClean="0">
                <a:sym typeface="Wingdings" pitchFamily="2" charset="2"/>
              </a:rPr>
              <a:t>string of length </a:t>
            </a:r>
            <a:r>
              <a:rPr kumimoji="0" lang="en-US" altLang="zh-TW" i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n–</a:t>
            </a:r>
            <a:r>
              <a:rPr kumimoji="0" lang="en-US" altLang="zh-TW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en-US" altLang="zh-TW" u="sng" dirty="0" smtClean="0">
                <a:latin typeface="Lucida Sans Typewriter" panose="020B0509030504030204" pitchFamily="49" charset="0"/>
              </a:rPr>
              <a:t> </a:t>
            </a:r>
            <a:r>
              <a:rPr kumimoji="0" lang="en-US" altLang="zh-TW" u="sng" dirty="0" smtClean="0">
                <a:sym typeface="Wingdings" pitchFamily="2" charset="2"/>
              </a:rPr>
              <a:t>backward</a:t>
            </a:r>
            <a:r>
              <a:rPr kumimoji="0" lang="en-US" altLang="zh-TW" dirty="0" smtClean="0">
                <a:sym typeface="Wingdings" pitchFamily="2" charset="2"/>
              </a:rPr>
              <a:t>, combined with the ability to perform some minor task, must result in the ability to write the original string backward.</a:t>
            </a:r>
          </a:p>
          <a:p>
            <a:pPr lvl="5">
              <a:lnSpc>
                <a:spcPct val="90000"/>
              </a:lnSpc>
            </a:pPr>
            <a:endParaRPr kumimoji="0" lang="en-US" altLang="zh-TW" sz="1400" dirty="0" smtClean="0"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kumimoji="0" lang="en-US" altLang="zh-TW" dirty="0" smtClean="0">
                <a:sym typeface="Wingdings" pitchFamily="2" charset="2"/>
              </a:rPr>
              <a:t>Which character to strip away?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2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2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39787"/>
          </a:xfrm>
        </p:spPr>
        <p:txBody>
          <a:bodyPr/>
          <a:lstStyle/>
          <a:p>
            <a:pPr eaLnBrk="1" hangingPunct="1"/>
            <a:r>
              <a:rPr kumimoji="0" lang="en-US" altLang="zh-TW" sz="3200" dirty="0" smtClean="0"/>
              <a:t>A Recursive Procedure: </a:t>
            </a:r>
            <a:r>
              <a:rPr kumimoji="0" lang="en-US" altLang="zh-TW" sz="3200" dirty="0" err="1" smtClean="0">
                <a:latin typeface="Lucida Sans Typewriter" panose="020B0509030504030204" pitchFamily="49" charset="0"/>
                <a:cs typeface="Courier New" pitchFamily="49" charset="0"/>
              </a:rPr>
              <a:t>writeBackward</a:t>
            </a:r>
            <a:r>
              <a:rPr kumimoji="0" lang="en-US" altLang="zh-TW" sz="3200" dirty="0" smtClean="0">
                <a:cs typeface="Courier New" pitchFamily="49" charset="0"/>
              </a:rPr>
              <a:t> (3/5)</a:t>
            </a:r>
            <a:endParaRPr kumimoji="0" lang="zh-TW" altLang="en-US" sz="3400" dirty="0" smtClean="0"/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kumimoji="0" lang="en-US" altLang="zh-TW" dirty="0" smtClean="0"/>
              <a:t>Question 2: how does each recursive call </a:t>
            </a:r>
            <a:r>
              <a:rPr kumimoji="0" lang="en-US" altLang="zh-TW" u="sng" dirty="0" smtClean="0"/>
              <a:t>diminish the size of the problem</a:t>
            </a:r>
            <a:r>
              <a:rPr kumimoji="0" lang="en-US" altLang="zh-TW" dirty="0" smtClean="0"/>
              <a:t>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The length of the string goes from </a:t>
            </a:r>
            <a:r>
              <a:rPr kumimoji="0" lang="en-US" altLang="zh-TW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altLang="zh-TW" dirty="0" smtClean="0"/>
              <a:t> down to </a:t>
            </a:r>
            <a:r>
              <a:rPr kumimoji="0" lang="en-US" altLang="zh-TW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n–</a:t>
            </a:r>
            <a:r>
              <a:rPr kumimoji="0" lang="en-US" altLang="zh-TW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zh-TW" dirty="0" smtClean="0"/>
              <a:t>.</a:t>
            </a:r>
          </a:p>
          <a:p>
            <a:pPr lvl="3" eaLnBrk="1" hangingPunct="1">
              <a:lnSpc>
                <a:spcPct val="90000"/>
              </a:lnSpc>
            </a:pPr>
            <a:endParaRPr lang="en-US" altLang="zh-TW" sz="1400" dirty="0" smtClean="0"/>
          </a:p>
          <a:p>
            <a:pPr eaLnBrk="1" hangingPunct="1"/>
            <a:r>
              <a:rPr lang="en-US" altLang="zh-TW" dirty="0" smtClean="0"/>
              <a:t>Question 3: </a:t>
            </a:r>
            <a:r>
              <a:rPr kumimoji="0" lang="en-US" altLang="zh-TW" dirty="0" smtClean="0"/>
              <a:t>what instance of the problem can serve as the </a:t>
            </a:r>
            <a:r>
              <a:rPr kumimoji="0" lang="en-US" altLang="zh-TW" u="sng" dirty="0" smtClean="0"/>
              <a:t>base case</a:t>
            </a:r>
            <a:r>
              <a:rPr kumimoji="0" lang="en-US" altLang="zh-TW" dirty="0" smtClean="0"/>
              <a:t>?</a:t>
            </a:r>
          </a:p>
          <a:p>
            <a:pPr lvl="1" eaLnBrk="1" hangingPunct="1"/>
            <a:r>
              <a:rPr kumimoji="0" lang="en-US" altLang="zh-TW" i="1" dirty="0" smtClean="0"/>
              <a:t>Write the empty string backward</a:t>
            </a:r>
            <a:r>
              <a:rPr kumimoji="0" lang="en-US" altLang="zh-TW" dirty="0" smtClean="0"/>
              <a:t>. </a:t>
            </a:r>
          </a:p>
          <a:p>
            <a:pPr lvl="2" eaLnBrk="1" hangingPunct="1"/>
            <a:r>
              <a:rPr kumimoji="0" lang="en-US" altLang="zh-TW" dirty="0" smtClean="0">
                <a:sym typeface="Wingdings" pitchFamily="2" charset="2"/>
              </a:rPr>
              <a:t>Do nothing at all.</a:t>
            </a:r>
          </a:p>
          <a:p>
            <a:pPr lvl="3" eaLnBrk="1" hangingPunct="1"/>
            <a:endParaRPr kumimoji="0" lang="en-US" altLang="zh-TW" sz="1400" dirty="0" smtClean="0">
              <a:sym typeface="Wingdings" pitchFamily="2" charset="2"/>
            </a:endParaRPr>
          </a:p>
          <a:p>
            <a:pPr eaLnBrk="1" hangingPunct="1"/>
            <a:r>
              <a:rPr kumimoji="0" lang="en-US" altLang="zh-TW" dirty="0" smtClean="0"/>
              <a:t>Question 4: as the problem size diminishes, </a:t>
            </a:r>
            <a:r>
              <a:rPr kumimoji="0" lang="en-US" altLang="zh-TW" u="sng" dirty="0" smtClean="0"/>
              <a:t>will you reach this base case</a:t>
            </a:r>
            <a:r>
              <a:rPr kumimoji="0" lang="en-US" altLang="zh-TW" dirty="0" smtClean="0"/>
              <a:t>?</a:t>
            </a:r>
          </a:p>
          <a:p>
            <a:pPr lvl="1" eaLnBrk="1" hangingPunct="1"/>
            <a:r>
              <a:rPr kumimoji="0" lang="en-US" altLang="zh-TW" dirty="0" smtClean="0"/>
              <a:t>Yes.</a:t>
            </a:r>
            <a:endParaRPr lang="en-US" altLang="zh-TW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2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2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2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2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39787"/>
          </a:xfrm>
        </p:spPr>
        <p:txBody>
          <a:bodyPr/>
          <a:lstStyle/>
          <a:p>
            <a:pPr eaLnBrk="1" hangingPunct="1"/>
            <a:r>
              <a:rPr kumimoji="0" lang="en-US" altLang="zh-TW" sz="3200" dirty="0" smtClean="0"/>
              <a:t>A Recursive Procedure: </a:t>
            </a:r>
            <a:r>
              <a:rPr kumimoji="0" lang="en-US" altLang="zh-TW" sz="3200" dirty="0" err="1" smtClean="0">
                <a:latin typeface="Lucida Sans Typewriter" panose="020B0509030504030204" pitchFamily="49" charset="0"/>
                <a:cs typeface="Courier New" pitchFamily="49" charset="0"/>
              </a:rPr>
              <a:t>writeBackward</a:t>
            </a:r>
            <a:r>
              <a:rPr kumimoji="0" lang="en-US" altLang="zh-TW" sz="3200" dirty="0" smtClean="0">
                <a:cs typeface="Courier New" pitchFamily="49" charset="0"/>
              </a:rPr>
              <a:t> (4/5)</a:t>
            </a:r>
            <a:endParaRPr kumimoji="0" lang="zh-TW" altLang="en-US" sz="3200" dirty="0" smtClean="0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Consider stripping away the </a:t>
            </a:r>
            <a:r>
              <a:rPr lang="en-US" altLang="zh-TW" b="1" i="1" dirty="0" smtClean="0">
                <a:solidFill>
                  <a:schemeClr val="accent2"/>
                </a:solidFill>
              </a:rPr>
              <a:t>last</a:t>
            </a:r>
            <a:r>
              <a:rPr lang="en-US" altLang="zh-TW" dirty="0" smtClean="0"/>
              <a:t> character:</a:t>
            </a:r>
          </a:p>
          <a:p>
            <a:pPr lvl="1" eaLnBrk="1" hangingPunct="1"/>
            <a:r>
              <a:rPr lang="en-US" altLang="zh-TW" dirty="0" smtClean="0"/>
              <a:t>For the solution to be valid, you must write the last character in the string first.</a:t>
            </a:r>
          </a:p>
          <a:p>
            <a:pPr lvl="1" eaLnBrk="1" hangingPunct="1"/>
            <a:endParaRPr lang="en-US" altLang="zh-TW" dirty="0" smtClean="0"/>
          </a:p>
          <a:p>
            <a:pPr lvl="1" eaLnBrk="1" hangingPunct="1"/>
            <a:endParaRPr lang="en-US" altLang="zh-TW" dirty="0" smtClean="0"/>
          </a:p>
        </p:txBody>
      </p:sp>
      <p:sp>
        <p:nvSpPr>
          <p:cNvPr id="225284" name="Text Box 4"/>
          <p:cNvSpPr txBox="1">
            <a:spLocks noChangeArrowheads="1"/>
          </p:cNvSpPr>
          <p:nvPr/>
        </p:nvSpPr>
        <p:spPr bwMode="auto">
          <a:xfrm>
            <a:off x="1043608" y="3413899"/>
            <a:ext cx="7391400" cy="2031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dirty="0" err="1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writeBackward</a:t>
            </a:r>
            <a:r>
              <a:rPr lang="en-US" altLang="zh-TW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(s: string)</a:t>
            </a:r>
            <a:endParaRPr lang="en-US" altLang="zh-TW" sz="1800" i="1" dirty="0">
              <a:solidFill>
                <a:srgbClr val="0070C0"/>
              </a:solidFill>
              <a:latin typeface="Lucida Sans Typewriter" panose="020B0509030504030204" pitchFamily="49" charset="0"/>
            </a:endParaRPr>
          </a:p>
          <a:p>
            <a:pPr>
              <a:defRPr/>
            </a:pPr>
            <a:r>
              <a:rPr lang="en-US" altLang="zh-TW" sz="1800" i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 </a:t>
            </a:r>
            <a:r>
              <a:rPr lang="en-US" altLang="zh-TW" sz="1800" b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if</a:t>
            </a:r>
            <a:r>
              <a:rPr lang="en-US" altLang="zh-TW" sz="18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(</a:t>
            </a:r>
            <a:r>
              <a:rPr lang="en-US" altLang="zh-TW" sz="1800" i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the string is empty</a:t>
            </a:r>
            <a:r>
              <a:rPr lang="en-US" altLang="zh-TW" sz="18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)</a:t>
            </a:r>
          </a:p>
          <a:p>
            <a:pPr>
              <a:defRPr/>
            </a:pPr>
            <a:r>
              <a:rPr lang="en-US" altLang="zh-TW" i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</a:t>
            </a:r>
            <a:r>
              <a:rPr lang="en-US" altLang="zh-TW" i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    </a:t>
            </a:r>
            <a:r>
              <a:rPr lang="en-US" altLang="zh-TW" sz="1800" i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Do </a:t>
            </a:r>
            <a:r>
              <a:rPr lang="en-US" altLang="zh-TW" sz="1800" i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nothing – this is the base case</a:t>
            </a:r>
          </a:p>
          <a:p>
            <a:pPr>
              <a:defRPr/>
            </a:pPr>
            <a:r>
              <a:rPr lang="en-US" altLang="zh-TW" sz="1800" i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 </a:t>
            </a:r>
            <a:r>
              <a:rPr lang="en-US" altLang="zh-TW" sz="1800" b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else</a:t>
            </a:r>
            <a:r>
              <a:rPr lang="en-US" altLang="zh-TW" sz="18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 {</a:t>
            </a:r>
            <a:r>
              <a:rPr lang="en-US" altLang="zh-TW" sz="18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	</a:t>
            </a:r>
          </a:p>
          <a:p>
            <a:pPr>
              <a:defRPr/>
            </a:pPr>
            <a:r>
              <a:rPr lang="en-US" altLang="zh-TW" i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</a:t>
            </a:r>
            <a:r>
              <a:rPr lang="en-US" altLang="zh-TW" i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    </a:t>
            </a:r>
            <a:r>
              <a:rPr lang="en-US" altLang="zh-TW" sz="1800" i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Write </a:t>
            </a:r>
            <a:r>
              <a:rPr lang="en-US" altLang="zh-TW" sz="1800" i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the last character of </a:t>
            </a:r>
            <a:r>
              <a:rPr lang="en-US" altLang="zh-TW" sz="18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s</a:t>
            </a:r>
          </a:p>
          <a:p>
            <a:pPr>
              <a:defRPr/>
            </a:pPr>
            <a:r>
              <a:rPr lang="en-US" altLang="zh-TW" i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</a:t>
            </a:r>
            <a:r>
              <a:rPr lang="en-US" altLang="zh-TW" i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    </a:t>
            </a:r>
            <a:r>
              <a:rPr lang="en-US" altLang="zh-TW" sz="1800" dirty="0" err="1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writeBackward</a:t>
            </a:r>
            <a:r>
              <a:rPr lang="en-US" altLang="zh-TW" sz="18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(s</a:t>
            </a:r>
            <a:r>
              <a:rPr lang="en-US" altLang="zh-TW" sz="1800" i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 </a:t>
            </a:r>
            <a:r>
              <a:rPr lang="en-US" altLang="zh-TW" sz="1800" i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minus its last character</a:t>
            </a:r>
            <a:r>
              <a:rPr lang="en-US" altLang="zh-TW" sz="18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)</a:t>
            </a:r>
          </a:p>
          <a:p>
            <a:pPr>
              <a:defRPr/>
            </a:pPr>
            <a:r>
              <a:rPr lang="en-US" altLang="zh-TW" sz="18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 }</a:t>
            </a:r>
          </a:p>
        </p:txBody>
      </p:sp>
      <p:sp>
        <p:nvSpPr>
          <p:cNvPr id="225285" name="Text Box 5"/>
          <p:cNvSpPr txBox="1">
            <a:spLocks noChangeArrowheads="1"/>
          </p:cNvSpPr>
          <p:nvPr/>
        </p:nvSpPr>
        <p:spPr bwMode="auto">
          <a:xfrm>
            <a:off x="5268986" y="5229200"/>
            <a:ext cx="3119438" cy="346075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600"/>
              <a:t>strip away the last character</a:t>
            </a:r>
          </a:p>
        </p:txBody>
      </p:sp>
      <p:sp>
        <p:nvSpPr>
          <p:cNvPr id="225286" name="Line 6"/>
          <p:cNvSpPr>
            <a:spLocks noChangeShapeType="1"/>
          </p:cNvSpPr>
          <p:nvPr/>
        </p:nvSpPr>
        <p:spPr bwMode="auto">
          <a:xfrm flipH="1" flipV="1">
            <a:off x="4427984" y="5148235"/>
            <a:ext cx="864096" cy="2333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5287" name="Text Box 7"/>
          <p:cNvSpPr txBox="1">
            <a:spLocks noChangeArrowheads="1"/>
          </p:cNvSpPr>
          <p:nvPr/>
        </p:nvSpPr>
        <p:spPr bwMode="auto">
          <a:xfrm>
            <a:off x="6629698" y="4365104"/>
            <a:ext cx="1287462" cy="346075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600"/>
              <a:t>minor task</a:t>
            </a:r>
          </a:p>
        </p:txBody>
      </p:sp>
      <p:sp>
        <p:nvSpPr>
          <p:cNvPr id="225288" name="Line 8"/>
          <p:cNvSpPr>
            <a:spLocks noChangeShapeType="1"/>
          </p:cNvSpPr>
          <p:nvPr/>
        </p:nvSpPr>
        <p:spPr bwMode="auto">
          <a:xfrm flipH="1">
            <a:off x="6012160" y="450912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5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5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5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52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5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5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5" grpId="0" animBg="1"/>
      <p:bldP spid="225286" grpId="0" animBg="1"/>
      <p:bldP spid="225287" grpId="0" animBg="1"/>
      <p:bldP spid="22528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39787"/>
          </a:xfrm>
        </p:spPr>
        <p:txBody>
          <a:bodyPr/>
          <a:lstStyle/>
          <a:p>
            <a:pPr eaLnBrk="1" hangingPunct="1"/>
            <a:r>
              <a:rPr kumimoji="0" lang="en-US" altLang="zh-TW" sz="3200" dirty="0" smtClean="0"/>
              <a:t>A Recursive Procedure: </a:t>
            </a:r>
            <a:r>
              <a:rPr kumimoji="0" lang="en-US" altLang="zh-TW" sz="3200" dirty="0" err="1" smtClean="0">
                <a:latin typeface="Lucida Sans Typewriter" panose="020B0509030504030204" pitchFamily="49" charset="0"/>
                <a:cs typeface="Courier New" pitchFamily="49" charset="0"/>
              </a:rPr>
              <a:t>writeBackward</a:t>
            </a:r>
            <a:r>
              <a:rPr kumimoji="0" lang="en-US" altLang="zh-TW" sz="3200" dirty="0" smtClean="0">
                <a:cs typeface="Courier New" pitchFamily="49" charset="0"/>
              </a:rPr>
              <a:t> (5/5)</a:t>
            </a:r>
            <a:endParaRPr kumimoji="0" lang="zh-TW" altLang="en-US" sz="3200" dirty="0" smtClean="0"/>
          </a:p>
        </p:txBody>
      </p:sp>
      <p:sp>
        <p:nvSpPr>
          <p:cNvPr id="27653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57200" y="1250950"/>
            <a:ext cx="8291264" cy="4770338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The C++ function </a:t>
            </a:r>
            <a:r>
              <a:rPr lang="en-US" altLang="zh-TW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writeBackward</a:t>
            </a:r>
            <a:r>
              <a:rPr lang="en-US" altLang="zh-TW" dirty="0" smtClean="0"/>
              <a:t>:</a:t>
            </a:r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669925" y="2060848"/>
            <a:ext cx="7788275" cy="427809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600" dirty="0">
                <a:solidFill>
                  <a:srgbClr val="00B0F0"/>
                </a:solidFill>
                <a:latin typeface="Lucida Sans Typewriter" panose="020B0509030504030204" pitchFamily="49" charset="0"/>
              </a:rPr>
              <a:t>/** Writes a character string backward.</a:t>
            </a:r>
          </a:p>
          <a:p>
            <a:pPr>
              <a:defRPr/>
            </a:pPr>
            <a:r>
              <a:rPr lang="en-US" altLang="zh-TW" sz="1600" dirty="0">
                <a:solidFill>
                  <a:srgbClr val="00B0F0"/>
                </a:solidFill>
                <a:latin typeface="Lucida Sans Typewriter" panose="020B0509030504030204" pitchFamily="49" charset="0"/>
              </a:rPr>
              <a:t> </a:t>
            </a:r>
            <a:r>
              <a:rPr lang="en-US" altLang="zh-TW" sz="1600" dirty="0" smtClean="0">
                <a:solidFill>
                  <a:srgbClr val="00B0F0"/>
                </a:solidFill>
                <a:latin typeface="Lucida Sans Typewriter" panose="020B0509030504030204" pitchFamily="49" charset="0"/>
              </a:rPr>
              <a:t>@</a:t>
            </a:r>
            <a:r>
              <a:rPr lang="en-US" altLang="zh-TW" sz="1600" dirty="0">
                <a:solidFill>
                  <a:srgbClr val="00B0F0"/>
                </a:solidFill>
                <a:latin typeface="Lucida Sans Typewriter" panose="020B0509030504030204" pitchFamily="49" charset="0"/>
              </a:rPr>
              <a:t>pre </a:t>
            </a:r>
            <a:r>
              <a:rPr lang="en-US" altLang="zh-TW" sz="1600" dirty="0" smtClean="0">
                <a:solidFill>
                  <a:srgbClr val="00B0F0"/>
                </a:solidFill>
                <a:latin typeface="Lucida Sans Typewriter" panose="020B0509030504030204" pitchFamily="49" charset="0"/>
              </a:rPr>
              <a:t> The </a:t>
            </a:r>
            <a:r>
              <a:rPr lang="en-US" altLang="zh-TW" sz="1600" dirty="0">
                <a:solidFill>
                  <a:srgbClr val="00B0F0"/>
                </a:solidFill>
                <a:latin typeface="Lucida Sans Typewriter" panose="020B0509030504030204" pitchFamily="49" charset="0"/>
              </a:rPr>
              <a:t>string s </a:t>
            </a:r>
            <a:r>
              <a:rPr lang="en-US" altLang="zh-TW" sz="1600" dirty="0" smtClean="0">
                <a:solidFill>
                  <a:srgbClr val="00B0F0"/>
                </a:solidFill>
                <a:latin typeface="Lucida Sans Typewriter" panose="020B0509030504030204" pitchFamily="49" charset="0"/>
              </a:rPr>
              <a:t>to write backward.</a:t>
            </a:r>
            <a:endParaRPr lang="en-US" altLang="zh-TW" sz="1600" dirty="0">
              <a:solidFill>
                <a:srgbClr val="00B0F0"/>
              </a:solidFill>
              <a:latin typeface="Lucida Sans Typewriter" panose="020B0509030504030204" pitchFamily="49" charset="0"/>
            </a:endParaRPr>
          </a:p>
          <a:p>
            <a:pPr>
              <a:defRPr/>
            </a:pPr>
            <a:r>
              <a:rPr lang="en-US" altLang="zh-TW" sz="1600" dirty="0">
                <a:solidFill>
                  <a:srgbClr val="00B0F0"/>
                </a:solidFill>
                <a:latin typeface="Lucida Sans Typewriter" panose="020B0509030504030204" pitchFamily="49" charset="0"/>
              </a:rPr>
              <a:t> </a:t>
            </a:r>
            <a:r>
              <a:rPr lang="en-US" altLang="zh-TW" sz="1600" dirty="0" smtClean="0">
                <a:solidFill>
                  <a:srgbClr val="00B0F0"/>
                </a:solidFill>
                <a:latin typeface="Lucida Sans Typewriter" panose="020B0509030504030204" pitchFamily="49" charset="0"/>
              </a:rPr>
              <a:t>@</a:t>
            </a:r>
            <a:r>
              <a:rPr lang="en-US" altLang="zh-TW" sz="1600" dirty="0">
                <a:solidFill>
                  <a:srgbClr val="00B0F0"/>
                </a:solidFill>
                <a:latin typeface="Lucida Sans Typewriter" panose="020B0509030504030204" pitchFamily="49" charset="0"/>
              </a:rPr>
              <a:t>post </a:t>
            </a:r>
            <a:r>
              <a:rPr lang="en-US" altLang="zh-TW" sz="1600" dirty="0" smtClean="0">
                <a:solidFill>
                  <a:srgbClr val="00B0F0"/>
                </a:solidFill>
                <a:latin typeface="Lucida Sans Typewriter" panose="020B0509030504030204" pitchFamily="49" charset="0"/>
              </a:rPr>
              <a:t> None</a:t>
            </a:r>
            <a:r>
              <a:rPr lang="en-US" altLang="zh-TW" sz="1600" dirty="0">
                <a:solidFill>
                  <a:srgbClr val="00B0F0"/>
                </a:solidFill>
                <a:latin typeface="Lucida Sans Typewriter" panose="020B0509030504030204" pitchFamily="49" charset="0"/>
              </a:rPr>
              <a:t>.</a:t>
            </a:r>
          </a:p>
          <a:p>
            <a:pPr>
              <a:defRPr/>
            </a:pPr>
            <a:r>
              <a:rPr lang="en-US" altLang="zh-TW" sz="1600" dirty="0">
                <a:solidFill>
                  <a:srgbClr val="00B0F0"/>
                </a:solidFill>
                <a:latin typeface="Lucida Sans Typewriter" panose="020B0509030504030204" pitchFamily="49" charset="0"/>
              </a:rPr>
              <a:t> </a:t>
            </a:r>
            <a:r>
              <a:rPr lang="en-US" altLang="zh-TW" sz="1600" dirty="0" smtClean="0">
                <a:solidFill>
                  <a:srgbClr val="00B0F0"/>
                </a:solidFill>
                <a:latin typeface="Lucida Sans Typewriter" panose="020B0509030504030204" pitchFamily="49" charset="0"/>
              </a:rPr>
              <a:t>@</a:t>
            </a:r>
            <a:r>
              <a:rPr lang="en-US" altLang="zh-TW" sz="1600" dirty="0" err="1">
                <a:solidFill>
                  <a:srgbClr val="00B0F0"/>
                </a:solidFill>
                <a:latin typeface="Lucida Sans Typewriter" panose="020B0509030504030204" pitchFamily="49" charset="0"/>
              </a:rPr>
              <a:t>param</a:t>
            </a:r>
            <a:r>
              <a:rPr lang="en-US" altLang="zh-TW" sz="1600" dirty="0">
                <a:solidFill>
                  <a:srgbClr val="00B0F0"/>
                </a:solidFill>
                <a:latin typeface="Lucida Sans Typewriter" panose="020B0509030504030204" pitchFamily="49" charset="0"/>
              </a:rPr>
              <a:t> s  The string to write backward</a:t>
            </a:r>
            <a:r>
              <a:rPr lang="en-US" altLang="zh-TW" sz="1600" dirty="0" smtClean="0">
                <a:solidFill>
                  <a:srgbClr val="00B0F0"/>
                </a:solidFill>
                <a:latin typeface="Lucida Sans Typewriter" panose="020B0509030504030204" pitchFamily="49" charset="0"/>
              </a:rPr>
              <a:t>. </a:t>
            </a:r>
            <a:r>
              <a:rPr lang="en-US" altLang="zh-TW" sz="1600" dirty="0">
                <a:solidFill>
                  <a:srgbClr val="00B0F0"/>
                </a:solidFill>
                <a:latin typeface="Lucida Sans Typewriter" panose="020B0509030504030204" pitchFamily="49" charset="0"/>
              </a:rPr>
              <a:t>*/</a:t>
            </a:r>
          </a:p>
          <a:p>
            <a:pPr>
              <a:defRPr/>
            </a:pPr>
            <a:r>
              <a:rPr lang="en-US" altLang="zh-TW" sz="1600" b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void</a:t>
            </a:r>
            <a:r>
              <a:rPr lang="en-US" altLang="zh-TW" sz="1600" dirty="0">
                <a:latin typeface="Lucida Sans Typewriter" panose="020B0509030504030204" pitchFamily="49" charset="0"/>
              </a:rPr>
              <a:t> </a:t>
            </a:r>
            <a:r>
              <a:rPr lang="en-US" altLang="zh-TW" sz="1600" dirty="0" err="1">
                <a:latin typeface="Lucida Sans Typewriter" panose="020B0509030504030204" pitchFamily="49" charset="0"/>
              </a:rPr>
              <a:t>writeBackward</a:t>
            </a:r>
            <a:r>
              <a:rPr lang="en-US" altLang="zh-TW" sz="1600" dirty="0">
                <a:latin typeface="Lucida Sans Typewriter" panose="020B0509030504030204" pitchFamily="49" charset="0"/>
              </a:rPr>
              <a:t>(string </a:t>
            </a:r>
            <a:r>
              <a:rPr lang="en-US" altLang="zh-TW" sz="1600" dirty="0" smtClean="0">
                <a:latin typeface="Lucida Sans Typewriter" panose="020B0509030504030204" pitchFamily="49" charset="0"/>
              </a:rPr>
              <a:t>s)</a:t>
            </a:r>
            <a:endParaRPr lang="en-US" altLang="zh-TW" sz="1600" dirty="0">
              <a:latin typeface="Lucida Sans Typewriter" panose="020B0509030504030204" pitchFamily="49" charset="0"/>
            </a:endParaRPr>
          </a:p>
          <a:p>
            <a:pPr>
              <a:defRPr/>
            </a:pPr>
            <a:r>
              <a:rPr lang="en-US" altLang="zh-TW" sz="1600" dirty="0">
                <a:latin typeface="Lucida Sans Typewriter" panose="020B0509030504030204" pitchFamily="49" charset="0"/>
              </a:rPr>
              <a:t>{</a:t>
            </a:r>
          </a:p>
          <a:p>
            <a:pPr>
              <a:defRPr/>
            </a:pPr>
            <a:r>
              <a:rPr lang="en-US" altLang="zh-TW" sz="1600" dirty="0">
                <a:latin typeface="Lucida Sans Typewriter" panose="020B0509030504030204" pitchFamily="49" charset="0"/>
              </a:rPr>
              <a:t>   </a:t>
            </a:r>
            <a:r>
              <a:rPr lang="en-US" altLang="zh-TW" sz="1600" b="1" dirty="0" err="1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int</a:t>
            </a:r>
            <a:r>
              <a:rPr lang="en-US" altLang="zh-TW" sz="1600" dirty="0" smtClean="0">
                <a:latin typeface="Lucida Sans Typewriter" panose="020B0509030504030204" pitchFamily="49" charset="0"/>
              </a:rPr>
              <a:t> length = </a:t>
            </a:r>
            <a:r>
              <a:rPr lang="en-US" altLang="zh-TW" sz="1600" dirty="0" err="1" smtClean="0">
                <a:latin typeface="Lucida Sans Typewriter" panose="020B0509030504030204" pitchFamily="49" charset="0"/>
              </a:rPr>
              <a:t>s.size</a:t>
            </a:r>
            <a:r>
              <a:rPr lang="en-US" altLang="zh-TW" sz="1600" dirty="0" smtClean="0">
                <a:latin typeface="Lucida Sans Typewriter" panose="020B0509030504030204" pitchFamily="49" charset="0"/>
              </a:rPr>
              <a:t>(); </a:t>
            </a:r>
            <a:r>
              <a:rPr lang="en-US" altLang="zh-TW" sz="1600" dirty="0" smtClean="0">
                <a:solidFill>
                  <a:srgbClr val="00B0F0"/>
                </a:solidFill>
                <a:latin typeface="Lucida Sans Typewriter" panose="020B0509030504030204" pitchFamily="49" charset="0"/>
              </a:rPr>
              <a:t>// Length of s</a:t>
            </a:r>
          </a:p>
          <a:p>
            <a:pPr>
              <a:defRPr/>
            </a:pPr>
            <a:r>
              <a:rPr lang="en-US" altLang="zh-TW" sz="1600" dirty="0" smtClean="0">
                <a:latin typeface="Lucida Sans Typewriter" panose="020B0509030504030204" pitchFamily="49" charset="0"/>
              </a:rPr>
              <a:t>   </a:t>
            </a:r>
            <a:r>
              <a:rPr lang="en-US" altLang="zh-TW" sz="1600" b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if</a:t>
            </a:r>
            <a:r>
              <a:rPr lang="en-US" altLang="zh-TW" sz="1600" dirty="0" smtClean="0">
                <a:latin typeface="Lucida Sans Typewriter" panose="020B0509030504030204" pitchFamily="49" charset="0"/>
              </a:rPr>
              <a:t> (length </a:t>
            </a:r>
            <a:r>
              <a:rPr lang="en-US" altLang="zh-TW" sz="1600" dirty="0">
                <a:latin typeface="Lucida Sans Typewriter" panose="020B0509030504030204" pitchFamily="49" charset="0"/>
              </a:rPr>
              <a:t>&gt; 0</a:t>
            </a:r>
            <a:r>
              <a:rPr lang="en-US" altLang="zh-TW" sz="1600" dirty="0" smtClean="0">
                <a:latin typeface="Lucida Sans Typewriter" panose="020B0509030504030204" pitchFamily="49" charset="0"/>
              </a:rPr>
              <a:t>) {</a:t>
            </a:r>
            <a:endParaRPr lang="en-US" altLang="zh-TW" sz="1600" dirty="0">
              <a:latin typeface="Lucida Sans Typewriter" panose="020B0509030504030204" pitchFamily="49" charset="0"/>
            </a:endParaRPr>
          </a:p>
          <a:p>
            <a:pPr>
              <a:defRPr/>
            </a:pPr>
            <a:r>
              <a:rPr lang="en-US" altLang="zh-TW" sz="1600" dirty="0">
                <a:solidFill>
                  <a:srgbClr val="00B0F0"/>
                </a:solidFill>
                <a:latin typeface="Lucida Sans Typewriter" panose="020B0509030504030204" pitchFamily="49" charset="0"/>
              </a:rPr>
              <a:t>   </a:t>
            </a:r>
            <a:r>
              <a:rPr lang="en-US" altLang="zh-TW" sz="1600" dirty="0" smtClean="0">
                <a:solidFill>
                  <a:srgbClr val="00B0F0"/>
                </a:solidFill>
                <a:latin typeface="Lucida Sans Typewriter" panose="020B0509030504030204" pitchFamily="49" charset="0"/>
              </a:rPr>
              <a:t>   </a:t>
            </a:r>
            <a:r>
              <a:rPr lang="en-US" altLang="zh-TW" sz="1600" dirty="0">
                <a:solidFill>
                  <a:srgbClr val="00B0F0"/>
                </a:solidFill>
                <a:latin typeface="Lucida Sans Typewriter" panose="020B0509030504030204" pitchFamily="49" charset="0"/>
              </a:rPr>
              <a:t>// </a:t>
            </a:r>
            <a:r>
              <a:rPr lang="en-US" altLang="zh-TW" sz="1600" dirty="0" smtClean="0">
                <a:solidFill>
                  <a:srgbClr val="00B0F0"/>
                </a:solidFill>
                <a:latin typeface="Lucida Sans Typewriter" panose="020B0509030504030204" pitchFamily="49" charset="0"/>
              </a:rPr>
              <a:t>Write </a:t>
            </a:r>
            <a:r>
              <a:rPr lang="en-US" altLang="zh-TW" sz="1600" dirty="0">
                <a:solidFill>
                  <a:srgbClr val="00B0F0"/>
                </a:solidFill>
                <a:latin typeface="Lucida Sans Typewriter" panose="020B0509030504030204" pitchFamily="49" charset="0"/>
              </a:rPr>
              <a:t>the last character</a:t>
            </a:r>
          </a:p>
          <a:p>
            <a:pPr>
              <a:defRPr/>
            </a:pPr>
            <a:r>
              <a:rPr lang="en-US" altLang="zh-TW" sz="1600" dirty="0">
                <a:latin typeface="Lucida Sans Typewriter" panose="020B0509030504030204" pitchFamily="49" charset="0"/>
              </a:rPr>
              <a:t>      </a:t>
            </a:r>
            <a:r>
              <a:rPr lang="en-US" altLang="zh-TW" sz="1600" dirty="0" err="1">
                <a:latin typeface="Lucida Sans Typewriter" panose="020B0509030504030204" pitchFamily="49" charset="0"/>
              </a:rPr>
              <a:t>cout</a:t>
            </a:r>
            <a:r>
              <a:rPr lang="en-US" altLang="zh-TW" sz="1600" dirty="0">
                <a:latin typeface="Lucida Sans Typewriter" panose="020B0509030504030204" pitchFamily="49" charset="0"/>
              </a:rPr>
              <a:t> &lt;&lt; </a:t>
            </a:r>
            <a:r>
              <a:rPr lang="en-US" altLang="zh-TW" sz="1600" dirty="0" err="1" smtClean="0">
                <a:latin typeface="Lucida Sans Typewriter" panose="020B0509030504030204" pitchFamily="49" charset="0"/>
              </a:rPr>
              <a:t>s.substr</a:t>
            </a:r>
            <a:r>
              <a:rPr lang="en-US" altLang="zh-TW" sz="1600" dirty="0" smtClean="0">
                <a:latin typeface="Lucida Sans Typewriter" panose="020B0509030504030204" pitchFamily="49" charset="0"/>
              </a:rPr>
              <a:t>(length - 1</a:t>
            </a:r>
            <a:r>
              <a:rPr lang="en-US" altLang="zh-TW" sz="1600" dirty="0">
                <a:latin typeface="Lucida Sans Typewriter" panose="020B0509030504030204" pitchFamily="49" charset="0"/>
              </a:rPr>
              <a:t>, 1);</a:t>
            </a:r>
          </a:p>
          <a:p>
            <a:pPr>
              <a:defRPr/>
            </a:pPr>
            <a:endParaRPr lang="en-US" altLang="zh-TW" sz="1600" dirty="0">
              <a:latin typeface="Lucida Sans Typewriter" panose="020B0509030504030204" pitchFamily="49" charset="0"/>
            </a:endParaRPr>
          </a:p>
          <a:p>
            <a:pPr>
              <a:defRPr/>
            </a:pPr>
            <a:r>
              <a:rPr lang="en-US" altLang="zh-TW" sz="1600" dirty="0">
                <a:solidFill>
                  <a:srgbClr val="00B0F0"/>
                </a:solidFill>
                <a:latin typeface="Lucida Sans Typewriter" panose="020B0509030504030204" pitchFamily="49" charset="0"/>
              </a:rPr>
              <a:t>      // </a:t>
            </a:r>
            <a:r>
              <a:rPr lang="en-US" altLang="zh-TW" sz="1600" dirty="0" smtClean="0">
                <a:solidFill>
                  <a:srgbClr val="00B0F0"/>
                </a:solidFill>
                <a:latin typeface="Lucida Sans Typewriter" panose="020B0509030504030204" pitchFamily="49" charset="0"/>
              </a:rPr>
              <a:t>Write </a:t>
            </a:r>
            <a:r>
              <a:rPr lang="en-US" altLang="zh-TW" sz="1600" dirty="0">
                <a:solidFill>
                  <a:srgbClr val="00B0F0"/>
                </a:solidFill>
                <a:latin typeface="Lucida Sans Typewriter" panose="020B0509030504030204" pitchFamily="49" charset="0"/>
              </a:rPr>
              <a:t>the rest of the string backward</a:t>
            </a:r>
          </a:p>
          <a:p>
            <a:pPr>
              <a:defRPr/>
            </a:pPr>
            <a:r>
              <a:rPr lang="en-US" altLang="zh-TW" sz="1600" dirty="0">
                <a:latin typeface="Lucida Sans Typewriter" panose="020B0509030504030204" pitchFamily="49" charset="0"/>
              </a:rPr>
              <a:t>      </a:t>
            </a:r>
            <a:r>
              <a:rPr lang="en-US" altLang="zh-TW" sz="1600" dirty="0" err="1" smtClean="0">
                <a:latin typeface="Lucida Sans Typewriter" panose="020B0509030504030204" pitchFamily="49" charset="0"/>
              </a:rPr>
              <a:t>writeBackward</a:t>
            </a:r>
            <a:r>
              <a:rPr lang="en-US" altLang="zh-TW" sz="1600" dirty="0" smtClean="0">
                <a:latin typeface="Lucida Sans Typewriter" panose="020B0509030504030204" pitchFamily="49" charset="0"/>
              </a:rPr>
              <a:t>(</a:t>
            </a:r>
            <a:r>
              <a:rPr lang="en-US" altLang="zh-TW" sz="1600" dirty="0" err="1" smtClean="0">
                <a:latin typeface="Lucida Sans Typewriter" panose="020B0509030504030204" pitchFamily="49" charset="0"/>
              </a:rPr>
              <a:t>s.substr</a:t>
            </a:r>
            <a:r>
              <a:rPr lang="en-US" altLang="zh-TW" sz="1600" dirty="0" smtClean="0">
                <a:latin typeface="Lucida Sans Typewriter" panose="020B0509030504030204" pitchFamily="49" charset="0"/>
              </a:rPr>
              <a:t>(0, length – 1));  </a:t>
            </a:r>
            <a:r>
              <a:rPr lang="en-US" altLang="zh-TW" sz="1600" dirty="0">
                <a:solidFill>
                  <a:srgbClr val="00B0F0"/>
                </a:solidFill>
                <a:latin typeface="Lucida Sans Typewriter" panose="020B0509030504030204" pitchFamily="49" charset="0"/>
              </a:rPr>
              <a:t>// Point A</a:t>
            </a:r>
          </a:p>
          <a:p>
            <a:pPr>
              <a:defRPr/>
            </a:pPr>
            <a:r>
              <a:rPr lang="en-US" altLang="zh-TW" sz="1600" dirty="0">
                <a:latin typeface="Lucida Sans Typewriter" panose="020B0509030504030204" pitchFamily="49" charset="0"/>
              </a:rPr>
              <a:t>   }  </a:t>
            </a:r>
            <a:r>
              <a:rPr lang="en-US" altLang="zh-TW" sz="1600" dirty="0">
                <a:solidFill>
                  <a:srgbClr val="00B0F0"/>
                </a:solidFill>
                <a:latin typeface="Lucida Sans Typewriter" panose="020B0509030504030204" pitchFamily="49" charset="0"/>
              </a:rPr>
              <a:t>// end if</a:t>
            </a:r>
          </a:p>
          <a:p>
            <a:pPr>
              <a:defRPr/>
            </a:pPr>
            <a:endParaRPr lang="en-US" altLang="zh-TW" sz="1600" dirty="0">
              <a:latin typeface="Lucida Sans Typewriter" panose="020B0509030504030204" pitchFamily="49" charset="0"/>
            </a:endParaRPr>
          </a:p>
          <a:p>
            <a:pPr>
              <a:defRPr/>
            </a:pPr>
            <a:r>
              <a:rPr lang="en-US" altLang="zh-TW" sz="1600" dirty="0">
                <a:solidFill>
                  <a:srgbClr val="00B0F0"/>
                </a:solidFill>
                <a:latin typeface="Lucida Sans Typewriter" panose="020B0509030504030204" pitchFamily="49" charset="0"/>
              </a:rPr>
              <a:t>   // </a:t>
            </a:r>
            <a:r>
              <a:rPr lang="en-US" altLang="zh-TW" sz="1600" dirty="0" smtClean="0">
                <a:solidFill>
                  <a:srgbClr val="00B0F0"/>
                </a:solidFill>
                <a:latin typeface="Lucida Sans Typewriter" panose="020B0509030504030204" pitchFamily="49" charset="0"/>
              </a:rPr>
              <a:t>length </a:t>
            </a:r>
            <a:r>
              <a:rPr lang="en-US" altLang="zh-TW" sz="1600" dirty="0">
                <a:solidFill>
                  <a:srgbClr val="00B0F0"/>
                </a:solidFill>
                <a:latin typeface="Lucida Sans Typewriter" panose="020B0509030504030204" pitchFamily="49" charset="0"/>
              </a:rPr>
              <a:t>== 0 is the base case - do nothing</a:t>
            </a:r>
          </a:p>
          <a:p>
            <a:pPr>
              <a:defRPr/>
            </a:pPr>
            <a:r>
              <a:rPr lang="en-US" altLang="zh-TW" sz="1600" dirty="0">
                <a:latin typeface="Lucida Sans Typewriter" panose="020B0509030504030204" pitchFamily="49" charset="0"/>
              </a:rPr>
              <a:t>}  </a:t>
            </a:r>
            <a:r>
              <a:rPr lang="en-US" altLang="zh-TW" sz="1600" dirty="0">
                <a:solidFill>
                  <a:srgbClr val="00B0F0"/>
                </a:solidFill>
                <a:latin typeface="Lucida Sans Typewriter" panose="020B0509030504030204" pitchFamily="49" charset="0"/>
              </a:rPr>
              <a:t>// end </a:t>
            </a:r>
            <a:r>
              <a:rPr lang="en-US" altLang="zh-TW" sz="1600" dirty="0" err="1">
                <a:solidFill>
                  <a:srgbClr val="00B0F0"/>
                </a:solidFill>
                <a:latin typeface="Lucida Sans Typewriter" panose="020B0509030504030204" pitchFamily="49" charset="0"/>
              </a:rPr>
              <a:t>writeBackward</a:t>
            </a:r>
            <a:endParaRPr lang="zh-TW" altLang="en-US" sz="1600" dirty="0">
              <a:solidFill>
                <a:srgbClr val="00B0F0"/>
              </a:solidFill>
              <a:latin typeface="Lucida Sans Typewriter" panose="020B0509030504030204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39787"/>
          </a:xfrm>
        </p:spPr>
        <p:txBody>
          <a:bodyPr/>
          <a:lstStyle/>
          <a:p>
            <a:pPr eaLnBrk="1" hangingPunct="1"/>
            <a:r>
              <a:rPr kumimoji="0" lang="en-US" altLang="zh-TW" sz="3800" dirty="0" smtClean="0"/>
              <a:t>A Box Trace of  </a:t>
            </a:r>
            <a:r>
              <a:rPr kumimoji="0" lang="en-US" altLang="zh-TW" sz="3800" dirty="0" err="1" smtClean="0">
                <a:latin typeface="Lucida Sans Typewriter" panose="020B0509030504030204" pitchFamily="49" charset="0"/>
                <a:cs typeface="Courier New" pitchFamily="49" charset="0"/>
              </a:rPr>
              <a:t>writeBackward</a:t>
            </a:r>
            <a:r>
              <a:rPr kumimoji="0" lang="en-US" altLang="zh-TW" sz="3800" dirty="0" smtClean="0">
                <a:cs typeface="Courier New" pitchFamily="49" charset="0"/>
              </a:rPr>
              <a:t> (1/3)</a:t>
            </a:r>
            <a:endParaRPr kumimoji="0" lang="zh-TW" altLang="en-US" sz="3800" dirty="0" smtClean="0"/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Box trace of </a:t>
            </a:r>
            <a:r>
              <a:rPr lang="en-US" altLang="zh-TW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writeBackward</a:t>
            </a:r>
            <a:r>
              <a:rPr lang="en-US" altLang="zh-TW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</a:t>
            </a:r>
            <a:r>
              <a:rPr lang="en-US" altLang="zh-TW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im</a:t>
            </a:r>
            <a:r>
              <a:rPr lang="en-US" altLang="zh-TW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”)</a:t>
            </a:r>
            <a:r>
              <a:rPr lang="en-US" altLang="zh-TW" dirty="0" smtClean="0"/>
              <a:t>:</a:t>
            </a:r>
          </a:p>
          <a:p>
            <a:pPr lvl="1" eaLnBrk="1" hangingPunct="1"/>
            <a:r>
              <a:rPr lang="en-US" altLang="zh-TW" dirty="0" smtClean="0"/>
              <a:t>Each box contains the local environment of the recursive call:</a:t>
            </a:r>
          </a:p>
          <a:p>
            <a:pPr lvl="2" eaLnBrk="1" hangingPunct="1"/>
            <a:r>
              <a:rPr lang="en-US" altLang="zh-TW" dirty="0" smtClean="0"/>
              <a:t>The input argument </a:t>
            </a:r>
            <a:r>
              <a:rPr lang="en-US" altLang="zh-TW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altLang="zh-TW" dirty="0" smtClean="0"/>
              <a:t>.</a:t>
            </a:r>
          </a:p>
          <a:p>
            <a:pPr lvl="2" eaLnBrk="1" hangingPunct="1"/>
            <a:r>
              <a:rPr lang="en-US" altLang="zh-TW" dirty="0" smtClean="0"/>
              <a:t>The local variable </a:t>
            </a:r>
            <a:r>
              <a:rPr lang="en-US" altLang="zh-TW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en-US" altLang="zh-TW" dirty="0" smtClean="0"/>
              <a:t>.</a:t>
            </a:r>
          </a:p>
          <a:p>
            <a:pPr lvl="2" eaLnBrk="1" hangingPunct="1"/>
            <a:r>
              <a:rPr lang="en-US" altLang="zh-TW" u="sng" dirty="0" smtClean="0"/>
              <a:t>No placeholder for the value returned by each recursive call or the value of the function itself</a:t>
            </a:r>
            <a:r>
              <a:rPr lang="en-US" altLang="zh-TW" dirty="0" smtClean="0"/>
              <a:t>.</a:t>
            </a:r>
          </a:p>
          <a:p>
            <a:pPr lvl="3" eaLnBrk="1" hangingPunct="1"/>
            <a:r>
              <a:rPr lang="en-US" altLang="zh-TW" dirty="0" smtClean="0"/>
              <a:t>Because the void function </a:t>
            </a:r>
            <a:r>
              <a:rPr lang="en-US" altLang="zh-TW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writeBackward</a:t>
            </a:r>
            <a:r>
              <a:rPr lang="en-US" altLang="zh-TW" dirty="0" smtClean="0"/>
              <a:t> does not use a return statement to return a computed value.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en-US" altLang="zh-TW" sz="3800" dirty="0" smtClean="0"/>
              <a:t>A Box Trace of  </a:t>
            </a:r>
            <a:r>
              <a:rPr kumimoji="0" lang="en-US" altLang="zh-TW" sz="3800" dirty="0" err="1" smtClean="0">
                <a:latin typeface="Lucida Sans Typewriter" panose="020B0509030504030204" pitchFamily="49" charset="0"/>
                <a:cs typeface="Courier New" pitchFamily="49" charset="0"/>
              </a:rPr>
              <a:t>writeBackward</a:t>
            </a:r>
            <a:r>
              <a:rPr kumimoji="0" lang="en-US" altLang="zh-TW" sz="3800" dirty="0" smtClean="0">
                <a:cs typeface="Courier New" pitchFamily="49" charset="0"/>
              </a:rPr>
              <a:t> (2/3)</a:t>
            </a:r>
            <a:endParaRPr kumimoji="0" lang="zh-TW" altLang="en-US" sz="3800" dirty="0" smtClean="0"/>
          </a:p>
        </p:txBody>
      </p:sp>
      <p:sp>
        <p:nvSpPr>
          <p:cNvPr id="228357" name="Rectangle 5"/>
          <p:cNvSpPr>
            <a:spLocks noChangeArrowheads="1"/>
          </p:cNvSpPr>
          <p:nvPr/>
        </p:nvSpPr>
        <p:spPr bwMode="auto">
          <a:xfrm>
            <a:off x="762000" y="1658888"/>
            <a:ext cx="1371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TW" dirty="0"/>
              <a:t>s = </a:t>
            </a:r>
            <a:r>
              <a:rPr lang="en-US" altLang="zh-TW" dirty="0">
                <a:latin typeface="Arial"/>
              </a:rPr>
              <a:t>“</a:t>
            </a:r>
            <a:r>
              <a:rPr lang="en-US" altLang="zh-TW" dirty="0" err="1"/>
              <a:t>im</a:t>
            </a:r>
            <a:r>
              <a:rPr lang="en-US" altLang="zh-TW" dirty="0">
                <a:latin typeface="Arial"/>
              </a:rPr>
              <a:t>”</a:t>
            </a:r>
            <a:endParaRPr lang="en-US" altLang="zh-TW" dirty="0"/>
          </a:p>
          <a:p>
            <a:pPr algn="ctr">
              <a:defRPr/>
            </a:pPr>
            <a:r>
              <a:rPr lang="en-US" altLang="zh-TW" dirty="0" smtClean="0"/>
              <a:t>length </a:t>
            </a:r>
            <a:r>
              <a:rPr lang="en-US" altLang="zh-TW" dirty="0"/>
              <a:t>= </a:t>
            </a:r>
            <a:r>
              <a:rPr lang="en-US" altLang="zh-TW" b="1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228358" name="Text Box 6"/>
          <p:cNvSpPr txBox="1">
            <a:spLocks noChangeArrowheads="1"/>
          </p:cNvSpPr>
          <p:nvPr/>
        </p:nvSpPr>
        <p:spPr bwMode="auto">
          <a:xfrm>
            <a:off x="685800" y="1268760"/>
            <a:ext cx="62255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600" dirty="0"/>
              <a:t>The initial call is made, and the function begins execution:</a:t>
            </a:r>
          </a:p>
        </p:txBody>
      </p:sp>
      <p:sp>
        <p:nvSpPr>
          <p:cNvPr id="228359" name="Text Box 7"/>
          <p:cNvSpPr txBox="1">
            <a:spLocks noChangeArrowheads="1"/>
          </p:cNvSpPr>
          <p:nvPr/>
        </p:nvSpPr>
        <p:spPr bwMode="auto">
          <a:xfrm>
            <a:off x="719138" y="2564904"/>
            <a:ext cx="732745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600" dirty="0"/>
              <a:t>Output line: </a:t>
            </a:r>
            <a:r>
              <a:rPr lang="en-US" altLang="zh-TW" sz="1600" dirty="0" smtClean="0">
                <a:solidFill>
                  <a:schemeClr val="accent2"/>
                </a:solidFill>
              </a:rPr>
              <a:t>m</a:t>
            </a:r>
            <a:endParaRPr lang="en-US" altLang="zh-TW" sz="1600" dirty="0"/>
          </a:p>
          <a:p>
            <a:pPr eaLnBrk="1" hangingPunct="1"/>
            <a:r>
              <a:rPr lang="en-US" altLang="zh-TW" sz="1600" dirty="0"/>
              <a:t>Point A </a:t>
            </a:r>
            <a:r>
              <a:rPr lang="en-US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zh-TW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writeBackward</a:t>
            </a: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zh-TW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s.substr</a:t>
            </a: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(0, length-1</a:t>
            </a:r>
            <a:r>
              <a:rPr lang="en-US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 </a:t>
            </a:r>
            <a:r>
              <a:rPr lang="en-US" altLang="zh-TW" sz="1600" dirty="0"/>
              <a:t>is reached, and </a:t>
            </a:r>
            <a:endParaRPr lang="en-US" altLang="zh-TW" sz="1600" dirty="0" smtClean="0"/>
          </a:p>
          <a:p>
            <a:pPr eaLnBrk="1" hangingPunct="1"/>
            <a:r>
              <a:rPr lang="en-US" altLang="zh-TW" sz="1600" dirty="0" smtClean="0"/>
              <a:t>the </a:t>
            </a:r>
            <a:r>
              <a:rPr lang="en-US" altLang="zh-TW" sz="1600" dirty="0"/>
              <a:t>recursive call is made.</a:t>
            </a:r>
          </a:p>
          <a:p>
            <a:pPr eaLnBrk="1" hangingPunct="1"/>
            <a:r>
              <a:rPr lang="en-US" altLang="zh-TW" sz="1600" dirty="0" smtClean="0"/>
              <a:t>The </a:t>
            </a:r>
            <a:r>
              <a:rPr lang="en-US" altLang="zh-TW" sz="1600" dirty="0"/>
              <a:t>new invocation begins execution:</a:t>
            </a:r>
          </a:p>
        </p:txBody>
      </p:sp>
      <p:sp>
        <p:nvSpPr>
          <p:cNvPr id="228361" name="Rectangle 9"/>
          <p:cNvSpPr>
            <a:spLocks noChangeArrowheads="1"/>
          </p:cNvSpPr>
          <p:nvPr/>
        </p:nvSpPr>
        <p:spPr bwMode="auto">
          <a:xfrm>
            <a:off x="762000" y="3644949"/>
            <a:ext cx="13716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TW" dirty="0"/>
              <a:t>s = </a:t>
            </a:r>
            <a:r>
              <a:rPr lang="en-US" altLang="zh-TW" dirty="0">
                <a:latin typeface="Arial"/>
              </a:rPr>
              <a:t>“</a:t>
            </a:r>
            <a:r>
              <a:rPr lang="en-US" altLang="zh-TW" dirty="0" err="1"/>
              <a:t>im</a:t>
            </a:r>
            <a:r>
              <a:rPr lang="en-US" altLang="zh-TW" dirty="0">
                <a:latin typeface="Arial"/>
              </a:rPr>
              <a:t>”</a:t>
            </a:r>
            <a:endParaRPr lang="en-US" altLang="zh-TW" dirty="0"/>
          </a:p>
          <a:p>
            <a:pPr algn="ctr">
              <a:defRPr/>
            </a:pPr>
            <a:r>
              <a:rPr lang="en-US" altLang="zh-TW" dirty="0" smtClean="0"/>
              <a:t>length </a:t>
            </a:r>
            <a:r>
              <a:rPr lang="en-US" altLang="zh-TW" dirty="0"/>
              <a:t>= 2</a:t>
            </a:r>
          </a:p>
        </p:txBody>
      </p:sp>
      <p:sp>
        <p:nvSpPr>
          <p:cNvPr id="228362" name="Rectangle 10"/>
          <p:cNvSpPr>
            <a:spLocks noChangeArrowheads="1"/>
          </p:cNvSpPr>
          <p:nvPr/>
        </p:nvSpPr>
        <p:spPr bwMode="auto">
          <a:xfrm>
            <a:off x="2590800" y="3675112"/>
            <a:ext cx="1371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TW" dirty="0"/>
              <a:t>s = </a:t>
            </a:r>
            <a:r>
              <a:rPr lang="en-US" altLang="zh-TW" dirty="0">
                <a:latin typeface="Arial"/>
              </a:rPr>
              <a:t>“</a:t>
            </a:r>
            <a:r>
              <a:rPr lang="en-US" altLang="zh-TW" dirty="0" err="1" smtClean="0"/>
              <a:t>i</a:t>
            </a:r>
            <a:r>
              <a:rPr lang="en-US" altLang="zh-TW" dirty="0" smtClean="0">
                <a:latin typeface="Arial"/>
              </a:rPr>
              <a:t>”</a:t>
            </a:r>
            <a:endParaRPr lang="en-US" altLang="zh-TW" dirty="0"/>
          </a:p>
          <a:p>
            <a:pPr algn="ctr">
              <a:defRPr/>
            </a:pPr>
            <a:r>
              <a:rPr lang="en-US" altLang="zh-TW" dirty="0" smtClean="0"/>
              <a:t>length </a:t>
            </a:r>
            <a:r>
              <a:rPr lang="en-US" altLang="zh-TW" dirty="0"/>
              <a:t>= </a:t>
            </a:r>
            <a:r>
              <a:rPr lang="en-US" altLang="zh-TW" b="1" dirty="0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228363" name="Line 11"/>
          <p:cNvSpPr>
            <a:spLocks noChangeShapeType="1"/>
          </p:cNvSpPr>
          <p:nvPr/>
        </p:nvSpPr>
        <p:spPr bwMode="auto">
          <a:xfrm>
            <a:off x="2133600" y="4025949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8364" name="Text Box 12"/>
          <p:cNvSpPr txBox="1">
            <a:spLocks noChangeArrowheads="1"/>
          </p:cNvSpPr>
          <p:nvPr/>
        </p:nvSpPr>
        <p:spPr bwMode="auto">
          <a:xfrm>
            <a:off x="2208213" y="3721149"/>
            <a:ext cx="3063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</a:p>
        </p:txBody>
      </p:sp>
      <p:sp>
        <p:nvSpPr>
          <p:cNvPr id="228365" name="Text Box 13"/>
          <p:cNvSpPr txBox="1">
            <a:spLocks noChangeArrowheads="1"/>
          </p:cNvSpPr>
          <p:nvPr/>
        </p:nvSpPr>
        <p:spPr bwMode="auto">
          <a:xfrm>
            <a:off x="685800" y="4614227"/>
            <a:ext cx="535396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600" dirty="0"/>
              <a:t>Output line: </a:t>
            </a:r>
            <a:r>
              <a:rPr lang="en-US" altLang="zh-TW" sz="1600" dirty="0" smtClean="0">
                <a:solidFill>
                  <a:schemeClr val="accent2"/>
                </a:solidFill>
              </a:rPr>
              <a:t>mi</a:t>
            </a:r>
            <a:endParaRPr lang="en-US" altLang="zh-TW" sz="1600" dirty="0">
              <a:solidFill>
                <a:schemeClr val="accent2"/>
              </a:solidFill>
            </a:endParaRPr>
          </a:p>
          <a:p>
            <a:pPr eaLnBrk="1" hangingPunct="1"/>
            <a:r>
              <a:rPr lang="en-US" altLang="zh-TW" sz="1600" dirty="0"/>
              <a:t>Point A is reached, and the recursive call is made.</a:t>
            </a:r>
          </a:p>
          <a:p>
            <a:pPr eaLnBrk="1" hangingPunct="1"/>
            <a:r>
              <a:rPr lang="en-US" altLang="zh-TW" sz="1600" dirty="0" smtClean="0"/>
              <a:t>The </a:t>
            </a:r>
            <a:r>
              <a:rPr lang="en-US" altLang="zh-TW" sz="1600" dirty="0"/>
              <a:t>new invocation begins execution:</a:t>
            </a:r>
          </a:p>
        </p:txBody>
      </p:sp>
      <p:sp>
        <p:nvSpPr>
          <p:cNvPr id="228366" name="Rectangle 14"/>
          <p:cNvSpPr>
            <a:spLocks noChangeArrowheads="1"/>
          </p:cNvSpPr>
          <p:nvPr/>
        </p:nvSpPr>
        <p:spPr bwMode="auto">
          <a:xfrm>
            <a:off x="2633663" y="5517158"/>
            <a:ext cx="13716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TW" dirty="0"/>
              <a:t>s = </a:t>
            </a:r>
            <a:r>
              <a:rPr lang="en-US" altLang="zh-TW" dirty="0">
                <a:latin typeface="Arial"/>
              </a:rPr>
              <a:t>“</a:t>
            </a:r>
            <a:r>
              <a:rPr lang="en-US" altLang="zh-TW" dirty="0" err="1" smtClean="0"/>
              <a:t>i</a:t>
            </a:r>
            <a:r>
              <a:rPr lang="en-US" altLang="zh-TW" dirty="0" smtClean="0">
                <a:latin typeface="Arial"/>
              </a:rPr>
              <a:t>”</a:t>
            </a:r>
            <a:endParaRPr lang="en-US" altLang="zh-TW" dirty="0"/>
          </a:p>
          <a:p>
            <a:pPr algn="ctr">
              <a:defRPr/>
            </a:pPr>
            <a:r>
              <a:rPr lang="en-US" altLang="zh-TW" dirty="0" smtClean="0"/>
              <a:t>length </a:t>
            </a:r>
            <a:r>
              <a:rPr lang="en-US" altLang="zh-TW" dirty="0"/>
              <a:t>= 1</a:t>
            </a:r>
          </a:p>
        </p:txBody>
      </p:sp>
      <p:sp>
        <p:nvSpPr>
          <p:cNvPr id="228367" name="Rectangle 15"/>
          <p:cNvSpPr>
            <a:spLocks noChangeArrowheads="1"/>
          </p:cNvSpPr>
          <p:nvPr/>
        </p:nvSpPr>
        <p:spPr bwMode="auto">
          <a:xfrm>
            <a:off x="4462463" y="5547320"/>
            <a:ext cx="1371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TW" dirty="0"/>
              <a:t>s = </a:t>
            </a:r>
            <a:r>
              <a:rPr lang="en-US" altLang="zh-TW" dirty="0" smtClean="0">
                <a:latin typeface="Arial"/>
              </a:rPr>
              <a:t>“”</a:t>
            </a:r>
            <a:endParaRPr lang="en-US" altLang="zh-TW" dirty="0"/>
          </a:p>
          <a:p>
            <a:pPr algn="ctr">
              <a:defRPr/>
            </a:pPr>
            <a:r>
              <a:rPr lang="en-US" altLang="zh-TW" dirty="0" smtClean="0"/>
              <a:t>length </a:t>
            </a:r>
            <a:r>
              <a:rPr lang="en-US" altLang="zh-TW" dirty="0"/>
              <a:t>= </a:t>
            </a:r>
            <a:r>
              <a:rPr lang="en-US" altLang="zh-TW" b="1" dirty="0">
                <a:solidFill>
                  <a:srgbClr val="FFFF00"/>
                </a:solidFill>
              </a:rPr>
              <a:t>0</a:t>
            </a:r>
          </a:p>
        </p:txBody>
      </p:sp>
      <p:sp>
        <p:nvSpPr>
          <p:cNvPr id="228368" name="Line 16"/>
          <p:cNvSpPr>
            <a:spLocks noChangeShapeType="1"/>
          </p:cNvSpPr>
          <p:nvPr/>
        </p:nvSpPr>
        <p:spPr bwMode="auto">
          <a:xfrm>
            <a:off x="4005263" y="5908502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8369" name="Text Box 17"/>
          <p:cNvSpPr txBox="1">
            <a:spLocks noChangeArrowheads="1"/>
          </p:cNvSpPr>
          <p:nvPr/>
        </p:nvSpPr>
        <p:spPr bwMode="auto">
          <a:xfrm>
            <a:off x="4079875" y="5603702"/>
            <a:ext cx="3063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</a:p>
        </p:txBody>
      </p:sp>
      <p:sp>
        <p:nvSpPr>
          <p:cNvPr id="228372" name="Rectangle 20"/>
          <p:cNvSpPr>
            <a:spLocks noChangeArrowheads="1"/>
          </p:cNvSpPr>
          <p:nvPr/>
        </p:nvSpPr>
        <p:spPr bwMode="auto">
          <a:xfrm>
            <a:off x="838200" y="5528270"/>
            <a:ext cx="13716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TW" dirty="0"/>
              <a:t>s = </a:t>
            </a:r>
            <a:r>
              <a:rPr lang="en-US" altLang="zh-TW" dirty="0">
                <a:latin typeface="Arial"/>
              </a:rPr>
              <a:t>“</a:t>
            </a:r>
            <a:r>
              <a:rPr lang="en-US" altLang="zh-TW" dirty="0" err="1"/>
              <a:t>im</a:t>
            </a:r>
            <a:r>
              <a:rPr lang="en-US" altLang="zh-TW" dirty="0">
                <a:latin typeface="Arial"/>
              </a:rPr>
              <a:t>”</a:t>
            </a:r>
            <a:endParaRPr lang="en-US" altLang="zh-TW" dirty="0"/>
          </a:p>
          <a:p>
            <a:pPr algn="ctr">
              <a:defRPr/>
            </a:pPr>
            <a:r>
              <a:rPr lang="en-US" altLang="zh-TW" dirty="0" smtClean="0"/>
              <a:t>length </a:t>
            </a:r>
            <a:r>
              <a:rPr lang="en-US" altLang="zh-TW" dirty="0"/>
              <a:t>= 2</a:t>
            </a:r>
          </a:p>
        </p:txBody>
      </p:sp>
      <p:sp>
        <p:nvSpPr>
          <p:cNvPr id="228373" name="Line 21"/>
          <p:cNvSpPr>
            <a:spLocks noChangeShapeType="1"/>
          </p:cNvSpPr>
          <p:nvPr/>
        </p:nvSpPr>
        <p:spPr bwMode="auto">
          <a:xfrm>
            <a:off x="2209800" y="5905327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8374" name="Text Box 22"/>
          <p:cNvSpPr txBox="1">
            <a:spLocks noChangeArrowheads="1"/>
          </p:cNvSpPr>
          <p:nvPr/>
        </p:nvSpPr>
        <p:spPr bwMode="auto">
          <a:xfrm>
            <a:off x="2284413" y="5600527"/>
            <a:ext cx="3063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8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8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8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83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8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83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8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8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8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8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8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8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8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8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8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8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2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28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7" grpId="0" animBg="1"/>
      <p:bldP spid="228358" grpId="0"/>
      <p:bldP spid="228361" grpId="0" animBg="1"/>
      <p:bldP spid="228362" grpId="0" animBg="1"/>
      <p:bldP spid="228363" grpId="0" animBg="1"/>
      <p:bldP spid="228364" grpId="0"/>
      <p:bldP spid="228366" grpId="0" animBg="1"/>
      <p:bldP spid="228367" grpId="0" animBg="1"/>
      <p:bldP spid="228368" grpId="0" animBg="1"/>
      <p:bldP spid="228369" grpId="0"/>
      <p:bldP spid="228372" grpId="0" animBg="1"/>
      <p:bldP spid="228373" grpId="0" animBg="1"/>
      <p:bldP spid="22837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39787"/>
          </a:xfrm>
        </p:spPr>
        <p:txBody>
          <a:bodyPr/>
          <a:lstStyle/>
          <a:p>
            <a:pPr eaLnBrk="1" hangingPunct="1"/>
            <a:r>
              <a:rPr kumimoji="0" lang="en-US" altLang="zh-TW" sz="3800" dirty="0" smtClean="0"/>
              <a:t>A Box Trace of  </a:t>
            </a:r>
            <a:r>
              <a:rPr kumimoji="0" lang="en-US" altLang="zh-TW" sz="3800" dirty="0" err="1" smtClean="0">
                <a:latin typeface="Lucida Sans Typewriter" panose="020B0509030504030204" pitchFamily="49" charset="0"/>
                <a:cs typeface="Courier New" pitchFamily="49" charset="0"/>
              </a:rPr>
              <a:t>writeBackward</a:t>
            </a:r>
            <a:r>
              <a:rPr kumimoji="0" lang="en-US" altLang="zh-TW" sz="3800" dirty="0" smtClean="0">
                <a:cs typeface="Courier New" pitchFamily="49" charset="0"/>
              </a:rPr>
              <a:t> (3/3)</a:t>
            </a:r>
            <a:endParaRPr kumimoji="0" lang="zh-TW" altLang="en-US" sz="3800" dirty="0" smtClean="0"/>
          </a:p>
        </p:txBody>
      </p:sp>
      <p:sp>
        <p:nvSpPr>
          <p:cNvPr id="230404" name="Rectangle 4"/>
          <p:cNvSpPr>
            <a:spLocks noChangeArrowheads="1"/>
          </p:cNvSpPr>
          <p:nvPr/>
        </p:nvSpPr>
        <p:spPr bwMode="auto">
          <a:xfrm>
            <a:off x="2633663" y="2438400"/>
            <a:ext cx="1371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TW" dirty="0"/>
              <a:t>s = </a:t>
            </a:r>
            <a:r>
              <a:rPr lang="en-US" altLang="zh-TW" dirty="0">
                <a:latin typeface="Arial"/>
              </a:rPr>
              <a:t>“</a:t>
            </a:r>
            <a:r>
              <a:rPr lang="en-US" altLang="zh-TW" dirty="0" err="1" smtClean="0"/>
              <a:t>i</a:t>
            </a:r>
            <a:r>
              <a:rPr lang="en-US" altLang="zh-TW" dirty="0" smtClean="0">
                <a:latin typeface="Arial"/>
              </a:rPr>
              <a:t>”</a:t>
            </a:r>
            <a:endParaRPr lang="en-US" altLang="zh-TW" dirty="0"/>
          </a:p>
          <a:p>
            <a:pPr algn="ctr">
              <a:defRPr/>
            </a:pPr>
            <a:r>
              <a:rPr lang="en-US" altLang="zh-TW" dirty="0" smtClean="0"/>
              <a:t>length </a:t>
            </a:r>
            <a:r>
              <a:rPr lang="en-US" altLang="zh-TW" dirty="0"/>
              <a:t>= 1</a:t>
            </a:r>
          </a:p>
        </p:txBody>
      </p:sp>
      <p:sp>
        <p:nvSpPr>
          <p:cNvPr id="230405" name="Rectangle 5"/>
          <p:cNvSpPr>
            <a:spLocks noChangeArrowheads="1"/>
          </p:cNvSpPr>
          <p:nvPr/>
        </p:nvSpPr>
        <p:spPr bwMode="auto">
          <a:xfrm>
            <a:off x="4462463" y="2468563"/>
            <a:ext cx="13716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TW" dirty="0">
                <a:solidFill>
                  <a:schemeClr val="accent1"/>
                </a:solidFill>
              </a:rPr>
              <a:t>s = </a:t>
            </a:r>
            <a:r>
              <a:rPr lang="en-US" altLang="zh-TW" dirty="0" smtClean="0">
                <a:solidFill>
                  <a:schemeClr val="accent1"/>
                </a:solidFill>
                <a:latin typeface="Arial"/>
              </a:rPr>
              <a:t>“”</a:t>
            </a:r>
            <a:endParaRPr lang="en-US" altLang="zh-TW" dirty="0">
              <a:solidFill>
                <a:schemeClr val="accent1"/>
              </a:solidFill>
            </a:endParaRPr>
          </a:p>
          <a:p>
            <a:pPr algn="ctr">
              <a:defRPr/>
            </a:pPr>
            <a:r>
              <a:rPr lang="en-US" altLang="zh-TW" dirty="0" smtClean="0">
                <a:solidFill>
                  <a:schemeClr val="accent1"/>
                </a:solidFill>
              </a:rPr>
              <a:t>length </a:t>
            </a:r>
            <a:r>
              <a:rPr lang="en-US" altLang="zh-TW" dirty="0">
                <a:solidFill>
                  <a:schemeClr val="accent1"/>
                </a:solidFill>
              </a:rPr>
              <a:t>= 0</a:t>
            </a:r>
          </a:p>
        </p:txBody>
      </p:sp>
      <p:sp>
        <p:nvSpPr>
          <p:cNvPr id="230408" name="Rectangle 8"/>
          <p:cNvSpPr>
            <a:spLocks noChangeArrowheads="1"/>
          </p:cNvSpPr>
          <p:nvPr/>
        </p:nvSpPr>
        <p:spPr bwMode="auto">
          <a:xfrm>
            <a:off x="838200" y="2449513"/>
            <a:ext cx="13716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TW" dirty="0"/>
              <a:t>s = </a:t>
            </a:r>
            <a:r>
              <a:rPr lang="en-US" altLang="zh-TW" dirty="0">
                <a:latin typeface="Arial"/>
              </a:rPr>
              <a:t>“</a:t>
            </a:r>
            <a:r>
              <a:rPr lang="en-US" altLang="zh-TW" dirty="0" err="1"/>
              <a:t>im</a:t>
            </a:r>
            <a:r>
              <a:rPr lang="en-US" altLang="zh-TW" dirty="0">
                <a:latin typeface="Arial"/>
              </a:rPr>
              <a:t>”</a:t>
            </a:r>
            <a:endParaRPr lang="en-US" altLang="zh-TW" dirty="0"/>
          </a:p>
          <a:p>
            <a:pPr algn="ctr">
              <a:defRPr/>
            </a:pPr>
            <a:r>
              <a:rPr lang="en-US" altLang="zh-TW" dirty="0" smtClean="0"/>
              <a:t>length </a:t>
            </a:r>
            <a:r>
              <a:rPr lang="en-US" altLang="zh-TW" dirty="0"/>
              <a:t>= 2</a:t>
            </a:r>
          </a:p>
        </p:txBody>
      </p:sp>
      <p:sp>
        <p:nvSpPr>
          <p:cNvPr id="230409" name="Line 9"/>
          <p:cNvSpPr>
            <a:spLocks noChangeShapeType="1"/>
          </p:cNvSpPr>
          <p:nvPr/>
        </p:nvSpPr>
        <p:spPr bwMode="auto">
          <a:xfrm>
            <a:off x="2209800" y="28162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0410" name="Text Box 10"/>
          <p:cNvSpPr txBox="1">
            <a:spLocks noChangeArrowheads="1"/>
          </p:cNvSpPr>
          <p:nvPr/>
        </p:nvSpPr>
        <p:spPr bwMode="auto">
          <a:xfrm>
            <a:off x="2284413" y="2511425"/>
            <a:ext cx="3063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</a:p>
        </p:txBody>
      </p:sp>
      <p:sp>
        <p:nvSpPr>
          <p:cNvPr id="230411" name="Text Box 11"/>
          <p:cNvSpPr txBox="1">
            <a:spLocks noChangeArrowheads="1"/>
          </p:cNvSpPr>
          <p:nvPr/>
        </p:nvSpPr>
        <p:spPr bwMode="auto">
          <a:xfrm>
            <a:off x="685800" y="1738313"/>
            <a:ext cx="708341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600" b="1" dirty="0">
                <a:solidFill>
                  <a:schemeClr val="accent2"/>
                </a:solidFill>
              </a:rPr>
              <a:t>This </a:t>
            </a:r>
            <a:r>
              <a:rPr lang="en-US" altLang="zh-TW" sz="1600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(length==0)</a:t>
            </a:r>
            <a:r>
              <a:rPr lang="en-US" altLang="zh-TW" sz="1600" dirty="0" smtClean="0">
                <a:solidFill>
                  <a:schemeClr val="accent2"/>
                </a:solidFill>
              </a:rPr>
              <a:t> </a:t>
            </a:r>
            <a:r>
              <a:rPr lang="en-US" altLang="zh-TW" sz="1600" b="1" dirty="0" smtClean="0">
                <a:solidFill>
                  <a:schemeClr val="accent2"/>
                </a:solidFill>
              </a:rPr>
              <a:t>is </a:t>
            </a:r>
            <a:r>
              <a:rPr lang="en-US" altLang="zh-TW" sz="1600" b="1" dirty="0">
                <a:solidFill>
                  <a:schemeClr val="accent2"/>
                </a:solidFill>
              </a:rPr>
              <a:t>the base case</a:t>
            </a:r>
            <a:r>
              <a:rPr lang="en-US" altLang="zh-TW" sz="1600" dirty="0"/>
              <a:t>, so this invocation completes</a:t>
            </a:r>
            <a:r>
              <a:rPr lang="en-US" altLang="zh-TW" sz="1600" dirty="0" smtClean="0"/>
              <a:t>.</a:t>
            </a:r>
            <a:endParaRPr lang="en-US" altLang="zh-TW" sz="1600" dirty="0"/>
          </a:p>
          <a:p>
            <a:pPr eaLnBrk="1" hangingPunct="1"/>
            <a:r>
              <a:rPr lang="en-US" altLang="zh-TW" sz="1600" dirty="0"/>
              <a:t>Control returns to the calling box, which continues execution:</a:t>
            </a:r>
          </a:p>
        </p:txBody>
      </p:sp>
      <p:sp>
        <p:nvSpPr>
          <p:cNvPr id="230412" name="Text Box 12"/>
          <p:cNvSpPr txBox="1">
            <a:spLocks noChangeArrowheads="1"/>
          </p:cNvSpPr>
          <p:nvPr/>
        </p:nvSpPr>
        <p:spPr bwMode="auto">
          <a:xfrm>
            <a:off x="685800" y="3398838"/>
            <a:ext cx="656019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600" dirty="0"/>
              <a:t>This invocation completes. </a:t>
            </a:r>
          </a:p>
          <a:p>
            <a:pPr eaLnBrk="1" hangingPunct="1"/>
            <a:r>
              <a:rPr lang="en-US" altLang="zh-TW" sz="1600" dirty="0"/>
              <a:t>Control returns to the calling box, which continues execution:</a:t>
            </a:r>
          </a:p>
        </p:txBody>
      </p:sp>
      <p:sp>
        <p:nvSpPr>
          <p:cNvPr id="230413" name="Rectangle 13"/>
          <p:cNvSpPr>
            <a:spLocks noChangeArrowheads="1"/>
          </p:cNvSpPr>
          <p:nvPr/>
        </p:nvSpPr>
        <p:spPr bwMode="auto">
          <a:xfrm>
            <a:off x="2633663" y="4191000"/>
            <a:ext cx="13716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TW" dirty="0">
                <a:solidFill>
                  <a:schemeClr val="accent1"/>
                </a:solidFill>
              </a:rPr>
              <a:t>s = </a:t>
            </a:r>
            <a:r>
              <a:rPr lang="en-US" altLang="zh-TW" dirty="0">
                <a:solidFill>
                  <a:schemeClr val="accent1"/>
                </a:solidFill>
                <a:latin typeface="Arial"/>
              </a:rPr>
              <a:t>“</a:t>
            </a:r>
            <a:r>
              <a:rPr lang="en-US" altLang="zh-TW" dirty="0" err="1" smtClean="0">
                <a:solidFill>
                  <a:schemeClr val="accent1"/>
                </a:solidFill>
              </a:rPr>
              <a:t>i</a:t>
            </a:r>
            <a:r>
              <a:rPr lang="en-US" altLang="zh-TW" dirty="0" smtClean="0">
                <a:solidFill>
                  <a:schemeClr val="accent1"/>
                </a:solidFill>
                <a:latin typeface="Arial"/>
              </a:rPr>
              <a:t>”</a:t>
            </a:r>
            <a:endParaRPr lang="en-US" altLang="zh-TW" dirty="0">
              <a:solidFill>
                <a:schemeClr val="accent1"/>
              </a:solidFill>
            </a:endParaRPr>
          </a:p>
          <a:p>
            <a:pPr algn="ctr">
              <a:defRPr/>
            </a:pPr>
            <a:r>
              <a:rPr lang="en-US" altLang="zh-TW" dirty="0" smtClean="0">
                <a:solidFill>
                  <a:schemeClr val="accent1"/>
                </a:solidFill>
              </a:rPr>
              <a:t>length </a:t>
            </a:r>
            <a:r>
              <a:rPr lang="en-US" altLang="zh-TW" dirty="0">
                <a:solidFill>
                  <a:schemeClr val="accent1"/>
                </a:solidFill>
              </a:rPr>
              <a:t>= 1</a:t>
            </a:r>
          </a:p>
        </p:txBody>
      </p:sp>
      <p:sp>
        <p:nvSpPr>
          <p:cNvPr id="230414" name="Rectangle 14"/>
          <p:cNvSpPr>
            <a:spLocks noChangeArrowheads="1"/>
          </p:cNvSpPr>
          <p:nvPr/>
        </p:nvSpPr>
        <p:spPr bwMode="auto">
          <a:xfrm>
            <a:off x="4462463" y="4221163"/>
            <a:ext cx="13716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TW" dirty="0">
                <a:solidFill>
                  <a:schemeClr val="accent1"/>
                </a:solidFill>
              </a:rPr>
              <a:t>s = </a:t>
            </a:r>
            <a:r>
              <a:rPr lang="en-US" altLang="zh-TW" dirty="0" smtClean="0">
                <a:solidFill>
                  <a:schemeClr val="accent1"/>
                </a:solidFill>
                <a:latin typeface="Arial"/>
              </a:rPr>
              <a:t>“”</a:t>
            </a:r>
            <a:endParaRPr lang="en-US" altLang="zh-TW" dirty="0">
              <a:solidFill>
                <a:schemeClr val="accent1"/>
              </a:solidFill>
            </a:endParaRPr>
          </a:p>
          <a:p>
            <a:pPr algn="ctr">
              <a:defRPr/>
            </a:pPr>
            <a:r>
              <a:rPr lang="en-US" altLang="zh-TW" dirty="0" smtClean="0">
                <a:solidFill>
                  <a:schemeClr val="accent1"/>
                </a:solidFill>
              </a:rPr>
              <a:t>length </a:t>
            </a:r>
            <a:r>
              <a:rPr lang="en-US" altLang="zh-TW" dirty="0">
                <a:solidFill>
                  <a:schemeClr val="accent1"/>
                </a:solidFill>
              </a:rPr>
              <a:t>= 0</a:t>
            </a:r>
          </a:p>
        </p:txBody>
      </p:sp>
      <p:sp>
        <p:nvSpPr>
          <p:cNvPr id="230415" name="Rectangle 15"/>
          <p:cNvSpPr>
            <a:spLocks noChangeArrowheads="1"/>
          </p:cNvSpPr>
          <p:nvPr/>
        </p:nvSpPr>
        <p:spPr bwMode="auto">
          <a:xfrm>
            <a:off x="838200" y="4202113"/>
            <a:ext cx="1371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TW" dirty="0"/>
              <a:t>s = </a:t>
            </a:r>
            <a:r>
              <a:rPr lang="en-US" altLang="zh-TW" dirty="0">
                <a:latin typeface="Arial"/>
              </a:rPr>
              <a:t>“</a:t>
            </a:r>
            <a:r>
              <a:rPr lang="en-US" altLang="zh-TW" dirty="0" err="1"/>
              <a:t>im</a:t>
            </a:r>
            <a:r>
              <a:rPr lang="en-US" altLang="zh-TW" dirty="0">
                <a:latin typeface="Arial"/>
              </a:rPr>
              <a:t>”</a:t>
            </a:r>
            <a:endParaRPr lang="en-US" altLang="zh-TW" dirty="0"/>
          </a:p>
          <a:p>
            <a:pPr algn="ctr">
              <a:defRPr/>
            </a:pPr>
            <a:r>
              <a:rPr lang="en-US" altLang="zh-TW" dirty="0" smtClean="0"/>
              <a:t>length </a:t>
            </a:r>
            <a:r>
              <a:rPr lang="en-US" altLang="zh-TW" dirty="0"/>
              <a:t>= 2</a:t>
            </a:r>
          </a:p>
        </p:txBody>
      </p:sp>
      <p:sp>
        <p:nvSpPr>
          <p:cNvPr id="230418" name="Text Box 18"/>
          <p:cNvSpPr txBox="1">
            <a:spLocks noChangeArrowheads="1"/>
          </p:cNvSpPr>
          <p:nvPr/>
        </p:nvSpPr>
        <p:spPr bwMode="auto">
          <a:xfrm>
            <a:off x="685800" y="5211763"/>
            <a:ext cx="6061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600" dirty="0"/>
              <a:t>This invocation completes. </a:t>
            </a:r>
            <a:endParaRPr lang="en-US" altLang="zh-TW" sz="1600" dirty="0" smtClean="0"/>
          </a:p>
          <a:p>
            <a:pPr eaLnBrk="1" hangingPunct="1"/>
            <a:r>
              <a:rPr lang="en-US" altLang="zh-TW" sz="1600" dirty="0" smtClean="0"/>
              <a:t>Control </a:t>
            </a:r>
            <a:r>
              <a:rPr lang="en-US" altLang="zh-TW" sz="1600" dirty="0"/>
              <a:t>returns to the statement following the initial call.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0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0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0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0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0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0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0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0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0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0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0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0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4" grpId="0" animBg="1"/>
      <p:bldP spid="230405" grpId="0" animBg="1"/>
      <p:bldP spid="230408" grpId="0" animBg="1"/>
      <p:bldP spid="230409" grpId="0" animBg="1"/>
      <p:bldP spid="230410" grpId="0"/>
      <p:bldP spid="230413" grpId="0" animBg="1"/>
      <p:bldP spid="230414" grpId="0" animBg="1"/>
      <p:bldP spid="230415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39787"/>
          </a:xfrm>
        </p:spPr>
        <p:txBody>
          <a:bodyPr/>
          <a:lstStyle/>
          <a:p>
            <a:pPr eaLnBrk="1" hangingPunct="1"/>
            <a:r>
              <a:rPr kumimoji="0" lang="en-US" altLang="zh-TW" sz="3800" dirty="0" smtClean="0"/>
              <a:t>An Alternative  </a:t>
            </a:r>
            <a:r>
              <a:rPr kumimoji="0" lang="en-US" altLang="zh-TW" sz="3800" dirty="0" err="1" smtClean="0">
                <a:latin typeface="Lucida Sans Typewriter" panose="020B0509030504030204" pitchFamily="49" charset="0"/>
                <a:cs typeface="Courier New" pitchFamily="49" charset="0"/>
              </a:rPr>
              <a:t>writeBackward</a:t>
            </a:r>
            <a:r>
              <a:rPr kumimoji="0" lang="en-US" altLang="zh-TW" sz="3800" dirty="0" smtClean="0">
                <a:cs typeface="Courier New" pitchFamily="49" charset="0"/>
              </a:rPr>
              <a:t> (1/2)</a:t>
            </a:r>
            <a:endParaRPr kumimoji="0" lang="zh-TW" altLang="en-US" sz="3800" dirty="0" smtClean="0"/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How is the second alternative?</a:t>
            </a:r>
          </a:p>
          <a:p>
            <a:pPr lvl="1" eaLnBrk="1" hangingPunct="1"/>
            <a:r>
              <a:rPr lang="en-US" altLang="zh-TW" dirty="0" smtClean="0"/>
              <a:t>Strip away the </a:t>
            </a:r>
            <a:r>
              <a:rPr lang="en-US" altLang="zh-TW" b="1" i="1" dirty="0" smtClean="0">
                <a:solidFill>
                  <a:schemeClr val="accent2"/>
                </a:solidFill>
              </a:rPr>
              <a:t>first</a:t>
            </a:r>
            <a:r>
              <a:rPr lang="en-US" altLang="zh-TW" dirty="0" smtClean="0"/>
              <a:t> character:</a:t>
            </a:r>
          </a:p>
          <a:p>
            <a:pPr lvl="2" eaLnBrk="1" hangingPunct="1"/>
            <a:endParaRPr lang="en-US" altLang="zh-TW" dirty="0" smtClean="0"/>
          </a:p>
          <a:p>
            <a:pPr lvl="1" eaLnBrk="1" hangingPunct="1"/>
            <a:endParaRPr lang="en-US" altLang="zh-TW" dirty="0" smtClean="0"/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990600" y="2743200"/>
            <a:ext cx="7391400" cy="23083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8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writeBackward2(s: string</a:t>
            </a:r>
            <a:r>
              <a:rPr lang="en-US" altLang="zh-TW" sz="18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)</a:t>
            </a:r>
          </a:p>
          <a:p>
            <a:pPr>
              <a:defRPr/>
            </a:pPr>
            <a:endParaRPr lang="en-US" altLang="zh-TW" sz="1800" i="1" dirty="0">
              <a:solidFill>
                <a:srgbClr val="0070C0"/>
              </a:solidFill>
              <a:latin typeface="Lucida Sans Typewriter" panose="020B0509030504030204" pitchFamily="49" charset="0"/>
            </a:endParaRPr>
          </a:p>
          <a:p>
            <a:pPr>
              <a:defRPr/>
            </a:pPr>
            <a:r>
              <a:rPr lang="en-US" altLang="zh-TW" sz="1800" i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 </a:t>
            </a:r>
            <a:r>
              <a:rPr lang="en-US" altLang="zh-TW" sz="1800" b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if</a:t>
            </a:r>
            <a:r>
              <a:rPr lang="en-US" altLang="zh-TW" sz="18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(</a:t>
            </a:r>
            <a:r>
              <a:rPr lang="en-US" altLang="zh-TW" sz="1800" i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the string </a:t>
            </a:r>
            <a:r>
              <a:rPr lang="en-US" altLang="zh-TW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s </a:t>
            </a:r>
            <a:r>
              <a:rPr lang="en-US" altLang="zh-TW" sz="1800" i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is </a:t>
            </a:r>
            <a:r>
              <a:rPr lang="en-US" altLang="zh-TW" sz="1800" i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empty</a:t>
            </a:r>
            <a:r>
              <a:rPr lang="en-US" altLang="zh-TW" sz="18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)</a:t>
            </a:r>
          </a:p>
          <a:p>
            <a:pPr>
              <a:defRPr/>
            </a:pPr>
            <a:r>
              <a:rPr lang="en-US" altLang="zh-TW" i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</a:t>
            </a:r>
            <a:r>
              <a:rPr lang="en-US" altLang="zh-TW" i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    </a:t>
            </a:r>
            <a:r>
              <a:rPr lang="en-US" altLang="zh-TW" sz="1800" i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Do </a:t>
            </a:r>
            <a:r>
              <a:rPr lang="en-US" altLang="zh-TW" sz="1800" i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nothing – this is the base case</a:t>
            </a:r>
          </a:p>
          <a:p>
            <a:pPr>
              <a:defRPr/>
            </a:pPr>
            <a:r>
              <a:rPr lang="en-US" altLang="zh-TW" sz="1800" i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 </a:t>
            </a:r>
            <a:r>
              <a:rPr lang="en-US" altLang="zh-TW" sz="1800" b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else</a:t>
            </a:r>
            <a:r>
              <a:rPr lang="en-US" altLang="zh-TW" sz="18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 {</a:t>
            </a:r>
            <a:r>
              <a:rPr lang="en-US" altLang="zh-TW" sz="18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	</a:t>
            </a:r>
          </a:p>
          <a:p>
            <a:pPr>
              <a:defRPr/>
            </a:pPr>
            <a:r>
              <a:rPr lang="en-US" altLang="zh-TW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</a:t>
            </a:r>
            <a:r>
              <a:rPr lang="en-US" altLang="zh-TW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    </a:t>
            </a:r>
            <a:r>
              <a:rPr lang="en-US" altLang="zh-TW" sz="18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writeBackward2(s </a:t>
            </a:r>
            <a:r>
              <a:rPr lang="en-US" altLang="zh-TW" sz="1800" i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minus its first character</a:t>
            </a:r>
            <a:r>
              <a:rPr lang="en-US" altLang="zh-TW" sz="18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)</a:t>
            </a:r>
          </a:p>
          <a:p>
            <a:pPr>
              <a:defRPr/>
            </a:pPr>
            <a:r>
              <a:rPr lang="en-US" altLang="zh-TW" i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</a:t>
            </a:r>
            <a:r>
              <a:rPr lang="en-US" altLang="zh-TW" i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    </a:t>
            </a:r>
            <a:r>
              <a:rPr lang="en-US" altLang="zh-TW" sz="1800" i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Write </a:t>
            </a:r>
            <a:r>
              <a:rPr lang="en-US" altLang="zh-TW" sz="1800" i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the first character of </a:t>
            </a:r>
            <a:r>
              <a:rPr lang="en-US" altLang="zh-TW" sz="18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s</a:t>
            </a:r>
          </a:p>
          <a:p>
            <a:pPr>
              <a:defRPr/>
            </a:pPr>
            <a:r>
              <a:rPr lang="en-US" altLang="zh-TW" sz="18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 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7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57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39787"/>
          </a:xfrm>
        </p:spPr>
        <p:txBody>
          <a:bodyPr/>
          <a:lstStyle/>
          <a:p>
            <a:pPr eaLnBrk="1" hangingPunct="1"/>
            <a:r>
              <a:rPr kumimoji="0" lang="en-US" altLang="zh-TW" sz="3800" dirty="0" smtClean="0"/>
              <a:t>An Alternative </a:t>
            </a:r>
            <a:r>
              <a:rPr kumimoji="0" lang="en-US" altLang="zh-TW" sz="3800" dirty="0" err="1" smtClean="0">
                <a:latin typeface="Lucida Sans Typewriter" panose="020B0509030504030204" pitchFamily="49" charset="0"/>
                <a:cs typeface="Courier New" pitchFamily="49" charset="0"/>
              </a:rPr>
              <a:t>writeBackward</a:t>
            </a:r>
            <a:r>
              <a:rPr kumimoji="0" lang="en-US" altLang="zh-TW" sz="3800" dirty="0" smtClean="0">
                <a:cs typeface="Courier New" pitchFamily="49" charset="0"/>
              </a:rPr>
              <a:t> (2/2)</a:t>
            </a:r>
            <a:endParaRPr kumimoji="0" lang="zh-TW" altLang="en-US" sz="3800" dirty="0" smtClean="0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When debugging (or tracing) a recursive function, try to use </a:t>
            </a:r>
            <a:r>
              <a:rPr lang="en-US" altLang="zh-TW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altLang="zh-TW" dirty="0" smtClean="0"/>
              <a:t> statements at the </a:t>
            </a:r>
            <a:r>
              <a:rPr lang="en-US" altLang="zh-TW" b="1" u="sng" dirty="0" smtClean="0"/>
              <a:t>beginning</a:t>
            </a:r>
            <a:r>
              <a:rPr lang="en-US" altLang="zh-TW" dirty="0" smtClean="0"/>
              <a:t>, </a:t>
            </a:r>
            <a:r>
              <a:rPr lang="en-US" altLang="zh-TW" b="1" u="sng" dirty="0" smtClean="0"/>
              <a:t>interior</a:t>
            </a:r>
            <a:r>
              <a:rPr lang="en-US" altLang="zh-TW" dirty="0" smtClean="0"/>
              <a:t>, and </a:t>
            </a:r>
            <a:r>
              <a:rPr lang="en-US" altLang="zh-TW" b="1" u="sng" dirty="0" smtClean="0"/>
              <a:t>end</a:t>
            </a:r>
            <a:r>
              <a:rPr lang="en-US" altLang="zh-TW" dirty="0" smtClean="0"/>
              <a:t> of the function to report the values of local variables.</a:t>
            </a:r>
          </a:p>
          <a:p>
            <a:pPr eaLnBrk="1" hangingPunct="1"/>
            <a:endParaRPr lang="zh-TW" altLang="en-US" dirty="0" smtClean="0"/>
          </a:p>
        </p:txBody>
      </p:sp>
      <p:sp>
        <p:nvSpPr>
          <p:cNvPr id="226308" name="Text Box 4"/>
          <p:cNvSpPr txBox="1">
            <a:spLocks noChangeArrowheads="1"/>
          </p:cNvSpPr>
          <p:nvPr/>
        </p:nvSpPr>
        <p:spPr bwMode="auto">
          <a:xfrm>
            <a:off x="104775" y="3334340"/>
            <a:ext cx="8915400" cy="280076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16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writeBackward2(s: string</a:t>
            </a:r>
            <a:r>
              <a:rPr lang="en-US" altLang="zh-TW" sz="16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)</a:t>
            </a:r>
          </a:p>
          <a:p>
            <a:pPr>
              <a:defRPr/>
            </a:pPr>
            <a:endParaRPr lang="en-US" altLang="zh-TW" sz="1600" dirty="0">
              <a:solidFill>
                <a:srgbClr val="0070C0"/>
              </a:solidFill>
              <a:latin typeface="Lucida Sans Typewriter" panose="020B0509030504030204" pitchFamily="49" charset="0"/>
            </a:endParaRPr>
          </a:p>
          <a:p>
            <a:pPr>
              <a:defRPr/>
            </a:pPr>
            <a:r>
              <a:rPr lang="en-US" altLang="zh-TW" sz="16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 </a:t>
            </a:r>
            <a:r>
              <a:rPr lang="en-US" altLang="zh-TW" sz="1600" dirty="0" err="1">
                <a:solidFill>
                  <a:srgbClr val="0070C0"/>
                </a:solidFill>
                <a:latin typeface="Lucida Sans Typewriter" panose="020B0509030504030204" pitchFamily="49" charset="0"/>
              </a:rPr>
              <a:t>cout</a:t>
            </a:r>
            <a:r>
              <a:rPr lang="en-US" altLang="zh-TW" sz="16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&lt;&lt; “Enter writeBackward2 with string: “ &lt;&lt; s &lt;&lt; </a:t>
            </a:r>
            <a:r>
              <a:rPr lang="en-US" altLang="zh-TW" sz="1600" dirty="0" err="1">
                <a:solidFill>
                  <a:srgbClr val="0070C0"/>
                </a:solidFill>
                <a:latin typeface="Lucida Sans Typewriter" panose="020B0509030504030204" pitchFamily="49" charset="0"/>
              </a:rPr>
              <a:t>endl</a:t>
            </a:r>
            <a:r>
              <a:rPr lang="en-US" altLang="zh-TW" sz="16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;</a:t>
            </a:r>
          </a:p>
          <a:p>
            <a:pPr>
              <a:defRPr/>
            </a:pPr>
            <a:r>
              <a:rPr lang="en-US" altLang="zh-TW" sz="16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 </a:t>
            </a:r>
            <a:r>
              <a:rPr lang="en-US" altLang="zh-TW" sz="1600" b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if</a:t>
            </a:r>
            <a:r>
              <a:rPr lang="en-US" altLang="zh-TW" sz="16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(</a:t>
            </a:r>
            <a:r>
              <a:rPr lang="en-US" altLang="zh-TW" sz="1600" i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the string is empty</a:t>
            </a:r>
            <a:r>
              <a:rPr lang="en-US" altLang="zh-TW" sz="16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)</a:t>
            </a:r>
          </a:p>
          <a:p>
            <a:pPr>
              <a:defRPr/>
            </a:pPr>
            <a:r>
              <a:rPr lang="en-US" altLang="zh-TW" sz="1600" i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</a:t>
            </a:r>
            <a:r>
              <a:rPr lang="en-US" altLang="zh-TW" sz="1600" i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    Do </a:t>
            </a:r>
            <a:r>
              <a:rPr lang="en-US" altLang="zh-TW" sz="1600" i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nothing – this is the base case</a:t>
            </a:r>
          </a:p>
          <a:p>
            <a:pPr>
              <a:defRPr/>
            </a:pPr>
            <a:r>
              <a:rPr lang="en-US" altLang="zh-TW" sz="16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 </a:t>
            </a:r>
            <a:r>
              <a:rPr lang="en-US" altLang="zh-TW" sz="1600" b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else</a:t>
            </a:r>
            <a:r>
              <a:rPr lang="en-US" altLang="zh-TW" sz="16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 {</a:t>
            </a:r>
            <a:endParaRPr lang="en-US" altLang="zh-TW" sz="1600" b="1" dirty="0">
              <a:solidFill>
                <a:srgbClr val="0070C0"/>
              </a:solidFill>
              <a:latin typeface="Lucida Sans Typewriter" panose="020B0509030504030204" pitchFamily="49" charset="0"/>
            </a:endParaRPr>
          </a:p>
          <a:p>
            <a:pPr>
              <a:defRPr/>
            </a:pPr>
            <a:r>
              <a:rPr lang="en-US" altLang="zh-TW" sz="16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</a:t>
            </a:r>
            <a:r>
              <a:rPr lang="en-US" altLang="zh-TW" sz="16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    writeBackward2(s </a:t>
            </a:r>
            <a:r>
              <a:rPr lang="en-US" altLang="zh-TW" sz="1600" i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minus its first character</a:t>
            </a:r>
            <a:r>
              <a:rPr lang="en-US" altLang="zh-TW" sz="16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)</a:t>
            </a:r>
            <a:r>
              <a:rPr lang="en-US" altLang="zh-TW" sz="1600" i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</a:t>
            </a:r>
            <a:r>
              <a:rPr lang="en-US" altLang="zh-TW" sz="1600" b="1" i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// </a:t>
            </a:r>
            <a:r>
              <a:rPr lang="en-US" altLang="zh-TW" sz="1600" b="1" i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Point </a:t>
            </a:r>
            <a:r>
              <a:rPr lang="en-US" altLang="zh-TW" sz="1600" b="1" i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A</a:t>
            </a:r>
          </a:p>
          <a:p>
            <a:pPr>
              <a:defRPr/>
            </a:pPr>
            <a:r>
              <a:rPr lang="en-US" altLang="zh-TW" sz="1600" i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</a:t>
            </a:r>
            <a:r>
              <a:rPr lang="en-US" altLang="zh-TW" sz="1600" i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    </a:t>
            </a:r>
            <a:r>
              <a:rPr lang="en-US" altLang="zh-TW" sz="1600" dirty="0" err="1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cout</a:t>
            </a:r>
            <a:r>
              <a:rPr lang="en-US" altLang="zh-TW" sz="16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 </a:t>
            </a:r>
            <a:r>
              <a:rPr lang="en-US" altLang="zh-TW" sz="16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&lt;&lt; “About to write first character of string</a:t>
            </a:r>
            <a:r>
              <a:rPr lang="en-US" altLang="zh-TW" sz="16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:” &lt;&lt; </a:t>
            </a:r>
            <a:r>
              <a:rPr lang="en-US" altLang="zh-TW" sz="16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s &lt;&lt; </a:t>
            </a:r>
            <a:r>
              <a:rPr lang="en-US" altLang="zh-TW" sz="1600" dirty="0" err="1">
                <a:solidFill>
                  <a:srgbClr val="0070C0"/>
                </a:solidFill>
                <a:latin typeface="Lucida Sans Typewriter" panose="020B0509030504030204" pitchFamily="49" charset="0"/>
              </a:rPr>
              <a:t>endl</a:t>
            </a:r>
            <a:r>
              <a:rPr lang="en-US" altLang="zh-TW" sz="16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;</a:t>
            </a:r>
          </a:p>
          <a:p>
            <a:pPr>
              <a:defRPr/>
            </a:pPr>
            <a:r>
              <a:rPr lang="en-US" altLang="zh-TW" sz="1600" i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</a:t>
            </a:r>
            <a:r>
              <a:rPr lang="en-US" altLang="zh-TW" sz="1600" i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    Write </a:t>
            </a:r>
            <a:r>
              <a:rPr lang="en-US" altLang="zh-TW" sz="1600" i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the first character of </a:t>
            </a:r>
            <a:r>
              <a:rPr lang="en-US" altLang="zh-TW" sz="16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s</a:t>
            </a:r>
          </a:p>
          <a:p>
            <a:pPr>
              <a:defRPr/>
            </a:pPr>
            <a:r>
              <a:rPr lang="en-US" altLang="zh-TW" sz="16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 }</a:t>
            </a:r>
          </a:p>
          <a:p>
            <a:pPr>
              <a:defRPr/>
            </a:pPr>
            <a:r>
              <a:rPr lang="en-US" altLang="zh-TW" sz="16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 </a:t>
            </a:r>
            <a:r>
              <a:rPr lang="en-US" altLang="zh-TW" sz="1600" dirty="0" err="1">
                <a:solidFill>
                  <a:srgbClr val="0070C0"/>
                </a:solidFill>
                <a:latin typeface="Lucida Sans Typewriter" panose="020B0509030504030204" pitchFamily="49" charset="0"/>
              </a:rPr>
              <a:t>cout</a:t>
            </a:r>
            <a:r>
              <a:rPr lang="en-US" altLang="zh-TW" sz="16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&lt;&lt; “Leave writeBackward2 with string: “ &lt;&lt; s &lt;&lt; </a:t>
            </a:r>
            <a:r>
              <a:rPr lang="en-US" altLang="zh-TW" sz="1600" dirty="0" err="1">
                <a:solidFill>
                  <a:srgbClr val="0070C0"/>
                </a:solidFill>
                <a:latin typeface="Lucida Sans Typewriter" panose="020B0509030504030204" pitchFamily="49" charset="0"/>
              </a:rPr>
              <a:t>endl</a:t>
            </a:r>
            <a:r>
              <a:rPr lang="en-US" altLang="zh-TW" sz="16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39787"/>
          </a:xfrm>
        </p:spPr>
        <p:txBody>
          <a:bodyPr/>
          <a:lstStyle/>
          <a:p>
            <a:pPr eaLnBrk="1" hangingPunct="1"/>
            <a:r>
              <a:rPr kumimoji="0" lang="en-US" altLang="zh-TW" dirty="0" smtClean="0"/>
              <a:t>An Example (1/2)</a:t>
            </a:r>
            <a:endParaRPr kumimoji="0" lang="zh-TW" altLang="en-US" dirty="0" smtClean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kumimoji="0" lang="en-US" altLang="zh-TW" dirty="0"/>
              <a:t>Looking up a word in a dictionary using </a:t>
            </a:r>
            <a:r>
              <a:rPr kumimoji="0" lang="en-US" altLang="zh-TW" i="1" dirty="0"/>
              <a:t>binary </a:t>
            </a:r>
            <a:r>
              <a:rPr kumimoji="0" lang="en-US" altLang="zh-TW" i="1" dirty="0" smtClean="0"/>
              <a:t>search</a:t>
            </a:r>
            <a:r>
              <a:rPr kumimoji="0" lang="en-US" altLang="zh-TW" dirty="0" smtClean="0"/>
              <a:t>:</a:t>
            </a:r>
          </a:p>
          <a:p>
            <a:pPr lvl="1" eaLnBrk="1" hangingPunct="1"/>
            <a:endParaRPr kumimoji="0" lang="en-US" altLang="zh-TW" dirty="0" smtClean="0"/>
          </a:p>
          <a:p>
            <a:pPr lvl="1" eaLnBrk="1" hangingPunct="1"/>
            <a:endParaRPr kumimoji="0" lang="en-US" altLang="zh-TW" dirty="0" smtClean="0"/>
          </a:p>
          <a:p>
            <a:pPr lvl="1" eaLnBrk="1" hangingPunct="1"/>
            <a:endParaRPr kumimoji="0" lang="en-US" altLang="zh-TW" dirty="0" smtClean="0"/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89756" y="2420888"/>
            <a:ext cx="8964488" cy="3477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lvl="1">
              <a:defRPr/>
            </a:pPr>
            <a:r>
              <a:rPr kumimoji="0" lang="en-US" altLang="zh-TW" sz="2000" b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if</a:t>
            </a:r>
            <a:r>
              <a:rPr kumimoji="0" lang="en-US" altLang="zh-TW" sz="20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 (</a:t>
            </a:r>
            <a:r>
              <a:rPr lang="en-US" altLang="zh-TW" sz="2000" i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the dictionary contains only</a:t>
            </a:r>
            <a:r>
              <a:rPr kumimoji="0" lang="en-US" altLang="zh-TW" sz="2000" i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 </a:t>
            </a:r>
            <a:r>
              <a:rPr kumimoji="0" lang="en-US" altLang="zh-TW" sz="2000" i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one </a:t>
            </a:r>
            <a:r>
              <a:rPr kumimoji="0" lang="en-US" altLang="zh-TW" sz="2000" i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page</a:t>
            </a:r>
            <a:r>
              <a:rPr kumimoji="0" lang="en-US" altLang="zh-TW" sz="20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)</a:t>
            </a:r>
            <a:endParaRPr kumimoji="0" lang="en-US" altLang="zh-TW" sz="2000" dirty="0">
              <a:solidFill>
                <a:srgbClr val="0070C0"/>
              </a:solidFill>
              <a:latin typeface="Lucida Sans Typewriter" panose="020B0509030504030204" pitchFamily="49" charset="0"/>
            </a:endParaRPr>
          </a:p>
          <a:p>
            <a:pPr lvl="1">
              <a:defRPr/>
            </a:pPr>
            <a:r>
              <a:rPr kumimoji="0" lang="en-US" altLang="zh-TW" sz="20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  </a:t>
            </a:r>
            <a:r>
              <a:rPr kumimoji="0" lang="en-US" altLang="zh-TW" sz="2000" i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Scan </a:t>
            </a:r>
            <a:r>
              <a:rPr kumimoji="0" lang="en-US" altLang="zh-TW" sz="2000" i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the page </a:t>
            </a:r>
            <a:r>
              <a:rPr kumimoji="0" lang="en-US" altLang="zh-TW" sz="2000" i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for the word</a:t>
            </a:r>
            <a:endParaRPr kumimoji="0" lang="en-US" altLang="zh-TW" sz="2000" i="1" dirty="0">
              <a:solidFill>
                <a:srgbClr val="0070C0"/>
              </a:solidFill>
              <a:latin typeface="Lucida Sans Typewriter" panose="020B0509030504030204" pitchFamily="49" charset="0"/>
            </a:endParaRPr>
          </a:p>
          <a:p>
            <a:pPr lvl="1">
              <a:defRPr/>
            </a:pPr>
            <a:r>
              <a:rPr kumimoji="0" lang="en-US" altLang="zh-TW" sz="2000" b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else</a:t>
            </a:r>
            <a:r>
              <a:rPr kumimoji="0" lang="en-US" altLang="zh-TW" sz="20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 {</a:t>
            </a:r>
            <a:endParaRPr kumimoji="0" lang="en-US" altLang="zh-TW" sz="2000" b="1" dirty="0">
              <a:solidFill>
                <a:srgbClr val="0070C0"/>
              </a:solidFill>
              <a:latin typeface="Lucida Sans Typewriter" panose="020B0509030504030204" pitchFamily="49" charset="0"/>
            </a:endParaRPr>
          </a:p>
          <a:p>
            <a:pPr lvl="1">
              <a:defRPr/>
            </a:pPr>
            <a:r>
              <a:rPr kumimoji="0" lang="en-US" altLang="zh-TW" sz="20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</a:t>
            </a:r>
            <a:r>
              <a:rPr kumimoji="0" lang="en-US" altLang="zh-TW" sz="20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  </a:t>
            </a:r>
            <a:r>
              <a:rPr kumimoji="0" lang="en-US" altLang="zh-TW" sz="2000" i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Open the dictionary to </a:t>
            </a:r>
            <a:r>
              <a:rPr kumimoji="0" lang="en-US" altLang="zh-TW" sz="2000" i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a point near the middle</a:t>
            </a:r>
          </a:p>
          <a:p>
            <a:pPr lvl="1">
              <a:defRPr/>
            </a:pPr>
            <a:r>
              <a:rPr kumimoji="0" lang="en-US" altLang="zh-TW" sz="20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	</a:t>
            </a:r>
            <a:r>
              <a:rPr kumimoji="0" lang="en-US" altLang="zh-TW" sz="2000" i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Determine </a:t>
            </a:r>
            <a:r>
              <a:rPr kumimoji="0" lang="en-US" altLang="zh-TW" sz="2000" i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which half </a:t>
            </a:r>
            <a:r>
              <a:rPr kumimoji="0" lang="en-US" altLang="zh-TW" sz="2000" i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contains the word</a:t>
            </a:r>
            <a:endParaRPr kumimoji="0" lang="en-US" altLang="zh-TW" sz="2000" i="1" dirty="0">
              <a:solidFill>
                <a:srgbClr val="0070C0"/>
              </a:solidFill>
              <a:latin typeface="Lucida Sans Typewriter" panose="020B0509030504030204" pitchFamily="49" charset="0"/>
            </a:endParaRPr>
          </a:p>
          <a:p>
            <a:pPr lvl="1">
              <a:defRPr/>
            </a:pPr>
            <a:r>
              <a:rPr kumimoji="0" lang="en-US" altLang="zh-TW" sz="20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	</a:t>
            </a:r>
          </a:p>
          <a:p>
            <a:pPr lvl="1">
              <a:defRPr/>
            </a:pPr>
            <a:r>
              <a:rPr kumimoji="0" lang="en-US" altLang="zh-TW" sz="20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  </a:t>
            </a:r>
            <a:r>
              <a:rPr kumimoji="0" lang="en-US" altLang="zh-TW" sz="2000" b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if</a:t>
            </a:r>
            <a:r>
              <a:rPr kumimoji="0" lang="en-US" altLang="zh-TW" sz="20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 (</a:t>
            </a:r>
            <a:r>
              <a:rPr lang="en-US" altLang="zh-TW" sz="2000" i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the word </a:t>
            </a:r>
            <a:r>
              <a:rPr kumimoji="0" lang="en-US" altLang="zh-TW" sz="2000" i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is </a:t>
            </a:r>
            <a:r>
              <a:rPr kumimoji="0" lang="en-US" altLang="zh-TW" sz="2000" i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in the first </a:t>
            </a:r>
            <a:r>
              <a:rPr kumimoji="0" lang="en-US" altLang="zh-TW" sz="2000" i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half</a:t>
            </a:r>
            <a:r>
              <a:rPr kumimoji="0" lang="en-US" altLang="zh-TW" sz="20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)</a:t>
            </a:r>
            <a:endParaRPr kumimoji="0" lang="en-US" altLang="zh-TW" sz="2000" dirty="0">
              <a:solidFill>
                <a:srgbClr val="0070C0"/>
              </a:solidFill>
              <a:latin typeface="Lucida Sans Typewriter" panose="020B0509030504030204" pitchFamily="49" charset="0"/>
            </a:endParaRPr>
          </a:p>
          <a:p>
            <a:pPr lvl="1">
              <a:defRPr/>
            </a:pPr>
            <a:r>
              <a:rPr kumimoji="0" lang="en-US" altLang="zh-TW" sz="20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     </a:t>
            </a:r>
            <a:r>
              <a:rPr lang="en-US" altLang="zh-TW" sz="2000" i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Search the first half for the word</a:t>
            </a:r>
            <a:endParaRPr kumimoji="0" lang="en-US" altLang="zh-TW" sz="2000" u="sng" dirty="0">
              <a:solidFill>
                <a:srgbClr val="0070C0"/>
              </a:solidFill>
              <a:latin typeface="Lucida Sans Typewriter" panose="020B0509030504030204" pitchFamily="49" charset="0"/>
            </a:endParaRPr>
          </a:p>
          <a:p>
            <a:pPr lvl="1">
              <a:defRPr/>
            </a:pPr>
            <a:r>
              <a:rPr kumimoji="0" lang="en-US" altLang="zh-TW" sz="20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  </a:t>
            </a:r>
            <a:r>
              <a:rPr kumimoji="0" lang="en-US" altLang="zh-TW" sz="2000" b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else</a:t>
            </a:r>
            <a:endParaRPr kumimoji="0" lang="en-US" altLang="zh-TW" sz="2000" b="1" dirty="0">
              <a:solidFill>
                <a:srgbClr val="0070C0"/>
              </a:solidFill>
              <a:latin typeface="Lucida Sans Typewriter" panose="020B0509030504030204" pitchFamily="49" charset="0"/>
            </a:endParaRPr>
          </a:p>
          <a:p>
            <a:pPr lvl="1">
              <a:defRPr/>
            </a:pPr>
            <a:r>
              <a:rPr lang="zh-TW" altLang="en-US" sz="20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</a:t>
            </a:r>
            <a:r>
              <a:rPr lang="zh-TW" altLang="en-US" sz="20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     </a:t>
            </a:r>
            <a:r>
              <a:rPr lang="en-US" altLang="zh-TW" sz="2000" i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Search </a:t>
            </a:r>
            <a:r>
              <a:rPr lang="en-US" altLang="zh-TW" sz="2000" i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the </a:t>
            </a:r>
            <a:r>
              <a:rPr lang="en-US" altLang="zh-TW" sz="2000" i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second half for </a:t>
            </a:r>
            <a:r>
              <a:rPr lang="en-US" altLang="zh-TW" sz="2000" i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the </a:t>
            </a:r>
            <a:r>
              <a:rPr lang="en-US" altLang="zh-TW" sz="2000" i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word</a:t>
            </a:r>
          </a:p>
          <a:p>
            <a:pPr lvl="1">
              <a:defRPr/>
            </a:pPr>
            <a:r>
              <a:rPr kumimoji="0" lang="en-US" altLang="zh-TW" sz="20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}</a:t>
            </a:r>
            <a:endParaRPr lang="zh-TW" altLang="en-US" sz="2000" dirty="0">
              <a:solidFill>
                <a:srgbClr val="0070C0"/>
              </a:solidFill>
              <a:latin typeface="Lucida Sans Typewriter" panose="020B05090305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8435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2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5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5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5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52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52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52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5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52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build="allAtOnce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39787"/>
          </a:xfrm>
        </p:spPr>
        <p:txBody>
          <a:bodyPr/>
          <a:lstStyle/>
          <a:p>
            <a:pPr eaLnBrk="1" hangingPunct="1"/>
            <a:r>
              <a:rPr kumimoji="0" lang="en-US" altLang="zh-TW" sz="3800" dirty="0" smtClean="0"/>
              <a:t>A Box Trace of  </a:t>
            </a:r>
            <a:r>
              <a:rPr kumimoji="0" lang="en-US" altLang="zh-TW" sz="3800" dirty="0" smtClean="0">
                <a:latin typeface="Lucida Sans Typewriter" panose="020B0509030504030204" pitchFamily="49" charset="0"/>
                <a:cs typeface="Courier New" pitchFamily="49" charset="0"/>
              </a:rPr>
              <a:t>writeBackward2</a:t>
            </a:r>
            <a:endParaRPr kumimoji="0" lang="zh-TW" altLang="en-US" sz="3800" dirty="0" smtClean="0">
              <a:latin typeface="Lucida Sans Typewriter" panose="020B0509030504030204" pitchFamily="49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Box trace of </a:t>
            </a:r>
            <a:r>
              <a:rPr lang="en-US" altLang="zh-TW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writeBackward2(“</a:t>
            </a:r>
            <a:r>
              <a:rPr lang="en-US" altLang="zh-TW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im</a:t>
            </a:r>
            <a:r>
              <a:rPr lang="en-US" altLang="zh-TW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”)</a:t>
            </a:r>
            <a:r>
              <a:rPr lang="en-US" altLang="zh-TW" dirty="0" smtClean="0"/>
              <a:t>:</a:t>
            </a:r>
          </a:p>
        </p:txBody>
      </p:sp>
      <p:sp>
        <p:nvSpPr>
          <p:cNvPr id="231429" name="Rectangle 5"/>
          <p:cNvSpPr>
            <a:spLocks noChangeArrowheads="1"/>
          </p:cNvSpPr>
          <p:nvPr/>
        </p:nvSpPr>
        <p:spPr bwMode="auto">
          <a:xfrm>
            <a:off x="762000" y="2590800"/>
            <a:ext cx="1066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dirty="0"/>
              <a:t>s=</a:t>
            </a:r>
            <a:r>
              <a:rPr lang="en-US" altLang="zh-TW" dirty="0">
                <a:latin typeface="Arial" charset="0"/>
              </a:rPr>
              <a:t>“</a:t>
            </a:r>
            <a:r>
              <a:rPr lang="en-US" altLang="zh-TW" dirty="0" err="1"/>
              <a:t>im</a:t>
            </a:r>
            <a:r>
              <a:rPr lang="en-US" altLang="zh-TW" dirty="0">
                <a:latin typeface="Arial" charset="0"/>
              </a:rPr>
              <a:t>”</a:t>
            </a:r>
            <a:endParaRPr lang="en-US" altLang="zh-TW" dirty="0"/>
          </a:p>
        </p:txBody>
      </p:sp>
      <p:sp>
        <p:nvSpPr>
          <p:cNvPr id="231430" name="Text Box 6"/>
          <p:cNvSpPr txBox="1">
            <a:spLocks noChangeArrowheads="1"/>
          </p:cNvSpPr>
          <p:nvPr/>
        </p:nvSpPr>
        <p:spPr bwMode="auto">
          <a:xfrm>
            <a:off x="4876800" y="2746663"/>
            <a:ext cx="3863558" cy="255454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dirty="0"/>
              <a:t>Enter </a:t>
            </a:r>
            <a:r>
              <a:rPr lang="en-US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writeBackward2</a:t>
            </a:r>
            <a:r>
              <a:rPr lang="en-US" altLang="zh-TW" sz="1600" dirty="0"/>
              <a:t> with string: </a:t>
            </a:r>
            <a:r>
              <a:rPr lang="en-US" altLang="zh-TW" sz="1600" dirty="0" err="1"/>
              <a:t>im</a:t>
            </a:r>
            <a:endParaRPr lang="en-US" altLang="zh-TW" sz="1600" dirty="0"/>
          </a:p>
          <a:p>
            <a:pPr>
              <a:defRPr/>
            </a:pPr>
            <a:r>
              <a:rPr lang="en-US" altLang="zh-TW" sz="1600" dirty="0"/>
              <a:t>Enter </a:t>
            </a:r>
            <a:r>
              <a:rPr lang="en-US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writeBackward2</a:t>
            </a:r>
            <a:r>
              <a:rPr lang="en-US" altLang="zh-TW" sz="1600" dirty="0"/>
              <a:t> with string: m</a:t>
            </a:r>
          </a:p>
          <a:p>
            <a:pPr>
              <a:defRPr/>
            </a:pPr>
            <a:r>
              <a:rPr lang="en-US" altLang="zh-TW" sz="1600" dirty="0"/>
              <a:t>Enter </a:t>
            </a:r>
            <a:r>
              <a:rPr lang="en-US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writeBackward2</a:t>
            </a:r>
            <a:r>
              <a:rPr lang="en-US" altLang="zh-TW" sz="1600" dirty="0"/>
              <a:t> with string:</a:t>
            </a:r>
          </a:p>
          <a:p>
            <a:pPr>
              <a:defRPr/>
            </a:pPr>
            <a:r>
              <a:rPr lang="en-US" altLang="zh-TW" sz="1600" dirty="0"/>
              <a:t>Leave </a:t>
            </a:r>
            <a:r>
              <a:rPr lang="en-US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writeBackward2</a:t>
            </a:r>
            <a:r>
              <a:rPr lang="en-US" altLang="zh-TW" sz="1600" dirty="0"/>
              <a:t> with string:</a:t>
            </a:r>
          </a:p>
          <a:p>
            <a:pPr>
              <a:defRPr/>
            </a:pPr>
            <a:r>
              <a:rPr lang="en-US" altLang="zh-TW" sz="1600" dirty="0"/>
              <a:t>About to write first character of string: m</a:t>
            </a:r>
          </a:p>
          <a:p>
            <a:pPr>
              <a:defRPr/>
            </a:pPr>
            <a:r>
              <a:rPr lang="en-US" altLang="zh-TW" sz="1600" dirty="0"/>
              <a:t>m</a:t>
            </a:r>
          </a:p>
          <a:p>
            <a:pPr>
              <a:defRPr/>
            </a:pPr>
            <a:r>
              <a:rPr lang="en-US" altLang="zh-TW" sz="1600" dirty="0"/>
              <a:t>Leave </a:t>
            </a:r>
            <a:r>
              <a:rPr lang="en-US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writeBackward2</a:t>
            </a:r>
            <a:r>
              <a:rPr lang="en-US" altLang="zh-TW" sz="1600" dirty="0"/>
              <a:t> with string: m</a:t>
            </a:r>
          </a:p>
          <a:p>
            <a:pPr>
              <a:defRPr/>
            </a:pPr>
            <a:r>
              <a:rPr lang="en-US" altLang="zh-TW" sz="1600" dirty="0"/>
              <a:t>About to write first character of string: </a:t>
            </a:r>
            <a:r>
              <a:rPr lang="en-US" altLang="zh-TW" sz="1600" dirty="0" err="1"/>
              <a:t>im</a:t>
            </a:r>
            <a:endParaRPr lang="en-US" altLang="zh-TW" sz="1600" dirty="0"/>
          </a:p>
          <a:p>
            <a:pPr>
              <a:defRPr/>
            </a:pPr>
            <a:r>
              <a:rPr lang="en-US" altLang="zh-TW" sz="1600" dirty="0" err="1"/>
              <a:t>i</a:t>
            </a:r>
            <a:endParaRPr lang="en-US" altLang="zh-TW" sz="1600" dirty="0"/>
          </a:p>
          <a:p>
            <a:pPr>
              <a:defRPr/>
            </a:pPr>
            <a:r>
              <a:rPr lang="en-US" altLang="zh-TW" sz="1600" dirty="0"/>
              <a:t>Leave </a:t>
            </a:r>
            <a:r>
              <a:rPr lang="en-US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writeBackward2</a:t>
            </a:r>
            <a:r>
              <a:rPr lang="en-US" altLang="zh-TW" sz="1600" dirty="0"/>
              <a:t> with string: </a:t>
            </a:r>
            <a:r>
              <a:rPr lang="en-US" altLang="zh-TW" sz="1600" dirty="0" err="1"/>
              <a:t>im</a:t>
            </a:r>
            <a:endParaRPr lang="en-US" altLang="zh-TW" sz="1600" dirty="0"/>
          </a:p>
        </p:txBody>
      </p:sp>
      <p:sp>
        <p:nvSpPr>
          <p:cNvPr id="231431" name="Rectangle 7"/>
          <p:cNvSpPr>
            <a:spLocks noChangeArrowheads="1"/>
          </p:cNvSpPr>
          <p:nvPr/>
        </p:nvSpPr>
        <p:spPr bwMode="auto">
          <a:xfrm>
            <a:off x="762000" y="3124200"/>
            <a:ext cx="1066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s=</a:t>
            </a:r>
            <a:r>
              <a:rPr lang="en-US" altLang="zh-TW">
                <a:latin typeface="Arial" charset="0"/>
              </a:rPr>
              <a:t>“</a:t>
            </a:r>
            <a:r>
              <a:rPr lang="en-US" altLang="zh-TW"/>
              <a:t>im</a:t>
            </a:r>
            <a:r>
              <a:rPr lang="en-US" altLang="zh-TW">
                <a:latin typeface="Arial" charset="0"/>
              </a:rPr>
              <a:t>”</a:t>
            </a:r>
            <a:endParaRPr lang="en-US" altLang="zh-TW"/>
          </a:p>
        </p:txBody>
      </p:sp>
      <p:sp>
        <p:nvSpPr>
          <p:cNvPr id="231432" name="Rectangle 8"/>
          <p:cNvSpPr>
            <a:spLocks noChangeArrowheads="1"/>
          </p:cNvSpPr>
          <p:nvPr/>
        </p:nvSpPr>
        <p:spPr bwMode="auto">
          <a:xfrm>
            <a:off x="2133600" y="3124200"/>
            <a:ext cx="1066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s=</a:t>
            </a:r>
            <a:r>
              <a:rPr lang="en-US" altLang="zh-TW">
                <a:latin typeface="Arial" charset="0"/>
              </a:rPr>
              <a:t>“</a:t>
            </a:r>
            <a:r>
              <a:rPr lang="en-US" altLang="zh-TW"/>
              <a:t>m</a:t>
            </a:r>
            <a:r>
              <a:rPr lang="en-US" altLang="zh-TW">
                <a:latin typeface="Arial" charset="0"/>
              </a:rPr>
              <a:t>”</a:t>
            </a:r>
            <a:endParaRPr lang="en-US" altLang="zh-TW"/>
          </a:p>
        </p:txBody>
      </p:sp>
      <p:sp>
        <p:nvSpPr>
          <p:cNvPr id="231433" name="Line 9"/>
          <p:cNvSpPr>
            <a:spLocks noChangeShapeType="1"/>
          </p:cNvSpPr>
          <p:nvPr/>
        </p:nvSpPr>
        <p:spPr bwMode="auto">
          <a:xfrm>
            <a:off x="1871663" y="32480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1434" name="Text Box 10"/>
          <p:cNvSpPr txBox="1">
            <a:spLocks noChangeArrowheads="1"/>
          </p:cNvSpPr>
          <p:nvPr/>
        </p:nvSpPr>
        <p:spPr bwMode="auto">
          <a:xfrm>
            <a:off x="1812925" y="2971800"/>
            <a:ext cx="3063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</a:p>
        </p:txBody>
      </p:sp>
      <p:sp>
        <p:nvSpPr>
          <p:cNvPr id="231435" name="Rectangle 11"/>
          <p:cNvSpPr>
            <a:spLocks noChangeArrowheads="1"/>
          </p:cNvSpPr>
          <p:nvPr/>
        </p:nvSpPr>
        <p:spPr bwMode="auto">
          <a:xfrm>
            <a:off x="2133600" y="3657600"/>
            <a:ext cx="1066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dirty="0"/>
              <a:t>s</a:t>
            </a:r>
            <a:r>
              <a:rPr lang="en-US" altLang="zh-TW" dirty="0" smtClean="0"/>
              <a:t>=</a:t>
            </a:r>
            <a:r>
              <a:rPr lang="en-US" altLang="zh-TW" dirty="0" smtClean="0">
                <a:latin typeface="Arial" charset="0"/>
              </a:rPr>
              <a:t>“</a:t>
            </a:r>
            <a:r>
              <a:rPr lang="en-US" altLang="zh-TW" dirty="0" smtClean="0"/>
              <a:t>m</a:t>
            </a:r>
            <a:r>
              <a:rPr lang="en-US" altLang="zh-TW" dirty="0">
                <a:latin typeface="Arial" charset="0"/>
              </a:rPr>
              <a:t>”</a:t>
            </a:r>
            <a:endParaRPr lang="en-US" altLang="zh-TW" dirty="0"/>
          </a:p>
        </p:txBody>
      </p:sp>
      <p:sp>
        <p:nvSpPr>
          <p:cNvPr id="231436" name="Rectangle 12"/>
          <p:cNvSpPr>
            <a:spLocks noChangeArrowheads="1"/>
          </p:cNvSpPr>
          <p:nvPr/>
        </p:nvSpPr>
        <p:spPr bwMode="auto">
          <a:xfrm>
            <a:off x="3505200" y="3657600"/>
            <a:ext cx="1066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s=</a:t>
            </a:r>
            <a:r>
              <a:rPr lang="en-US" altLang="zh-TW">
                <a:latin typeface="Arial" charset="0"/>
              </a:rPr>
              <a:t>“”</a:t>
            </a:r>
            <a:endParaRPr lang="en-US" altLang="zh-TW"/>
          </a:p>
        </p:txBody>
      </p:sp>
      <p:sp>
        <p:nvSpPr>
          <p:cNvPr id="231437" name="Line 13"/>
          <p:cNvSpPr>
            <a:spLocks noChangeShapeType="1"/>
          </p:cNvSpPr>
          <p:nvPr/>
        </p:nvSpPr>
        <p:spPr bwMode="auto">
          <a:xfrm>
            <a:off x="3243263" y="37814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1438" name="Rectangle 14"/>
          <p:cNvSpPr>
            <a:spLocks noChangeArrowheads="1"/>
          </p:cNvSpPr>
          <p:nvPr/>
        </p:nvSpPr>
        <p:spPr bwMode="auto">
          <a:xfrm>
            <a:off x="762000" y="3657600"/>
            <a:ext cx="1066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s=</a:t>
            </a:r>
            <a:r>
              <a:rPr lang="en-US" altLang="zh-TW">
                <a:latin typeface="Arial" charset="0"/>
              </a:rPr>
              <a:t>“</a:t>
            </a:r>
            <a:r>
              <a:rPr lang="en-US" altLang="zh-TW"/>
              <a:t>im</a:t>
            </a:r>
            <a:r>
              <a:rPr lang="en-US" altLang="zh-TW">
                <a:latin typeface="Arial" charset="0"/>
              </a:rPr>
              <a:t>”</a:t>
            </a:r>
            <a:endParaRPr lang="en-US" altLang="zh-TW"/>
          </a:p>
        </p:txBody>
      </p:sp>
      <p:sp>
        <p:nvSpPr>
          <p:cNvPr id="231439" name="Line 15"/>
          <p:cNvSpPr>
            <a:spLocks noChangeShapeType="1"/>
          </p:cNvSpPr>
          <p:nvPr/>
        </p:nvSpPr>
        <p:spPr bwMode="auto">
          <a:xfrm>
            <a:off x="1871663" y="37814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1440" name="Text Box 16"/>
          <p:cNvSpPr txBox="1">
            <a:spLocks noChangeArrowheads="1"/>
          </p:cNvSpPr>
          <p:nvPr/>
        </p:nvSpPr>
        <p:spPr bwMode="auto">
          <a:xfrm>
            <a:off x="1812925" y="3505200"/>
            <a:ext cx="3063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</a:p>
        </p:txBody>
      </p:sp>
      <p:sp>
        <p:nvSpPr>
          <p:cNvPr id="231441" name="Text Box 17"/>
          <p:cNvSpPr txBox="1">
            <a:spLocks noChangeArrowheads="1"/>
          </p:cNvSpPr>
          <p:nvPr/>
        </p:nvSpPr>
        <p:spPr bwMode="auto">
          <a:xfrm>
            <a:off x="3186113" y="3505200"/>
            <a:ext cx="3063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</a:p>
        </p:txBody>
      </p:sp>
      <p:sp>
        <p:nvSpPr>
          <p:cNvPr id="231442" name="Rectangle 18"/>
          <p:cNvSpPr>
            <a:spLocks noChangeArrowheads="1"/>
          </p:cNvSpPr>
          <p:nvPr/>
        </p:nvSpPr>
        <p:spPr bwMode="auto">
          <a:xfrm>
            <a:off x="762000" y="4267200"/>
            <a:ext cx="1066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s=</a:t>
            </a:r>
            <a:r>
              <a:rPr lang="en-US" altLang="zh-TW">
                <a:latin typeface="Arial" charset="0"/>
              </a:rPr>
              <a:t>“</a:t>
            </a:r>
            <a:r>
              <a:rPr lang="en-US" altLang="zh-TW"/>
              <a:t>im</a:t>
            </a:r>
            <a:r>
              <a:rPr lang="en-US" altLang="zh-TW">
                <a:latin typeface="Arial" charset="0"/>
              </a:rPr>
              <a:t>”</a:t>
            </a:r>
            <a:endParaRPr lang="en-US" altLang="zh-TW"/>
          </a:p>
        </p:txBody>
      </p:sp>
      <p:sp>
        <p:nvSpPr>
          <p:cNvPr id="231443" name="Rectangle 19"/>
          <p:cNvSpPr>
            <a:spLocks noChangeArrowheads="1"/>
          </p:cNvSpPr>
          <p:nvPr/>
        </p:nvSpPr>
        <p:spPr bwMode="auto">
          <a:xfrm>
            <a:off x="2133600" y="4267200"/>
            <a:ext cx="1066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s=</a:t>
            </a:r>
            <a:r>
              <a:rPr lang="en-US" altLang="zh-TW">
                <a:latin typeface="Arial" charset="0"/>
              </a:rPr>
              <a:t>“</a:t>
            </a:r>
            <a:r>
              <a:rPr lang="en-US" altLang="zh-TW"/>
              <a:t>m</a:t>
            </a:r>
            <a:r>
              <a:rPr lang="en-US" altLang="zh-TW">
                <a:latin typeface="Arial" charset="0"/>
              </a:rPr>
              <a:t>”</a:t>
            </a:r>
            <a:endParaRPr lang="en-US" altLang="zh-TW"/>
          </a:p>
        </p:txBody>
      </p:sp>
      <p:sp>
        <p:nvSpPr>
          <p:cNvPr id="231444" name="Line 20"/>
          <p:cNvSpPr>
            <a:spLocks noChangeShapeType="1"/>
          </p:cNvSpPr>
          <p:nvPr/>
        </p:nvSpPr>
        <p:spPr bwMode="auto">
          <a:xfrm>
            <a:off x="1871663" y="43910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1445" name="Text Box 21"/>
          <p:cNvSpPr txBox="1">
            <a:spLocks noChangeArrowheads="1"/>
          </p:cNvSpPr>
          <p:nvPr/>
        </p:nvSpPr>
        <p:spPr bwMode="auto">
          <a:xfrm>
            <a:off x="1812925" y="4114800"/>
            <a:ext cx="3063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</a:p>
        </p:txBody>
      </p:sp>
      <p:sp>
        <p:nvSpPr>
          <p:cNvPr id="231446" name="Rectangle 22"/>
          <p:cNvSpPr>
            <a:spLocks noChangeArrowheads="1"/>
          </p:cNvSpPr>
          <p:nvPr/>
        </p:nvSpPr>
        <p:spPr bwMode="auto">
          <a:xfrm>
            <a:off x="3505200" y="4267200"/>
            <a:ext cx="1066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chemeClr val="accent1"/>
                </a:solidFill>
              </a:rPr>
              <a:t>s=</a:t>
            </a:r>
            <a:r>
              <a:rPr lang="en-US" altLang="zh-TW">
                <a:solidFill>
                  <a:schemeClr val="accent1"/>
                </a:solidFill>
                <a:latin typeface="Arial" charset="0"/>
              </a:rPr>
              <a:t>“”</a:t>
            </a:r>
            <a:endParaRPr lang="en-US" altLang="zh-TW">
              <a:solidFill>
                <a:schemeClr val="accent1"/>
              </a:solidFill>
            </a:endParaRPr>
          </a:p>
        </p:txBody>
      </p:sp>
      <p:sp>
        <p:nvSpPr>
          <p:cNvPr id="231447" name="Rectangle 23"/>
          <p:cNvSpPr>
            <a:spLocks noChangeArrowheads="1"/>
          </p:cNvSpPr>
          <p:nvPr/>
        </p:nvSpPr>
        <p:spPr bwMode="auto">
          <a:xfrm>
            <a:off x="762000" y="4953000"/>
            <a:ext cx="1066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s=</a:t>
            </a:r>
            <a:r>
              <a:rPr lang="en-US" altLang="zh-TW">
                <a:latin typeface="Arial" charset="0"/>
              </a:rPr>
              <a:t>“</a:t>
            </a:r>
            <a:r>
              <a:rPr lang="en-US" altLang="zh-TW"/>
              <a:t>im</a:t>
            </a:r>
            <a:r>
              <a:rPr lang="en-US" altLang="zh-TW">
                <a:latin typeface="Arial" charset="0"/>
              </a:rPr>
              <a:t>”</a:t>
            </a:r>
            <a:endParaRPr lang="en-US" altLang="zh-TW"/>
          </a:p>
        </p:txBody>
      </p:sp>
      <p:sp>
        <p:nvSpPr>
          <p:cNvPr id="231448" name="Rectangle 24"/>
          <p:cNvSpPr>
            <a:spLocks noChangeArrowheads="1"/>
          </p:cNvSpPr>
          <p:nvPr/>
        </p:nvSpPr>
        <p:spPr bwMode="auto">
          <a:xfrm>
            <a:off x="2133600" y="4953000"/>
            <a:ext cx="1066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chemeClr val="accent1"/>
                </a:solidFill>
              </a:rPr>
              <a:t>s=</a:t>
            </a:r>
            <a:r>
              <a:rPr lang="en-US" altLang="zh-TW">
                <a:solidFill>
                  <a:schemeClr val="accent1"/>
                </a:solidFill>
                <a:latin typeface="Arial" charset="0"/>
              </a:rPr>
              <a:t>“</a:t>
            </a:r>
            <a:r>
              <a:rPr lang="en-US" altLang="zh-TW">
                <a:solidFill>
                  <a:schemeClr val="accent1"/>
                </a:solidFill>
              </a:rPr>
              <a:t>m</a:t>
            </a:r>
            <a:r>
              <a:rPr lang="en-US" altLang="zh-TW">
                <a:solidFill>
                  <a:schemeClr val="accent1"/>
                </a:solidFill>
                <a:latin typeface="Arial" charset="0"/>
              </a:rPr>
              <a:t>”</a:t>
            </a:r>
            <a:endParaRPr lang="en-US" altLang="zh-TW">
              <a:solidFill>
                <a:schemeClr val="accent1"/>
              </a:solidFill>
            </a:endParaRPr>
          </a:p>
        </p:txBody>
      </p:sp>
      <p:sp>
        <p:nvSpPr>
          <p:cNvPr id="231451" name="Rectangle 27"/>
          <p:cNvSpPr>
            <a:spLocks noChangeArrowheads="1"/>
          </p:cNvSpPr>
          <p:nvPr/>
        </p:nvSpPr>
        <p:spPr bwMode="auto">
          <a:xfrm>
            <a:off x="3505200" y="4953000"/>
            <a:ext cx="1066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chemeClr val="accent1"/>
                </a:solidFill>
              </a:rPr>
              <a:t>s=</a:t>
            </a:r>
            <a:r>
              <a:rPr lang="en-US" altLang="zh-TW">
                <a:solidFill>
                  <a:schemeClr val="accent1"/>
                </a:solidFill>
                <a:latin typeface="Arial" charset="0"/>
              </a:rPr>
              <a:t>“”</a:t>
            </a:r>
            <a:endParaRPr lang="en-US" altLang="zh-TW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1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1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1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1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1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1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14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1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1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1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1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1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1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14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14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3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3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3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314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314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314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3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3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3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14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314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314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9" grpId="0" animBg="1"/>
      <p:bldP spid="231431" grpId="0" animBg="1"/>
      <p:bldP spid="231432" grpId="0" animBg="1"/>
      <p:bldP spid="231433" grpId="0" animBg="1"/>
      <p:bldP spid="231434" grpId="0"/>
      <p:bldP spid="231435" grpId="0" animBg="1"/>
      <p:bldP spid="231436" grpId="0" animBg="1"/>
      <p:bldP spid="231437" grpId="0" animBg="1"/>
      <p:bldP spid="231438" grpId="0" animBg="1"/>
      <p:bldP spid="231439" grpId="0" animBg="1"/>
      <p:bldP spid="231440" grpId="0"/>
      <p:bldP spid="231441" grpId="0"/>
      <p:bldP spid="231442" grpId="0" animBg="1"/>
      <p:bldP spid="231443" grpId="0" animBg="1"/>
      <p:bldP spid="231444" grpId="0" animBg="1"/>
      <p:bldP spid="231445" grpId="0"/>
      <p:bldP spid="231446" grpId="0" animBg="1"/>
      <p:bldP spid="231447" grpId="0" animBg="1"/>
      <p:bldP spid="231448" grpId="0" animBg="1"/>
      <p:bldP spid="231451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39787"/>
          </a:xfrm>
        </p:spPr>
        <p:txBody>
          <a:bodyPr/>
          <a:lstStyle/>
          <a:p>
            <a:pPr eaLnBrk="1" hangingPunct="1"/>
            <a:r>
              <a:rPr kumimoji="0" lang="en-US" altLang="zh-TW" sz="3600" dirty="0" smtClean="0"/>
              <a:t>Searching an Array: Binary Search (1/8)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kumimoji="0" lang="en-US" altLang="zh-TW" dirty="0" smtClean="0"/>
              <a:t>A high-level binary search:</a:t>
            </a:r>
          </a:p>
          <a:p>
            <a:pPr lvl="1" eaLnBrk="1" hangingPunct="1"/>
            <a:r>
              <a:rPr kumimoji="0" lang="en-US" altLang="zh-TW" dirty="0" smtClean="0"/>
              <a:t>Search a </a:t>
            </a:r>
            <a:r>
              <a:rPr kumimoji="0" lang="en-US" altLang="zh-TW" b="1" dirty="0" smtClean="0">
                <a:solidFill>
                  <a:schemeClr val="accent2"/>
                </a:solidFill>
              </a:rPr>
              <a:t>sorted</a:t>
            </a:r>
            <a:r>
              <a:rPr kumimoji="0" lang="en-US" altLang="zh-TW" dirty="0" smtClean="0"/>
              <a:t> array of integers for a given value.</a:t>
            </a:r>
          </a:p>
          <a:p>
            <a:pPr lvl="2" eaLnBrk="1" hangingPunct="1"/>
            <a:r>
              <a:rPr kumimoji="0" lang="en-US" altLang="zh-TW" dirty="0" err="1" smtClean="0"/>
              <a:t>anArray</a:t>
            </a:r>
            <a:r>
              <a:rPr kumimoji="0" lang="en-US" altLang="zh-TW" dirty="0" smtClean="0"/>
              <a:t>[0] &lt;= </a:t>
            </a:r>
            <a:r>
              <a:rPr kumimoji="0" lang="en-US" altLang="zh-TW" dirty="0" err="1" smtClean="0"/>
              <a:t>anArray</a:t>
            </a:r>
            <a:r>
              <a:rPr kumimoji="0" lang="en-US" altLang="zh-TW" dirty="0" smtClean="0"/>
              <a:t>[1] &lt;= </a:t>
            </a:r>
            <a:r>
              <a:rPr kumimoji="0" lang="en-US" altLang="zh-TW" dirty="0" smtClean="0">
                <a:latin typeface="Arial" charset="0"/>
              </a:rPr>
              <a:t>…</a:t>
            </a:r>
            <a:r>
              <a:rPr kumimoji="0" lang="en-US" altLang="zh-TW" dirty="0" smtClean="0"/>
              <a:t> &lt;= </a:t>
            </a:r>
            <a:r>
              <a:rPr kumimoji="0" lang="en-US" altLang="zh-TW" dirty="0" err="1" smtClean="0"/>
              <a:t>anArray</a:t>
            </a:r>
            <a:r>
              <a:rPr kumimoji="0" lang="en-US" altLang="zh-TW" dirty="0" smtClean="0"/>
              <a:t>[size-1]</a:t>
            </a:r>
          </a:p>
          <a:p>
            <a:pPr eaLnBrk="1" hangingPunct="1"/>
            <a:endParaRPr kumimoji="0" lang="en-US" altLang="zh-TW" i="1" dirty="0" smtClean="0"/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838200" y="3048000"/>
            <a:ext cx="7571303" cy="280076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lvl="1">
              <a:defRPr/>
            </a:pPr>
            <a:r>
              <a:rPr kumimoji="0" lang="en-US" altLang="zh-TW" sz="1600" dirty="0" err="1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binarySearch</a:t>
            </a:r>
            <a:r>
              <a:rPr kumimoji="0" lang="en-US" altLang="zh-TW" sz="16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(</a:t>
            </a:r>
            <a:r>
              <a:rPr kumimoji="0" lang="en-US" altLang="zh-TW" sz="1600" dirty="0" err="1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anArray</a:t>
            </a:r>
            <a:r>
              <a:rPr kumimoji="0" lang="en-US" altLang="zh-TW" sz="16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: </a:t>
            </a:r>
            <a:r>
              <a:rPr kumimoji="0" lang="en-US" altLang="zh-TW" sz="1600" dirty="0" err="1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ArrayType</a:t>
            </a:r>
            <a:r>
              <a:rPr kumimoji="0" lang="en-US" altLang="zh-TW" sz="16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, </a:t>
            </a:r>
            <a:r>
              <a:rPr lang="en-US" altLang="zh-TW" sz="16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target</a:t>
            </a:r>
            <a:r>
              <a:rPr kumimoji="0" lang="en-US" altLang="zh-TW" sz="16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: </a:t>
            </a:r>
            <a:r>
              <a:rPr lang="en-US" altLang="zh-TW" sz="1600" dirty="0" err="1">
                <a:solidFill>
                  <a:srgbClr val="0070C0"/>
                </a:solidFill>
                <a:latin typeface="Lucida Sans Typewriter" panose="020B0509030504030204" pitchFamily="49" charset="0"/>
              </a:rPr>
              <a:t>V</a:t>
            </a:r>
            <a:r>
              <a:rPr lang="en-US" altLang="zh-TW" sz="1600" dirty="0" err="1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alue</a:t>
            </a:r>
            <a:r>
              <a:rPr kumimoji="0" lang="en-US" altLang="zh-TW" sz="1600" dirty="0" err="1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Type</a:t>
            </a:r>
            <a:r>
              <a:rPr kumimoji="0" lang="en-US" altLang="zh-TW" sz="16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) 	</a:t>
            </a:r>
          </a:p>
          <a:p>
            <a:pPr lvl="1">
              <a:defRPr/>
            </a:pPr>
            <a:r>
              <a:rPr kumimoji="0" lang="en-US" altLang="zh-TW" sz="16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 </a:t>
            </a:r>
            <a:r>
              <a:rPr kumimoji="0" lang="en-US" altLang="zh-TW" sz="1600" b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if</a:t>
            </a:r>
            <a:r>
              <a:rPr kumimoji="0" lang="en-US" altLang="zh-TW" sz="16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 </a:t>
            </a:r>
            <a:r>
              <a:rPr kumimoji="0" lang="en-US" altLang="zh-TW" sz="16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(</a:t>
            </a:r>
            <a:r>
              <a:rPr kumimoji="0" lang="en-US" altLang="zh-TW" sz="1600" dirty="0" err="1">
                <a:solidFill>
                  <a:srgbClr val="0070C0"/>
                </a:solidFill>
                <a:latin typeface="Lucida Sans Typewriter" panose="020B0509030504030204" pitchFamily="49" charset="0"/>
              </a:rPr>
              <a:t>anArray</a:t>
            </a:r>
            <a:r>
              <a:rPr kumimoji="0" lang="en-US" altLang="zh-TW" sz="16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</a:t>
            </a:r>
            <a:r>
              <a:rPr kumimoji="0" lang="en-US" altLang="zh-TW" sz="1600" i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is of size</a:t>
            </a:r>
            <a:r>
              <a:rPr kumimoji="0" lang="en-US" altLang="zh-TW" sz="16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1)</a:t>
            </a:r>
          </a:p>
          <a:p>
            <a:pPr lvl="1">
              <a:defRPr/>
            </a:pPr>
            <a:r>
              <a:rPr kumimoji="0" lang="en-US" altLang="zh-TW" sz="16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    </a:t>
            </a:r>
            <a:r>
              <a:rPr kumimoji="0" lang="en-US" altLang="zh-TW" sz="1600" i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Determine if </a:t>
            </a:r>
            <a:r>
              <a:rPr kumimoji="0" lang="en-US" altLang="zh-TW" sz="1600" dirty="0" err="1">
                <a:solidFill>
                  <a:srgbClr val="0070C0"/>
                </a:solidFill>
                <a:latin typeface="Lucida Sans Typewriter" panose="020B0509030504030204" pitchFamily="49" charset="0"/>
              </a:rPr>
              <a:t>anArray</a:t>
            </a:r>
            <a:r>
              <a:rPr kumimoji="0" lang="en-US" altLang="zh-TW" sz="1600" i="1" dirty="0" err="1">
                <a:solidFill>
                  <a:srgbClr val="0070C0"/>
                </a:solidFill>
                <a:latin typeface="Lucida Sans Typewriter" panose="020B0509030504030204" pitchFamily="49" charset="0"/>
              </a:rPr>
              <a:t>’s</a:t>
            </a:r>
            <a:r>
              <a:rPr kumimoji="0" lang="en-US" altLang="zh-TW" sz="16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</a:t>
            </a:r>
            <a:r>
              <a:rPr lang="en-US" altLang="zh-TW" sz="1600" i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value</a:t>
            </a:r>
            <a:r>
              <a:rPr kumimoji="0" lang="en-US" altLang="zh-TW" sz="1600" i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 </a:t>
            </a:r>
            <a:r>
              <a:rPr kumimoji="0" lang="en-US" altLang="zh-TW" sz="1600" i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is equal to</a:t>
            </a:r>
            <a:r>
              <a:rPr kumimoji="0" lang="en-US" altLang="zh-TW" sz="16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</a:t>
            </a:r>
            <a:r>
              <a:rPr kumimoji="0" lang="en-US" altLang="zh-TW" sz="16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target</a:t>
            </a:r>
            <a:endParaRPr kumimoji="0" lang="en-US" altLang="zh-TW" sz="1600" dirty="0">
              <a:solidFill>
                <a:srgbClr val="0070C0"/>
              </a:solidFill>
              <a:latin typeface="Lucida Sans Typewriter" panose="020B0509030504030204" pitchFamily="49" charset="0"/>
            </a:endParaRPr>
          </a:p>
          <a:p>
            <a:pPr lvl="1">
              <a:defRPr/>
            </a:pPr>
            <a:r>
              <a:rPr kumimoji="0" lang="en-US" altLang="zh-TW" sz="16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 </a:t>
            </a:r>
            <a:r>
              <a:rPr kumimoji="0" lang="en-US" altLang="zh-TW" sz="1600" b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else</a:t>
            </a:r>
            <a:r>
              <a:rPr kumimoji="0" lang="en-US" altLang="zh-TW" sz="16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 {</a:t>
            </a:r>
            <a:endParaRPr kumimoji="0" lang="en-US" altLang="zh-TW" sz="1600" dirty="0">
              <a:solidFill>
                <a:srgbClr val="0070C0"/>
              </a:solidFill>
              <a:latin typeface="Lucida Sans Typewriter" panose="020B0509030504030204" pitchFamily="49" charset="0"/>
            </a:endParaRPr>
          </a:p>
          <a:p>
            <a:pPr lvl="1">
              <a:defRPr/>
            </a:pPr>
            <a:r>
              <a:rPr kumimoji="0" lang="en-US" altLang="zh-TW" sz="16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 </a:t>
            </a:r>
            <a:r>
              <a:rPr kumimoji="0" lang="en-US" altLang="zh-TW" sz="16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   </a:t>
            </a:r>
            <a:r>
              <a:rPr kumimoji="0" lang="en-US" altLang="zh-TW" sz="1600" i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Find </a:t>
            </a:r>
            <a:r>
              <a:rPr kumimoji="0" lang="en-US" altLang="zh-TW" sz="1600" i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the midpoint of </a:t>
            </a:r>
            <a:r>
              <a:rPr kumimoji="0" lang="en-US" altLang="zh-TW" sz="1600" dirty="0" err="1">
                <a:solidFill>
                  <a:srgbClr val="0070C0"/>
                </a:solidFill>
                <a:latin typeface="Lucida Sans Typewriter" panose="020B0509030504030204" pitchFamily="49" charset="0"/>
              </a:rPr>
              <a:t>anArray</a:t>
            </a:r>
            <a:endParaRPr kumimoji="0" lang="en-US" altLang="zh-TW" sz="1600" dirty="0">
              <a:solidFill>
                <a:srgbClr val="0070C0"/>
              </a:solidFill>
              <a:latin typeface="Lucida Sans Typewriter" panose="020B0509030504030204" pitchFamily="49" charset="0"/>
            </a:endParaRPr>
          </a:p>
          <a:p>
            <a:pPr lvl="1">
              <a:defRPr/>
            </a:pPr>
            <a:r>
              <a:rPr kumimoji="0" lang="en-US" altLang="zh-TW" sz="16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    </a:t>
            </a:r>
            <a:r>
              <a:rPr kumimoji="0" lang="en-US" altLang="zh-TW" sz="1600" i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Determine which half of </a:t>
            </a:r>
            <a:r>
              <a:rPr kumimoji="0" lang="en-US" altLang="zh-TW" sz="1600" dirty="0" err="1">
                <a:solidFill>
                  <a:srgbClr val="0070C0"/>
                </a:solidFill>
                <a:latin typeface="Lucida Sans Typewriter" panose="020B0509030504030204" pitchFamily="49" charset="0"/>
              </a:rPr>
              <a:t>anArray</a:t>
            </a:r>
            <a:r>
              <a:rPr kumimoji="0" lang="en-US" altLang="zh-TW" sz="16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</a:t>
            </a:r>
            <a:r>
              <a:rPr kumimoji="0" lang="en-US" altLang="zh-TW" sz="1600" i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contains</a:t>
            </a:r>
            <a:r>
              <a:rPr kumimoji="0" lang="en-US" altLang="zh-TW" sz="16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</a:t>
            </a:r>
            <a:r>
              <a:rPr lang="en-US" altLang="zh-TW" sz="16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target</a:t>
            </a:r>
            <a:endParaRPr kumimoji="0" lang="en-US" altLang="zh-TW" sz="1600" dirty="0">
              <a:solidFill>
                <a:srgbClr val="0070C0"/>
              </a:solidFill>
              <a:latin typeface="Lucida Sans Typewriter" panose="020B0509030504030204" pitchFamily="49" charset="0"/>
            </a:endParaRPr>
          </a:p>
          <a:p>
            <a:pPr lvl="1">
              <a:defRPr/>
            </a:pPr>
            <a:r>
              <a:rPr kumimoji="0" lang="en-US" altLang="zh-TW" sz="16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    </a:t>
            </a:r>
            <a:r>
              <a:rPr kumimoji="0" lang="en-US" altLang="zh-TW" sz="1600" b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if</a:t>
            </a:r>
            <a:r>
              <a:rPr kumimoji="0" lang="en-US" altLang="zh-TW" sz="16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</a:t>
            </a:r>
            <a:r>
              <a:rPr kumimoji="0" lang="en-US" altLang="zh-TW" sz="16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(</a:t>
            </a:r>
            <a:r>
              <a:rPr lang="en-US" altLang="zh-TW" sz="16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target</a:t>
            </a:r>
            <a:r>
              <a:rPr kumimoji="0" lang="en-US" altLang="zh-TW" sz="16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 </a:t>
            </a:r>
            <a:r>
              <a:rPr kumimoji="0" lang="en-US" altLang="zh-TW" sz="1600" i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is in the first half of </a:t>
            </a:r>
            <a:r>
              <a:rPr kumimoji="0" lang="en-US" altLang="zh-TW" sz="1600" dirty="0" err="1">
                <a:solidFill>
                  <a:srgbClr val="0070C0"/>
                </a:solidFill>
                <a:latin typeface="Lucida Sans Typewriter" panose="020B0509030504030204" pitchFamily="49" charset="0"/>
              </a:rPr>
              <a:t>anArray</a:t>
            </a:r>
            <a:r>
              <a:rPr kumimoji="0" lang="en-US" altLang="zh-TW" sz="16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)</a:t>
            </a:r>
          </a:p>
          <a:p>
            <a:pPr lvl="1">
              <a:defRPr/>
            </a:pPr>
            <a:r>
              <a:rPr kumimoji="0" lang="en-US" altLang="zh-TW" sz="16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      </a:t>
            </a:r>
            <a:r>
              <a:rPr kumimoji="0" lang="en-US" altLang="zh-TW" sz="1600" dirty="0" err="1">
                <a:solidFill>
                  <a:srgbClr val="0070C0"/>
                </a:solidFill>
                <a:latin typeface="Lucida Sans Typewriter" panose="020B0509030504030204" pitchFamily="49" charset="0"/>
              </a:rPr>
              <a:t>binarySearch</a:t>
            </a:r>
            <a:r>
              <a:rPr kumimoji="0" lang="en-US" altLang="zh-TW" sz="16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(</a:t>
            </a:r>
            <a:r>
              <a:rPr kumimoji="0" lang="en-US" altLang="zh-TW" sz="1600" i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first half of </a:t>
            </a:r>
            <a:r>
              <a:rPr kumimoji="0" lang="en-US" altLang="zh-TW" sz="1600" dirty="0" err="1">
                <a:solidFill>
                  <a:srgbClr val="0070C0"/>
                </a:solidFill>
                <a:latin typeface="Lucida Sans Typewriter" panose="020B0509030504030204" pitchFamily="49" charset="0"/>
              </a:rPr>
              <a:t>anArray</a:t>
            </a:r>
            <a:r>
              <a:rPr kumimoji="0" lang="en-US" altLang="zh-TW" sz="16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, </a:t>
            </a:r>
            <a:r>
              <a:rPr lang="en-US" altLang="zh-TW" sz="16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target</a:t>
            </a:r>
            <a:r>
              <a:rPr kumimoji="0" lang="en-US" altLang="zh-TW" sz="16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)</a:t>
            </a:r>
            <a:endParaRPr kumimoji="0" lang="en-US" altLang="zh-TW" sz="1600" dirty="0">
              <a:solidFill>
                <a:srgbClr val="0070C0"/>
              </a:solidFill>
              <a:latin typeface="Lucida Sans Typewriter" panose="020B0509030504030204" pitchFamily="49" charset="0"/>
            </a:endParaRPr>
          </a:p>
          <a:p>
            <a:pPr lvl="1">
              <a:defRPr/>
            </a:pPr>
            <a:r>
              <a:rPr kumimoji="0" lang="en-US" altLang="zh-TW" sz="16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    </a:t>
            </a:r>
            <a:r>
              <a:rPr kumimoji="0" lang="en-US" altLang="zh-TW" sz="1600" b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else</a:t>
            </a:r>
          </a:p>
          <a:p>
            <a:pPr lvl="1">
              <a:defRPr/>
            </a:pPr>
            <a:r>
              <a:rPr kumimoji="0" lang="en-US" altLang="zh-TW" sz="16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      </a:t>
            </a:r>
            <a:r>
              <a:rPr kumimoji="0" lang="en-US" altLang="zh-TW" sz="1600" dirty="0" err="1">
                <a:solidFill>
                  <a:srgbClr val="0070C0"/>
                </a:solidFill>
                <a:latin typeface="Lucida Sans Typewriter" panose="020B0509030504030204" pitchFamily="49" charset="0"/>
              </a:rPr>
              <a:t>binarySearch</a:t>
            </a:r>
            <a:r>
              <a:rPr kumimoji="0" lang="en-US" altLang="zh-TW" sz="16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(</a:t>
            </a:r>
            <a:r>
              <a:rPr kumimoji="0" lang="en-US" altLang="zh-TW" sz="1600" i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second half of </a:t>
            </a:r>
            <a:r>
              <a:rPr kumimoji="0" lang="en-US" altLang="zh-TW" sz="1600" dirty="0" err="1">
                <a:solidFill>
                  <a:srgbClr val="0070C0"/>
                </a:solidFill>
                <a:latin typeface="Lucida Sans Typewriter" panose="020B0509030504030204" pitchFamily="49" charset="0"/>
              </a:rPr>
              <a:t>anArray</a:t>
            </a:r>
            <a:r>
              <a:rPr kumimoji="0" lang="en-US" altLang="zh-TW" sz="16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, </a:t>
            </a:r>
            <a:r>
              <a:rPr lang="en-US" altLang="zh-TW" sz="16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target</a:t>
            </a:r>
            <a:r>
              <a:rPr kumimoji="0" lang="en-US" altLang="zh-TW" sz="16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)</a:t>
            </a:r>
            <a:endParaRPr kumimoji="0" lang="en-US" altLang="zh-TW" sz="1600" dirty="0">
              <a:solidFill>
                <a:srgbClr val="0070C0"/>
              </a:solidFill>
              <a:latin typeface="Lucida Sans Typewriter" panose="020B0509030504030204" pitchFamily="49" charset="0"/>
            </a:endParaRPr>
          </a:p>
          <a:p>
            <a:pPr lvl="1">
              <a:defRPr/>
            </a:pPr>
            <a:r>
              <a:rPr kumimoji="0" lang="en-US" altLang="zh-TW" sz="16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 }</a:t>
            </a:r>
            <a:endParaRPr lang="zh-TW" altLang="en-US" sz="1600" dirty="0">
              <a:solidFill>
                <a:srgbClr val="0070C0"/>
              </a:solidFill>
              <a:latin typeface="Lucida Sans Typewriter" panose="020B0509030504030204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70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7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7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7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7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7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7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7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7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97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7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3" grpId="0" build="allAtOnce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39787"/>
          </a:xfrm>
        </p:spPr>
        <p:txBody>
          <a:bodyPr/>
          <a:lstStyle/>
          <a:p>
            <a:r>
              <a:rPr kumimoji="0" lang="en-US" altLang="zh-TW" sz="3600" dirty="0" smtClean="0"/>
              <a:t>Searching an Array: Binary Search (2/8)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kumimoji="0" lang="en-US" altLang="zh-TW" sz="2600" dirty="0" smtClean="0"/>
              <a:t>How will you pass </a:t>
            </a:r>
            <a:r>
              <a:rPr kumimoji="0" lang="en-US" altLang="zh-TW" sz="2600" dirty="0" smtClean="0">
                <a:solidFill>
                  <a:schemeClr val="accent2"/>
                </a:solidFill>
                <a:latin typeface="Arial" charset="0"/>
              </a:rPr>
              <a:t>“</a:t>
            </a:r>
            <a:r>
              <a:rPr kumimoji="0" lang="en-US" altLang="zh-TW" sz="2600" dirty="0" smtClean="0">
                <a:solidFill>
                  <a:schemeClr val="accent2"/>
                </a:solidFill>
              </a:rPr>
              <a:t>half of </a:t>
            </a:r>
            <a:r>
              <a:rPr kumimoji="0" lang="en-US" altLang="zh-TW" sz="2600" dirty="0" err="1" smtClean="0">
                <a:solidFill>
                  <a:schemeClr val="accent2"/>
                </a:solidFill>
                <a:latin typeface="Courier New" pitchFamily="49" charset="0"/>
              </a:rPr>
              <a:t>anArray</a:t>
            </a:r>
            <a:r>
              <a:rPr kumimoji="0" lang="en-US" altLang="zh-TW" sz="2600" dirty="0" smtClean="0">
                <a:solidFill>
                  <a:schemeClr val="accent2"/>
                </a:solidFill>
                <a:latin typeface="Arial" charset="0"/>
              </a:rPr>
              <a:t>”</a:t>
            </a:r>
            <a:r>
              <a:rPr kumimoji="0" lang="en-US" altLang="zh-TW" sz="2600" dirty="0" smtClean="0"/>
              <a:t> to the recursive calls to </a:t>
            </a:r>
            <a:r>
              <a:rPr kumimoji="0" lang="en-US" altLang="zh-TW" sz="2600" dirty="0" err="1" smtClean="0">
                <a:latin typeface="Courier New" pitchFamily="49" charset="0"/>
              </a:rPr>
              <a:t>binarySearch</a:t>
            </a:r>
            <a:r>
              <a:rPr kumimoji="0" lang="en-US" altLang="zh-TW" sz="2600" dirty="0" smtClean="0"/>
              <a:t>?</a:t>
            </a:r>
          </a:p>
          <a:p>
            <a:pPr lvl="1" eaLnBrk="1" hangingPunct="1"/>
            <a:r>
              <a:rPr kumimoji="0" lang="en-US" altLang="zh-TW" sz="2200" dirty="0" err="1" smtClean="0">
                <a:latin typeface="Courier New" pitchFamily="49" charset="0"/>
              </a:rPr>
              <a:t>binarySearch</a:t>
            </a:r>
            <a:r>
              <a:rPr kumimoji="0" lang="en-US" altLang="zh-TW" sz="2200" dirty="0" smtClean="0">
                <a:latin typeface="Courier New" pitchFamily="49" charset="0"/>
              </a:rPr>
              <a:t>(</a:t>
            </a:r>
            <a:r>
              <a:rPr kumimoji="0" lang="en-US" altLang="zh-TW" sz="2200" dirty="0" err="1" smtClean="0">
                <a:latin typeface="Courier New" pitchFamily="49" charset="0"/>
              </a:rPr>
              <a:t>anArray</a:t>
            </a:r>
            <a:r>
              <a:rPr kumimoji="0" lang="en-US" altLang="zh-TW" sz="2200" dirty="0" smtClean="0">
                <a:latin typeface="Courier New" pitchFamily="49" charset="0"/>
              </a:rPr>
              <a:t>, first, last, target)</a:t>
            </a:r>
          </a:p>
          <a:p>
            <a:pPr lvl="2" eaLnBrk="1" hangingPunct="1"/>
            <a:r>
              <a:rPr kumimoji="0" lang="en-US" altLang="zh-TW" sz="2200" dirty="0" smtClean="0"/>
              <a:t>Pass the entire array at each call, but have </a:t>
            </a:r>
            <a:r>
              <a:rPr kumimoji="0" lang="en-US" altLang="zh-TW" sz="2200" dirty="0" err="1" smtClean="0">
                <a:latin typeface="Courier New" pitchFamily="49" charset="0"/>
              </a:rPr>
              <a:t>binarySearch</a:t>
            </a:r>
            <a:r>
              <a:rPr kumimoji="0" lang="en-US" altLang="zh-TW" sz="2200" dirty="0" smtClean="0"/>
              <a:t> search only </a:t>
            </a:r>
            <a:r>
              <a:rPr kumimoji="0" lang="en-US" altLang="zh-TW" sz="2200" dirty="0" err="1" smtClean="0">
                <a:latin typeface="Courier New" pitchFamily="49" charset="0"/>
              </a:rPr>
              <a:t>anArray</a:t>
            </a:r>
            <a:r>
              <a:rPr kumimoji="0" lang="en-US" altLang="zh-TW" sz="2200" dirty="0" smtClean="0">
                <a:latin typeface="Courier New" pitchFamily="49" charset="0"/>
              </a:rPr>
              <a:t>[first..last]</a:t>
            </a:r>
            <a:r>
              <a:rPr kumimoji="0" lang="en-US" altLang="zh-TW" sz="2200" dirty="0" smtClean="0"/>
              <a:t>.</a:t>
            </a:r>
            <a:endParaRPr kumimoji="0" lang="en-US" altLang="zh-TW" sz="1600" dirty="0" smtClean="0"/>
          </a:p>
          <a:p>
            <a:pPr lvl="1" eaLnBrk="1" hangingPunct="1"/>
            <a:r>
              <a:rPr kumimoji="0" lang="en-US" altLang="zh-TW" sz="2200" dirty="0" smtClean="0"/>
              <a:t>The midpoint in </a:t>
            </a:r>
            <a:r>
              <a:rPr kumimoji="0" lang="en-US" altLang="zh-TW" sz="2200" dirty="0" smtClean="0">
                <a:latin typeface="Courier New" pitchFamily="49" charset="0"/>
              </a:rPr>
              <a:t>[first..last]</a:t>
            </a:r>
            <a:r>
              <a:rPr kumimoji="0" lang="en-US" altLang="zh-TW" sz="2200" dirty="0" smtClean="0"/>
              <a:t> is:</a:t>
            </a:r>
          </a:p>
          <a:p>
            <a:pPr lvl="2" eaLnBrk="1" hangingPunct="1"/>
            <a:r>
              <a:rPr kumimoji="0" lang="en-US" altLang="zh-TW" sz="2200" dirty="0" smtClean="0">
                <a:latin typeface="Courier New" pitchFamily="49" charset="0"/>
              </a:rPr>
              <a:t>mid = (first + last) / 2</a:t>
            </a:r>
            <a:endParaRPr kumimoji="0" lang="en-US" altLang="zh-TW" sz="1600" dirty="0" smtClean="0"/>
          </a:p>
          <a:p>
            <a:pPr lvl="1" eaLnBrk="1" hangingPunct="1"/>
            <a:r>
              <a:rPr kumimoji="0" lang="en-US" altLang="zh-TW" sz="2200" dirty="0" smtClean="0"/>
              <a:t>Then </a:t>
            </a:r>
            <a:r>
              <a:rPr kumimoji="0" lang="en-US" altLang="zh-TW" sz="2200" dirty="0" err="1" smtClean="0">
                <a:latin typeface="Courier New" pitchFamily="49" charset="0"/>
              </a:rPr>
              <a:t>binarySearch</a:t>
            </a:r>
            <a:r>
              <a:rPr kumimoji="0" lang="en-US" altLang="zh-TW" sz="2200" dirty="0" smtClean="0">
                <a:latin typeface="Courier New" pitchFamily="49" charset="0"/>
              </a:rPr>
              <a:t>(</a:t>
            </a:r>
            <a:r>
              <a:rPr kumimoji="0" lang="en-US" altLang="zh-TW" sz="2200" i="1" dirty="0" smtClean="0">
                <a:latin typeface="Courier New" pitchFamily="49" charset="0"/>
              </a:rPr>
              <a:t>first half of </a:t>
            </a:r>
            <a:r>
              <a:rPr kumimoji="0" lang="en-US" altLang="zh-TW" sz="2200" dirty="0" err="1" smtClean="0">
                <a:latin typeface="Courier New" pitchFamily="49" charset="0"/>
              </a:rPr>
              <a:t>anArray</a:t>
            </a:r>
            <a:r>
              <a:rPr kumimoji="0" lang="en-US" altLang="zh-TW" sz="2200" dirty="0" smtClean="0">
                <a:latin typeface="Courier New" pitchFamily="49" charset="0"/>
              </a:rPr>
              <a:t>, value)</a:t>
            </a:r>
            <a:r>
              <a:rPr kumimoji="0" lang="en-US" altLang="zh-TW" sz="2200" dirty="0" smtClean="0"/>
              <a:t>:  </a:t>
            </a:r>
          </a:p>
          <a:p>
            <a:pPr lvl="1" eaLnBrk="1" hangingPunct="1">
              <a:buNone/>
            </a:pPr>
            <a:r>
              <a:rPr kumimoji="0" lang="en-US" altLang="zh-TW" sz="2200" dirty="0" smtClean="0">
                <a:latin typeface="Courier New" pitchFamily="49" charset="0"/>
              </a:rPr>
              <a:t>	</a:t>
            </a:r>
            <a:r>
              <a:rPr kumimoji="0" lang="en-US" altLang="zh-TW" sz="2200" dirty="0" err="1" smtClean="0">
                <a:latin typeface="Courier New" pitchFamily="49" charset="0"/>
              </a:rPr>
              <a:t>binarySearch</a:t>
            </a:r>
            <a:r>
              <a:rPr kumimoji="0" lang="en-US" altLang="zh-TW" sz="2200" dirty="0" smtClean="0">
                <a:latin typeface="Courier New" pitchFamily="49" charset="0"/>
              </a:rPr>
              <a:t>(</a:t>
            </a:r>
            <a:r>
              <a:rPr kumimoji="0" lang="en-US" altLang="zh-TW" sz="2200" dirty="0" err="1" smtClean="0">
                <a:latin typeface="Courier New" pitchFamily="49" charset="0"/>
              </a:rPr>
              <a:t>anArray</a:t>
            </a:r>
            <a:r>
              <a:rPr kumimoji="0" lang="en-US" altLang="zh-TW" sz="2200" dirty="0" smtClean="0">
                <a:latin typeface="Courier New" pitchFamily="49" charset="0"/>
              </a:rPr>
              <a:t>, first, mid-1, target)</a:t>
            </a:r>
            <a:endParaRPr kumimoji="0" lang="en-US" altLang="zh-TW" sz="2200" dirty="0" smtClean="0"/>
          </a:p>
          <a:p>
            <a:pPr lvl="1" eaLnBrk="1" hangingPunct="1"/>
            <a:r>
              <a:rPr kumimoji="0" lang="en-US" altLang="zh-TW" sz="2200" dirty="0" err="1" smtClean="0">
                <a:latin typeface="Courier New" pitchFamily="49" charset="0"/>
              </a:rPr>
              <a:t>binarySearch</a:t>
            </a:r>
            <a:r>
              <a:rPr kumimoji="0" lang="en-US" altLang="zh-TW" sz="2200" dirty="0" smtClean="0">
                <a:latin typeface="Courier New" pitchFamily="49" charset="0"/>
              </a:rPr>
              <a:t>(</a:t>
            </a:r>
            <a:r>
              <a:rPr kumimoji="0" lang="en-US" altLang="zh-TW" sz="2200" i="1" dirty="0" smtClean="0">
                <a:latin typeface="Courier New" pitchFamily="49" charset="0"/>
              </a:rPr>
              <a:t>second half of </a:t>
            </a:r>
            <a:r>
              <a:rPr kumimoji="0" lang="en-US" altLang="zh-TW" sz="2200" dirty="0" err="1" smtClean="0">
                <a:latin typeface="Courier New" pitchFamily="49" charset="0"/>
              </a:rPr>
              <a:t>anArray</a:t>
            </a:r>
            <a:r>
              <a:rPr kumimoji="0" lang="en-US" altLang="zh-TW" sz="2200" dirty="0" smtClean="0">
                <a:latin typeface="Courier New" pitchFamily="49" charset="0"/>
              </a:rPr>
              <a:t>, target)</a:t>
            </a:r>
            <a:r>
              <a:rPr kumimoji="0" lang="en-US" altLang="zh-TW" sz="2200" dirty="0" smtClean="0"/>
              <a:t>:  </a:t>
            </a:r>
          </a:p>
          <a:p>
            <a:pPr lvl="1" eaLnBrk="1" hangingPunct="1">
              <a:buNone/>
            </a:pPr>
            <a:r>
              <a:rPr kumimoji="0" lang="en-US" altLang="zh-TW" sz="2200" dirty="0" smtClean="0">
                <a:latin typeface="Courier New" pitchFamily="49" charset="0"/>
              </a:rPr>
              <a:t>	</a:t>
            </a:r>
            <a:r>
              <a:rPr kumimoji="0" lang="en-US" altLang="zh-TW" sz="2200" dirty="0" err="1" smtClean="0">
                <a:latin typeface="Courier New" pitchFamily="49" charset="0"/>
              </a:rPr>
              <a:t>binarySearch</a:t>
            </a:r>
            <a:r>
              <a:rPr kumimoji="0" lang="en-US" altLang="zh-TW" sz="2200" dirty="0" smtClean="0">
                <a:latin typeface="Courier New" pitchFamily="49" charset="0"/>
              </a:rPr>
              <a:t>(</a:t>
            </a:r>
            <a:r>
              <a:rPr kumimoji="0" lang="en-US" altLang="zh-TW" sz="2200" dirty="0" err="1" smtClean="0">
                <a:latin typeface="Courier New" pitchFamily="49" charset="0"/>
              </a:rPr>
              <a:t>anArray</a:t>
            </a:r>
            <a:r>
              <a:rPr kumimoji="0" lang="en-US" altLang="zh-TW" sz="2200" dirty="0" smtClean="0">
                <a:latin typeface="Courier New" pitchFamily="49" charset="0"/>
              </a:rPr>
              <a:t>, mid+1, last, target)</a:t>
            </a:r>
            <a:endParaRPr lang="zh-TW" alt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39787"/>
          </a:xfrm>
        </p:spPr>
        <p:txBody>
          <a:bodyPr/>
          <a:lstStyle/>
          <a:p>
            <a:pPr eaLnBrk="1" hangingPunct="1"/>
            <a:r>
              <a:rPr kumimoji="0" lang="en-US" altLang="zh-TW" sz="3600" dirty="0" smtClean="0"/>
              <a:t>Searching an Array: Binary Search (3/8)</a:t>
            </a:r>
            <a:endParaRPr kumimoji="0" lang="zh-TW" altLang="en-US" sz="3600" dirty="0" smtClean="0"/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kumimoji="0" lang="en-US" altLang="zh-TW" dirty="0" smtClean="0"/>
              <a:t>How do you determine which half of the array contains </a:t>
            </a:r>
            <a:r>
              <a:rPr kumimoji="0" lang="en-US" altLang="zh-TW" dirty="0" smtClean="0">
                <a:latin typeface="Courier New" pitchFamily="49" charset="0"/>
              </a:rPr>
              <a:t>target</a:t>
            </a:r>
            <a:r>
              <a:rPr kumimoji="0" lang="en-US" altLang="zh-TW" dirty="0" smtClean="0"/>
              <a:t>?</a:t>
            </a:r>
          </a:p>
          <a:p>
            <a:pPr lvl="1" eaLnBrk="1" hangingPunct="1"/>
            <a:r>
              <a:rPr kumimoji="0" lang="en-US" altLang="zh-TW" dirty="0" smtClean="0"/>
              <a:t>The first half will be: </a:t>
            </a:r>
            <a:r>
              <a:rPr kumimoji="0" lang="en-US" altLang="zh-TW" dirty="0" smtClean="0">
                <a:latin typeface="Courier New" pitchFamily="49" charset="0"/>
              </a:rPr>
              <a:t>if (target &lt; </a:t>
            </a:r>
            <a:r>
              <a:rPr kumimoji="0" lang="en-US" altLang="zh-TW" dirty="0" err="1" smtClean="0">
                <a:latin typeface="Courier New" pitchFamily="49" charset="0"/>
              </a:rPr>
              <a:t>anArray</a:t>
            </a:r>
            <a:r>
              <a:rPr kumimoji="0" lang="en-US" altLang="zh-TW" dirty="0" smtClean="0">
                <a:latin typeface="Courier New" pitchFamily="49" charset="0"/>
              </a:rPr>
              <a:t>[mid])</a:t>
            </a:r>
            <a:r>
              <a:rPr kumimoji="0" lang="en-US" altLang="zh-TW" dirty="0" smtClean="0"/>
              <a:t>.</a:t>
            </a:r>
          </a:p>
          <a:p>
            <a:pPr lvl="1" eaLnBrk="1" hangingPunct="1"/>
            <a:r>
              <a:rPr kumimoji="0" lang="en-US" altLang="zh-TW" dirty="0" smtClean="0"/>
              <a:t>Remember to test the equality between</a:t>
            </a:r>
            <a:r>
              <a:rPr kumimoji="0" lang="en-US" altLang="zh-TW" i="1" dirty="0" smtClean="0"/>
              <a:t> </a:t>
            </a:r>
            <a:r>
              <a:rPr kumimoji="0" lang="en-US" altLang="zh-TW" dirty="0" smtClean="0">
                <a:latin typeface="Courier New" pitchFamily="49" charset="0"/>
              </a:rPr>
              <a:t>target</a:t>
            </a:r>
            <a:r>
              <a:rPr kumimoji="0" lang="en-US" altLang="zh-TW" dirty="0" smtClean="0"/>
              <a:t> and </a:t>
            </a:r>
            <a:r>
              <a:rPr kumimoji="0" lang="en-US" altLang="zh-TW" dirty="0" err="1" smtClean="0">
                <a:latin typeface="Courier New" pitchFamily="49" charset="0"/>
              </a:rPr>
              <a:t>anArray</a:t>
            </a:r>
            <a:r>
              <a:rPr kumimoji="0" lang="en-US" altLang="zh-TW" dirty="0" smtClean="0">
                <a:latin typeface="Courier New" pitchFamily="49" charset="0"/>
              </a:rPr>
              <a:t>[mid]</a:t>
            </a:r>
            <a:r>
              <a:rPr kumimoji="0" lang="en-US" altLang="zh-TW" dirty="0" smtClean="0"/>
              <a:t>.</a:t>
            </a:r>
          </a:p>
          <a:p>
            <a:pPr eaLnBrk="1" hangingPunct="1"/>
            <a:r>
              <a:rPr kumimoji="0" lang="en-US" altLang="zh-TW" dirty="0" smtClean="0"/>
              <a:t>What should the base case(s) be?</a:t>
            </a:r>
          </a:p>
          <a:p>
            <a:pPr lvl="1" eaLnBrk="1" hangingPunct="1"/>
            <a:r>
              <a:rPr lang="en-US" altLang="zh-TW" dirty="0" smtClean="0">
                <a:latin typeface="Courier New" pitchFamily="49" charset="0"/>
              </a:rPr>
              <a:t>target == </a:t>
            </a:r>
            <a:r>
              <a:rPr lang="en-US" altLang="zh-TW" dirty="0" err="1" smtClean="0">
                <a:latin typeface="Courier New" pitchFamily="49" charset="0"/>
              </a:rPr>
              <a:t>anArray</a:t>
            </a:r>
            <a:r>
              <a:rPr lang="en-US" altLang="zh-TW" dirty="0" smtClean="0">
                <a:latin typeface="Courier New" pitchFamily="49" charset="0"/>
              </a:rPr>
              <a:t>[mid]</a:t>
            </a:r>
          </a:p>
          <a:p>
            <a:pPr lvl="2" eaLnBrk="1" hangingPunct="1"/>
            <a:r>
              <a:rPr lang="en-US" altLang="zh-TW" dirty="0" smtClean="0"/>
              <a:t>When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target</a:t>
            </a:r>
            <a:r>
              <a:rPr lang="en-US" altLang="zh-TW" dirty="0" smtClean="0"/>
              <a:t> is in the array.</a:t>
            </a:r>
          </a:p>
          <a:p>
            <a:pPr lvl="1" eaLnBrk="1" hangingPunct="1"/>
            <a:r>
              <a:rPr lang="en-US" altLang="zh-TW" dirty="0" smtClean="0">
                <a:latin typeface="Courier New" pitchFamily="49" charset="0"/>
              </a:rPr>
              <a:t>first &gt; last</a:t>
            </a:r>
          </a:p>
          <a:p>
            <a:pPr lvl="2" eaLnBrk="1" hangingPunct="1"/>
            <a:r>
              <a:rPr lang="en-US" altLang="zh-TW" dirty="0" smtClean="0"/>
              <a:t>When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target</a:t>
            </a:r>
            <a:r>
              <a:rPr lang="en-US" altLang="zh-TW" dirty="0" smtClean="0"/>
              <a:t> is not in the array.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4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4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4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4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4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4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4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4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4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4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39787"/>
          </a:xfrm>
        </p:spPr>
        <p:txBody>
          <a:bodyPr/>
          <a:lstStyle/>
          <a:p>
            <a:pPr eaLnBrk="1" hangingPunct="1"/>
            <a:r>
              <a:rPr kumimoji="0" lang="en-US" altLang="zh-TW" sz="3600" dirty="0" smtClean="0"/>
              <a:t>Searching an Array: Binary Search (4/8)</a:t>
            </a:r>
            <a:endParaRPr kumimoji="0" lang="zh-TW" altLang="en-US" sz="3600" dirty="0" smtClean="0"/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kumimoji="0" lang="en-US" altLang="zh-TW" dirty="0" smtClean="0"/>
              <a:t>How will </a:t>
            </a:r>
            <a:r>
              <a:rPr kumimoji="0" lang="en-US" altLang="zh-TW" dirty="0" err="1" smtClean="0">
                <a:latin typeface="Courier New" pitchFamily="49" charset="0"/>
              </a:rPr>
              <a:t>binarySearch</a:t>
            </a:r>
            <a:r>
              <a:rPr kumimoji="0" lang="en-US" altLang="zh-TW" dirty="0" smtClean="0"/>
              <a:t> indicate the result of the search?</a:t>
            </a:r>
          </a:p>
          <a:p>
            <a:pPr lvl="1" eaLnBrk="1" hangingPunct="1"/>
            <a:r>
              <a:rPr kumimoji="0" lang="en-US" altLang="zh-TW" dirty="0" smtClean="0"/>
              <a:t>A negative value if it does not find </a:t>
            </a:r>
            <a:r>
              <a:rPr kumimoji="0" lang="en-US" altLang="zh-TW" dirty="0" smtClean="0">
                <a:latin typeface="Courier New" pitchFamily="49" charset="0"/>
                <a:cs typeface="Courier New" pitchFamily="49" charset="0"/>
              </a:rPr>
              <a:t>target</a:t>
            </a:r>
            <a:r>
              <a:rPr kumimoji="0" lang="en-US" altLang="zh-TW" dirty="0" smtClean="0"/>
              <a:t> in the array.</a:t>
            </a:r>
          </a:p>
          <a:p>
            <a:pPr lvl="1" eaLnBrk="1" hangingPunct="1"/>
            <a:r>
              <a:rPr kumimoji="0" lang="en-US" altLang="zh-TW" dirty="0" smtClean="0"/>
              <a:t>The index of the array item that is equal to </a:t>
            </a:r>
            <a:r>
              <a:rPr kumimoji="0" lang="en-US" altLang="zh-TW" dirty="0" smtClean="0">
                <a:latin typeface="Courier New" pitchFamily="49" charset="0"/>
                <a:cs typeface="Courier New" pitchFamily="49" charset="0"/>
              </a:rPr>
              <a:t>target</a:t>
            </a:r>
            <a:r>
              <a:rPr kumimoji="0" lang="en-US" altLang="zh-TW" dirty="0" smtClean="0"/>
              <a:t>.</a:t>
            </a:r>
            <a:endParaRPr lang="zh-TW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39787"/>
          </a:xfrm>
        </p:spPr>
        <p:txBody>
          <a:bodyPr/>
          <a:lstStyle/>
          <a:p>
            <a:pPr eaLnBrk="1" hangingPunct="1"/>
            <a:r>
              <a:rPr kumimoji="0" lang="en-US" altLang="zh-TW" sz="3600" dirty="0" smtClean="0"/>
              <a:t>Searching an Array: Binary Search (5/8)</a:t>
            </a:r>
            <a:endParaRPr kumimoji="0" lang="zh-TW" altLang="en-US" sz="3600" dirty="0" smtClean="0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534400" cy="4038600"/>
          </a:xfrm>
          <a:solidFill>
            <a:schemeClr val="bg1"/>
          </a:solidFill>
          <a:ln cap="flat">
            <a:solidFill>
              <a:schemeClr val="tx1"/>
            </a:solidFill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2000" b="1" dirty="0" err="1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int</a:t>
            </a:r>
            <a:r>
              <a:rPr lang="en-US" altLang="zh-TW" sz="2000" dirty="0" smtClean="0">
                <a:latin typeface="Lucida Sans Typewriter" panose="020B0509030504030204" pitchFamily="49" charset="0"/>
              </a:rPr>
              <a:t> </a:t>
            </a:r>
            <a:r>
              <a:rPr lang="en-US" altLang="zh-TW" sz="2000" dirty="0" err="1" smtClean="0">
                <a:latin typeface="Lucida Sans Typewriter" panose="020B0509030504030204" pitchFamily="49" charset="0"/>
              </a:rPr>
              <a:t>binarySearch</a:t>
            </a:r>
            <a:r>
              <a:rPr lang="en-US" altLang="zh-TW" sz="2000" dirty="0" smtClean="0">
                <a:latin typeface="Lucida Sans Typewriter" panose="020B0509030504030204" pitchFamily="49" charset="0"/>
              </a:rPr>
              <a:t>(</a:t>
            </a:r>
            <a:r>
              <a:rPr lang="en-US" altLang="zh-TW" sz="2000" b="1" dirty="0" err="1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const</a:t>
            </a:r>
            <a:r>
              <a:rPr lang="en-US" altLang="zh-TW" sz="20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 </a:t>
            </a:r>
            <a:r>
              <a:rPr lang="en-US" altLang="zh-TW" sz="2000" b="1" dirty="0" err="1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int</a:t>
            </a:r>
            <a:r>
              <a:rPr lang="en-US" altLang="zh-TW" sz="2000" dirty="0" smtClean="0">
                <a:latin typeface="Lucida Sans Typewriter" panose="020B0509030504030204" pitchFamily="49" charset="0"/>
              </a:rPr>
              <a:t> </a:t>
            </a:r>
            <a:r>
              <a:rPr lang="en-US" altLang="zh-TW" sz="2000" dirty="0" err="1" smtClean="0">
                <a:latin typeface="Lucida Sans Typewriter" panose="020B0509030504030204" pitchFamily="49" charset="0"/>
              </a:rPr>
              <a:t>anArray</a:t>
            </a:r>
            <a:r>
              <a:rPr lang="en-US" altLang="zh-TW" sz="2000" dirty="0" smtClean="0">
                <a:latin typeface="Lucida Sans Typewriter" panose="020B0509030504030204" pitchFamily="49" charset="0"/>
              </a:rPr>
              <a:t>[], </a:t>
            </a:r>
            <a:r>
              <a:rPr lang="en-US" altLang="zh-TW" sz="2000" b="1" dirty="0" err="1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int</a:t>
            </a:r>
            <a:r>
              <a:rPr lang="en-US" altLang="zh-TW" sz="2000" dirty="0" smtClean="0">
                <a:latin typeface="Lucida Sans Typewriter" panose="020B0509030504030204" pitchFamily="49" charset="0"/>
              </a:rPr>
              <a:t> first, </a:t>
            </a:r>
            <a:r>
              <a:rPr lang="en-US" altLang="zh-TW" sz="2000" b="1" dirty="0" err="1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int</a:t>
            </a:r>
            <a:r>
              <a:rPr lang="en-US" altLang="zh-TW" sz="2000" dirty="0" smtClean="0">
                <a:latin typeface="Lucida Sans Typewriter" panose="020B0509030504030204" pitchFamily="49" charset="0"/>
              </a:rPr>
              <a:t> last, </a:t>
            </a:r>
            <a:r>
              <a:rPr lang="en-US" altLang="zh-TW" sz="2000" b="1" dirty="0" err="1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int</a:t>
            </a:r>
            <a:r>
              <a:rPr lang="en-US" altLang="zh-TW" sz="2000" dirty="0" smtClean="0">
                <a:latin typeface="Lucida Sans Typewriter" panose="020B0509030504030204" pitchFamily="49" charset="0"/>
              </a:rPr>
              <a:t> target)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2000" dirty="0" smtClean="0">
                <a:latin typeface="Lucida Sans Typewriter" panose="020B0509030504030204" pitchFamily="49" charset="0"/>
              </a:rPr>
              <a:t>{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2000" dirty="0" smtClean="0">
                <a:latin typeface="Lucida Sans Typewriter" panose="020B0509030504030204" pitchFamily="49" charset="0"/>
              </a:rPr>
              <a:t>   </a:t>
            </a:r>
            <a:r>
              <a:rPr lang="en-US" altLang="zh-TW" sz="2000" b="1" dirty="0" err="1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int</a:t>
            </a:r>
            <a:r>
              <a:rPr lang="en-US" altLang="zh-TW" sz="2000" dirty="0" smtClean="0">
                <a:latin typeface="Lucida Sans Typewriter" panose="020B0509030504030204" pitchFamily="49" charset="0"/>
              </a:rPr>
              <a:t> index;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2000" dirty="0" smtClean="0">
                <a:latin typeface="Lucida Sans Typewriter" panose="020B0509030504030204" pitchFamily="49" charset="0"/>
              </a:rPr>
              <a:t>   </a:t>
            </a:r>
            <a:r>
              <a:rPr lang="en-US" altLang="zh-TW" sz="2000" b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if</a:t>
            </a:r>
            <a:r>
              <a:rPr lang="en-US" altLang="zh-TW" sz="2000" dirty="0" smtClean="0">
                <a:latin typeface="Lucida Sans Typewriter" panose="020B0509030504030204" pitchFamily="49" charset="0"/>
              </a:rPr>
              <a:t> (first &gt; last)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2000" dirty="0" smtClean="0">
                <a:latin typeface="Lucida Sans Typewriter" panose="020B0509030504030204" pitchFamily="49" charset="0"/>
              </a:rPr>
              <a:t>      index = -1;      </a:t>
            </a:r>
            <a:r>
              <a:rPr lang="en-US" altLang="zh-TW" sz="2000" dirty="0" smtClean="0">
                <a:solidFill>
                  <a:srgbClr val="00B0F0"/>
                </a:solidFill>
                <a:latin typeface="Lucida Sans Typewriter" panose="020B0509030504030204" pitchFamily="49" charset="0"/>
              </a:rPr>
              <a:t>// target not in original array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zh-TW" sz="2000" dirty="0" smtClean="0">
              <a:latin typeface="Lucida Sans Typewriter" panose="020B05090305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2000" dirty="0" smtClean="0">
                <a:latin typeface="Lucida Sans Typewriter" panose="020B0509030504030204" pitchFamily="49" charset="0"/>
              </a:rPr>
              <a:t>   </a:t>
            </a:r>
            <a:r>
              <a:rPr lang="en-US" altLang="zh-TW" sz="2000" b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else</a:t>
            </a:r>
            <a:r>
              <a:rPr lang="en-US" altLang="zh-TW" sz="2000" dirty="0" smtClean="0">
                <a:latin typeface="Lucida Sans Typewriter" panose="020B0509030504030204" pitchFamily="49" charset="0"/>
              </a:rPr>
              <a:t> {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2000" dirty="0" smtClean="0">
                <a:latin typeface="Lucida Sans Typewriter" panose="020B0509030504030204" pitchFamily="49" charset="0"/>
              </a:rPr>
              <a:t>     </a:t>
            </a:r>
            <a:r>
              <a:rPr lang="en-US" altLang="zh-TW" sz="2000" b="1" dirty="0" err="1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int</a:t>
            </a:r>
            <a:r>
              <a:rPr lang="en-US" altLang="zh-TW" sz="2000" dirty="0" smtClean="0">
                <a:latin typeface="Lucida Sans Typewriter" panose="020B0509030504030204" pitchFamily="49" charset="0"/>
              </a:rPr>
              <a:t> mid = first + (last - first)/2;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2000" dirty="0" smtClean="0">
                <a:latin typeface="Lucida Sans Typewriter" panose="020B0509030504030204" pitchFamily="49" charset="0"/>
              </a:rPr>
              <a:t>     </a:t>
            </a:r>
            <a:r>
              <a:rPr lang="en-US" altLang="zh-TW" sz="2000" b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if</a:t>
            </a:r>
            <a:r>
              <a:rPr lang="en-US" altLang="zh-TW" sz="2000" dirty="0" smtClean="0">
                <a:latin typeface="Lucida Sans Typewriter" panose="020B0509030504030204" pitchFamily="49" charset="0"/>
              </a:rPr>
              <a:t> (target == </a:t>
            </a:r>
            <a:r>
              <a:rPr lang="en-US" altLang="zh-TW" sz="2000" dirty="0" err="1" smtClean="0">
                <a:latin typeface="Lucida Sans Typewriter" panose="020B0509030504030204" pitchFamily="49" charset="0"/>
              </a:rPr>
              <a:t>anArray</a:t>
            </a:r>
            <a:r>
              <a:rPr lang="en-US" altLang="zh-TW" sz="2000" dirty="0" smtClean="0">
                <a:latin typeface="Lucida Sans Typewriter" panose="020B0509030504030204" pitchFamily="49" charset="0"/>
              </a:rPr>
              <a:t>[mid])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2000" dirty="0" smtClean="0">
                <a:latin typeface="Lucida Sans Typewriter" panose="020B0509030504030204" pitchFamily="49" charset="0"/>
              </a:rPr>
              <a:t>	 	  index = mid;    </a:t>
            </a:r>
            <a:r>
              <a:rPr lang="en-US" altLang="zh-TW" sz="2000" dirty="0" smtClean="0">
                <a:solidFill>
                  <a:srgbClr val="00B0F0"/>
                </a:solidFill>
                <a:latin typeface="Lucida Sans Typewriter" panose="020B0509030504030204" pitchFamily="49" charset="0"/>
              </a:rPr>
              <a:t>// value found at </a:t>
            </a:r>
            <a:r>
              <a:rPr lang="en-US" altLang="zh-TW" sz="2000" dirty="0" err="1" smtClean="0">
                <a:solidFill>
                  <a:srgbClr val="00B0F0"/>
                </a:solidFill>
                <a:latin typeface="Lucida Sans Typewriter" panose="020B0509030504030204" pitchFamily="49" charset="0"/>
              </a:rPr>
              <a:t>anArray</a:t>
            </a:r>
            <a:r>
              <a:rPr lang="en-US" altLang="zh-TW" sz="2000" dirty="0" smtClean="0">
                <a:solidFill>
                  <a:srgbClr val="00B0F0"/>
                </a:solidFill>
                <a:latin typeface="Lucida Sans Typewriter" panose="020B0509030504030204" pitchFamily="49" charset="0"/>
              </a:rPr>
              <a:t>[mid]</a:t>
            </a:r>
            <a:endParaRPr lang="zh-TW" altLang="en-US" sz="2000" dirty="0" smtClean="0">
              <a:solidFill>
                <a:srgbClr val="00B0F0"/>
              </a:solidFill>
              <a:latin typeface="Lucida Sans Typewriter" panose="020B0509030504030204" pitchFamily="49" charset="0"/>
            </a:endParaRPr>
          </a:p>
        </p:txBody>
      </p:sp>
      <p:sp>
        <p:nvSpPr>
          <p:cNvPr id="55301" name="Text Box 10"/>
          <p:cNvSpPr txBox="1">
            <a:spLocks noChangeArrowheads="1"/>
          </p:cNvSpPr>
          <p:nvPr/>
        </p:nvSpPr>
        <p:spPr bwMode="auto">
          <a:xfrm>
            <a:off x="6705600" y="4343400"/>
            <a:ext cx="1237839" cy="307777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dirty="0"/>
              <a:t>Base </a:t>
            </a:r>
            <a:r>
              <a:rPr lang="en-US" altLang="zh-TW" dirty="0" smtClean="0"/>
              <a:t>cases</a:t>
            </a:r>
            <a:r>
              <a:rPr lang="en-US" altLang="zh-TW" dirty="0"/>
              <a:t>.</a:t>
            </a:r>
            <a:endParaRPr lang="en-US" altLang="zh-TW" sz="1200" dirty="0"/>
          </a:p>
        </p:txBody>
      </p:sp>
      <p:sp>
        <p:nvSpPr>
          <p:cNvPr id="55302" name="Line 11"/>
          <p:cNvSpPr>
            <a:spLocks noChangeShapeType="1"/>
          </p:cNvSpPr>
          <p:nvPr/>
        </p:nvSpPr>
        <p:spPr bwMode="auto">
          <a:xfrm flipH="1" flipV="1">
            <a:off x="3124200" y="3581400"/>
            <a:ext cx="3581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5303" name="Line 12"/>
          <p:cNvSpPr>
            <a:spLocks noChangeShapeType="1"/>
          </p:cNvSpPr>
          <p:nvPr/>
        </p:nvSpPr>
        <p:spPr bwMode="auto">
          <a:xfrm flipH="1">
            <a:off x="5181600" y="4509120"/>
            <a:ext cx="1524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en-US" altLang="zh-TW" sz="3600" dirty="0" smtClean="0"/>
              <a:t>Searching an Array: Binary Search (6/8)</a:t>
            </a:r>
            <a:endParaRPr kumimoji="0" lang="zh-TW" altLang="en-US" sz="3600" dirty="0" smtClean="0"/>
          </a:p>
        </p:txBody>
      </p:sp>
      <p:sp>
        <p:nvSpPr>
          <p:cNvPr id="246788" name="Text Box 4"/>
          <p:cNvSpPr txBox="1">
            <a:spLocks noChangeArrowheads="1"/>
          </p:cNvSpPr>
          <p:nvPr/>
        </p:nvSpPr>
        <p:spPr bwMode="auto">
          <a:xfrm>
            <a:off x="381000" y="2193925"/>
            <a:ext cx="8534400" cy="375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dirty="0">
                <a:latin typeface="Lucida Sans Typewriter" panose="020B0509030504030204" pitchFamily="49" charset="0"/>
              </a:rPr>
              <a:t>	</a:t>
            </a:r>
            <a:r>
              <a:rPr lang="en-US" altLang="zh-TW" sz="2000" b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else if</a:t>
            </a:r>
            <a:r>
              <a:rPr lang="en-US" altLang="zh-TW" sz="2000" b="1" dirty="0">
                <a:latin typeface="Lucida Sans Typewriter" panose="020B0509030504030204" pitchFamily="49" charset="0"/>
              </a:rPr>
              <a:t> </a:t>
            </a:r>
            <a:r>
              <a:rPr lang="en-US" altLang="zh-TW" sz="2000" dirty="0" smtClean="0">
                <a:latin typeface="Lucida Sans Typewriter" panose="020B0509030504030204" pitchFamily="49" charset="0"/>
              </a:rPr>
              <a:t>(target </a:t>
            </a:r>
            <a:r>
              <a:rPr lang="en-US" altLang="zh-TW" sz="2000" dirty="0">
                <a:latin typeface="Lucida Sans Typewriter" panose="020B0509030504030204" pitchFamily="49" charset="0"/>
              </a:rPr>
              <a:t>&lt; </a:t>
            </a:r>
            <a:r>
              <a:rPr lang="en-US" altLang="zh-TW" sz="2000" dirty="0" err="1">
                <a:latin typeface="Lucida Sans Typewriter" panose="020B0509030504030204" pitchFamily="49" charset="0"/>
              </a:rPr>
              <a:t>anArray</a:t>
            </a:r>
            <a:r>
              <a:rPr lang="en-US" altLang="zh-TW" sz="2000" dirty="0">
                <a:latin typeface="Lucida Sans Typewriter" panose="020B0509030504030204" pitchFamily="49" charset="0"/>
              </a:rPr>
              <a:t>[mid])</a:t>
            </a:r>
          </a:p>
          <a:p>
            <a:pPr>
              <a:defRPr/>
            </a:pPr>
            <a:r>
              <a:rPr lang="en-US" altLang="zh-TW" sz="2000" dirty="0">
                <a:latin typeface="Lucida Sans Typewriter" panose="020B0509030504030204" pitchFamily="49" charset="0"/>
              </a:rPr>
              <a:t>         </a:t>
            </a:r>
            <a:r>
              <a:rPr lang="en-US" altLang="zh-TW" sz="2000" dirty="0" smtClean="0">
                <a:latin typeface="Lucida Sans Typewriter" panose="020B0509030504030204" pitchFamily="49" charset="0"/>
              </a:rPr>
              <a:t> </a:t>
            </a:r>
            <a:r>
              <a:rPr lang="en-US" altLang="zh-TW" sz="2000" dirty="0" smtClean="0">
                <a:solidFill>
                  <a:srgbClr val="00B0F0"/>
                </a:solidFill>
                <a:latin typeface="Lucida Sans Typewriter" panose="020B0509030504030204" pitchFamily="49" charset="0"/>
              </a:rPr>
              <a:t>// </a:t>
            </a:r>
            <a:r>
              <a:rPr lang="en-US" altLang="zh-TW" sz="2000" dirty="0">
                <a:solidFill>
                  <a:srgbClr val="00B0F0"/>
                </a:solidFill>
                <a:latin typeface="Lucida Sans Typewriter" panose="020B0509030504030204" pitchFamily="49" charset="0"/>
              </a:rPr>
              <a:t>P</a:t>
            </a:r>
            <a:r>
              <a:rPr lang="en-US" altLang="zh-TW" sz="2000" dirty="0" smtClean="0">
                <a:solidFill>
                  <a:srgbClr val="00B0F0"/>
                </a:solidFill>
                <a:latin typeface="Lucida Sans Typewriter" panose="020B0509030504030204" pitchFamily="49" charset="0"/>
              </a:rPr>
              <a:t>oint </a:t>
            </a:r>
            <a:r>
              <a:rPr lang="en-US" altLang="zh-TW" sz="2000" dirty="0">
                <a:solidFill>
                  <a:srgbClr val="00B0F0"/>
                </a:solidFill>
                <a:latin typeface="Lucida Sans Typewriter" panose="020B0509030504030204" pitchFamily="49" charset="0"/>
              </a:rPr>
              <a:t>X</a:t>
            </a:r>
          </a:p>
          <a:p>
            <a:pPr>
              <a:defRPr/>
            </a:pPr>
            <a:r>
              <a:rPr lang="en-US" altLang="zh-TW" sz="2000" dirty="0">
                <a:latin typeface="Lucida Sans Typewriter" panose="020B0509030504030204" pitchFamily="49" charset="0"/>
              </a:rPr>
              <a:t>	 </a:t>
            </a:r>
            <a:r>
              <a:rPr lang="en-US" altLang="zh-TW" sz="2000" dirty="0" smtClean="0">
                <a:latin typeface="Lucida Sans Typewriter" panose="020B0509030504030204" pitchFamily="49" charset="0"/>
              </a:rPr>
              <a:t>   index </a:t>
            </a:r>
            <a:r>
              <a:rPr lang="en-US" altLang="zh-TW" sz="2000" dirty="0">
                <a:latin typeface="Lucida Sans Typewriter" panose="020B0509030504030204" pitchFamily="49" charset="0"/>
              </a:rPr>
              <a:t>= </a:t>
            </a:r>
            <a:r>
              <a:rPr lang="en-US" altLang="zh-TW" sz="2000" dirty="0" err="1">
                <a:latin typeface="Lucida Sans Typewriter" panose="020B0509030504030204" pitchFamily="49" charset="0"/>
              </a:rPr>
              <a:t>binarySearch</a:t>
            </a:r>
            <a:r>
              <a:rPr lang="en-US" altLang="zh-TW" sz="2000" dirty="0">
                <a:latin typeface="Lucida Sans Typewriter" panose="020B0509030504030204" pitchFamily="49" charset="0"/>
              </a:rPr>
              <a:t>(</a:t>
            </a:r>
            <a:r>
              <a:rPr lang="en-US" altLang="zh-TW" sz="2000" dirty="0" err="1">
                <a:latin typeface="Lucida Sans Typewriter" panose="020B0509030504030204" pitchFamily="49" charset="0"/>
              </a:rPr>
              <a:t>anArray</a:t>
            </a:r>
            <a:r>
              <a:rPr lang="en-US" altLang="zh-TW" sz="2000" dirty="0">
                <a:latin typeface="Lucida Sans Typewriter" panose="020B0509030504030204" pitchFamily="49" charset="0"/>
              </a:rPr>
              <a:t>, first, mid-1,</a:t>
            </a:r>
          </a:p>
          <a:p>
            <a:pPr>
              <a:defRPr/>
            </a:pPr>
            <a:r>
              <a:rPr lang="en-US" altLang="zh-TW" sz="2000" dirty="0">
                <a:latin typeface="Lucida Sans Typewriter" panose="020B0509030504030204" pitchFamily="49" charset="0"/>
              </a:rPr>
              <a:t> 						</a:t>
            </a:r>
            <a:r>
              <a:rPr lang="en-US" altLang="zh-TW" sz="2000" dirty="0" smtClean="0">
                <a:latin typeface="Lucida Sans Typewriter" panose="020B0509030504030204" pitchFamily="49" charset="0"/>
              </a:rPr>
              <a:t>target);</a:t>
            </a:r>
            <a:endParaRPr lang="en-US" altLang="zh-TW" sz="2000" dirty="0">
              <a:latin typeface="Lucida Sans Typewriter" panose="020B0509030504030204" pitchFamily="49" charset="0"/>
            </a:endParaRPr>
          </a:p>
          <a:p>
            <a:pPr>
              <a:defRPr/>
            </a:pPr>
            <a:r>
              <a:rPr lang="en-US" altLang="zh-TW" sz="2000" dirty="0">
                <a:latin typeface="Lucida Sans Typewriter" panose="020B0509030504030204" pitchFamily="49" charset="0"/>
              </a:rPr>
              <a:t>      </a:t>
            </a:r>
            <a:r>
              <a:rPr lang="en-US" altLang="zh-TW" sz="2000" b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else</a:t>
            </a:r>
          </a:p>
          <a:p>
            <a:pPr>
              <a:defRPr/>
            </a:pPr>
            <a:r>
              <a:rPr lang="en-US" altLang="zh-TW" sz="2000" dirty="0">
                <a:latin typeface="Lucida Sans Typewriter" panose="020B0509030504030204" pitchFamily="49" charset="0"/>
              </a:rPr>
              <a:t>	 </a:t>
            </a:r>
            <a:r>
              <a:rPr lang="en-US" altLang="zh-TW" sz="2000" dirty="0" smtClean="0">
                <a:latin typeface="Lucida Sans Typewriter" panose="020B0509030504030204" pitchFamily="49" charset="0"/>
              </a:rPr>
              <a:t>   </a:t>
            </a:r>
            <a:r>
              <a:rPr lang="en-US" altLang="zh-TW" sz="2000" dirty="0" smtClean="0">
                <a:solidFill>
                  <a:srgbClr val="00B0F0"/>
                </a:solidFill>
                <a:latin typeface="Lucida Sans Typewriter" panose="020B0509030504030204" pitchFamily="49" charset="0"/>
              </a:rPr>
              <a:t>// </a:t>
            </a:r>
            <a:r>
              <a:rPr lang="en-US" altLang="zh-TW" sz="2000" dirty="0">
                <a:solidFill>
                  <a:srgbClr val="00B0F0"/>
                </a:solidFill>
                <a:latin typeface="Lucida Sans Typewriter" panose="020B0509030504030204" pitchFamily="49" charset="0"/>
              </a:rPr>
              <a:t>P</a:t>
            </a:r>
            <a:r>
              <a:rPr lang="en-US" altLang="zh-TW" sz="2000" dirty="0" smtClean="0">
                <a:solidFill>
                  <a:srgbClr val="00B0F0"/>
                </a:solidFill>
                <a:latin typeface="Lucida Sans Typewriter" panose="020B0509030504030204" pitchFamily="49" charset="0"/>
              </a:rPr>
              <a:t>oint </a:t>
            </a:r>
            <a:r>
              <a:rPr lang="en-US" altLang="zh-TW" sz="2000" dirty="0">
                <a:solidFill>
                  <a:srgbClr val="00B0F0"/>
                </a:solidFill>
                <a:latin typeface="Lucida Sans Typewriter" panose="020B0509030504030204" pitchFamily="49" charset="0"/>
              </a:rPr>
              <a:t>Y</a:t>
            </a:r>
          </a:p>
          <a:p>
            <a:pPr>
              <a:defRPr/>
            </a:pPr>
            <a:r>
              <a:rPr lang="en-US" altLang="zh-TW" sz="2000" dirty="0">
                <a:latin typeface="Lucida Sans Typewriter" panose="020B0509030504030204" pitchFamily="49" charset="0"/>
              </a:rPr>
              <a:t>	 </a:t>
            </a:r>
            <a:r>
              <a:rPr lang="en-US" altLang="zh-TW" sz="2000" dirty="0" smtClean="0">
                <a:latin typeface="Lucida Sans Typewriter" panose="020B0509030504030204" pitchFamily="49" charset="0"/>
              </a:rPr>
              <a:t>   index </a:t>
            </a:r>
            <a:r>
              <a:rPr lang="en-US" altLang="zh-TW" sz="2000" dirty="0">
                <a:latin typeface="Lucida Sans Typewriter" panose="020B0509030504030204" pitchFamily="49" charset="0"/>
              </a:rPr>
              <a:t>= </a:t>
            </a:r>
            <a:r>
              <a:rPr lang="en-US" altLang="zh-TW" sz="2000" dirty="0" err="1">
                <a:latin typeface="Lucida Sans Typewriter" panose="020B0509030504030204" pitchFamily="49" charset="0"/>
              </a:rPr>
              <a:t>binarySearch</a:t>
            </a:r>
            <a:r>
              <a:rPr lang="en-US" altLang="zh-TW" sz="2000" dirty="0">
                <a:latin typeface="Lucida Sans Typewriter" panose="020B0509030504030204" pitchFamily="49" charset="0"/>
              </a:rPr>
              <a:t>(</a:t>
            </a:r>
            <a:r>
              <a:rPr lang="en-US" altLang="zh-TW" sz="2000" dirty="0" err="1">
                <a:latin typeface="Lucida Sans Typewriter" panose="020B0509030504030204" pitchFamily="49" charset="0"/>
              </a:rPr>
              <a:t>anArray</a:t>
            </a:r>
            <a:r>
              <a:rPr lang="en-US" altLang="zh-TW" sz="2000" dirty="0">
                <a:latin typeface="Lucida Sans Typewriter" panose="020B0509030504030204" pitchFamily="49" charset="0"/>
              </a:rPr>
              <a:t>, mid+1, last, </a:t>
            </a:r>
          </a:p>
          <a:p>
            <a:pPr>
              <a:defRPr/>
            </a:pPr>
            <a:r>
              <a:rPr lang="en-US" altLang="zh-TW" sz="2000" dirty="0">
                <a:latin typeface="Lucida Sans Typewriter" panose="020B0509030504030204" pitchFamily="49" charset="0"/>
              </a:rPr>
              <a:t>						</a:t>
            </a:r>
            <a:r>
              <a:rPr lang="en-US" altLang="zh-TW" sz="2000" dirty="0" smtClean="0">
                <a:latin typeface="Lucida Sans Typewriter" panose="020B0509030504030204" pitchFamily="49" charset="0"/>
              </a:rPr>
              <a:t>target);</a:t>
            </a:r>
            <a:endParaRPr lang="en-US" altLang="zh-TW" sz="2000" dirty="0">
              <a:latin typeface="Lucida Sans Typewriter" panose="020B0509030504030204" pitchFamily="49" charset="0"/>
            </a:endParaRPr>
          </a:p>
          <a:p>
            <a:pPr>
              <a:defRPr/>
            </a:pPr>
            <a:r>
              <a:rPr lang="en-US" altLang="zh-TW" sz="2000" dirty="0">
                <a:latin typeface="Lucida Sans Typewriter" panose="020B0509030504030204" pitchFamily="49" charset="0"/>
              </a:rPr>
              <a:t>   }  </a:t>
            </a:r>
            <a:r>
              <a:rPr lang="en-US" altLang="zh-TW" sz="2000" dirty="0">
                <a:solidFill>
                  <a:srgbClr val="00B0F0"/>
                </a:solidFill>
                <a:latin typeface="Lucida Sans Typewriter" panose="020B0509030504030204" pitchFamily="49" charset="0"/>
              </a:rPr>
              <a:t>// end if</a:t>
            </a:r>
          </a:p>
          <a:p>
            <a:pPr>
              <a:defRPr/>
            </a:pPr>
            <a:r>
              <a:rPr lang="en-US" altLang="zh-TW" sz="2000" dirty="0">
                <a:latin typeface="Lucida Sans Typewriter" panose="020B0509030504030204" pitchFamily="49" charset="0"/>
              </a:rPr>
              <a:t>   </a:t>
            </a:r>
            <a:r>
              <a:rPr lang="en-US" altLang="zh-TW" sz="2000" b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return</a:t>
            </a:r>
            <a:r>
              <a:rPr lang="en-US" altLang="zh-TW" sz="2000" dirty="0">
                <a:latin typeface="Lucida Sans Typewriter" panose="020B0509030504030204" pitchFamily="49" charset="0"/>
              </a:rPr>
              <a:t> index;</a:t>
            </a:r>
          </a:p>
          <a:p>
            <a:pPr>
              <a:defRPr/>
            </a:pPr>
            <a:r>
              <a:rPr lang="en-US" altLang="zh-TW" sz="2000" dirty="0">
                <a:latin typeface="Lucida Sans Typewriter" panose="020B0509030504030204" pitchFamily="49" charset="0"/>
              </a:rPr>
              <a:t>}  </a:t>
            </a:r>
            <a:r>
              <a:rPr lang="en-US" altLang="zh-TW" sz="2000" dirty="0">
                <a:solidFill>
                  <a:srgbClr val="00B0F0"/>
                </a:solidFill>
                <a:latin typeface="Lucida Sans Typewriter" panose="020B0509030504030204" pitchFamily="49" charset="0"/>
              </a:rPr>
              <a:t>// end </a:t>
            </a:r>
            <a:r>
              <a:rPr lang="en-US" altLang="zh-TW" sz="2000" dirty="0" err="1">
                <a:solidFill>
                  <a:srgbClr val="00B0F0"/>
                </a:solidFill>
                <a:latin typeface="Lucida Sans Typewriter" panose="020B0509030504030204" pitchFamily="49" charset="0"/>
              </a:rPr>
              <a:t>binarySearch</a:t>
            </a:r>
            <a:endParaRPr lang="zh-TW" altLang="en-US" sz="2000" dirty="0">
              <a:solidFill>
                <a:srgbClr val="00B0F0"/>
              </a:solidFill>
              <a:latin typeface="Lucida Sans Typewriter" panose="020B0509030504030204" pitchFamily="49" charset="0"/>
            </a:endParaRPr>
          </a:p>
          <a:p>
            <a:pPr>
              <a:defRPr/>
            </a:pPr>
            <a:endParaRPr lang="zh-TW" altLang="en-US" sz="2000" dirty="0">
              <a:solidFill>
                <a:schemeClr val="accent1"/>
              </a:solidFill>
              <a:latin typeface="Courier New" pitchFamily="49" charset="0"/>
            </a:endParaRP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4038600" y="3489325"/>
            <a:ext cx="3338513" cy="314325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Specify the range of the half array.</a:t>
            </a:r>
            <a:endParaRPr lang="en-US" altLang="zh-TW" sz="1200"/>
          </a:p>
        </p:txBody>
      </p:sp>
      <p:sp>
        <p:nvSpPr>
          <p:cNvPr id="56326" name="Oval 6"/>
          <p:cNvSpPr>
            <a:spLocks noChangeArrowheads="1"/>
          </p:cNvSpPr>
          <p:nvPr/>
        </p:nvSpPr>
        <p:spPr bwMode="auto">
          <a:xfrm>
            <a:off x="6444208" y="3979912"/>
            <a:ext cx="1905000" cy="4572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6444208" y="3794125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5562600" y="1843088"/>
            <a:ext cx="3530600" cy="314325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Determine which half by comparison.</a:t>
            </a:r>
            <a:endParaRPr lang="en-US" altLang="zh-TW" sz="1200"/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 flipH="1">
            <a:off x="5257800" y="19812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 flipV="1">
            <a:off x="7092280" y="3260725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6331" name="Oval 11"/>
          <p:cNvSpPr>
            <a:spLocks noChangeArrowheads="1"/>
          </p:cNvSpPr>
          <p:nvPr/>
        </p:nvSpPr>
        <p:spPr bwMode="auto">
          <a:xfrm>
            <a:off x="6516216" y="2755900"/>
            <a:ext cx="1905000" cy="4572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39787"/>
          </a:xfrm>
        </p:spPr>
        <p:txBody>
          <a:bodyPr/>
          <a:lstStyle/>
          <a:p>
            <a:pPr eaLnBrk="1" hangingPunct="1"/>
            <a:r>
              <a:rPr kumimoji="0" lang="en-US" altLang="zh-TW" sz="3600" dirty="0" smtClean="0"/>
              <a:t>Searching an Array: Binary Search (7/8)</a:t>
            </a:r>
            <a:endParaRPr kumimoji="0" lang="zh-TW" altLang="en-US" sz="3600" dirty="0" smtClean="0"/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Box trace of </a:t>
            </a:r>
            <a:r>
              <a:rPr lang="en-US" altLang="zh-TW" dirty="0" err="1" smtClean="0">
                <a:latin typeface="Courier New" pitchFamily="49" charset="0"/>
              </a:rPr>
              <a:t>binarySearch</a:t>
            </a:r>
            <a:r>
              <a:rPr lang="en-US" altLang="zh-TW" dirty="0" smtClean="0"/>
              <a:t>:</a:t>
            </a:r>
          </a:p>
          <a:p>
            <a:pPr lvl="1" eaLnBrk="1" hangingPunct="1"/>
            <a:r>
              <a:rPr lang="en-US" altLang="zh-TW" dirty="0" err="1" smtClean="0">
                <a:latin typeface="Courier New" pitchFamily="49" charset="0"/>
              </a:rPr>
              <a:t>anArray</a:t>
            </a:r>
            <a:r>
              <a:rPr lang="en-US" altLang="zh-TW" dirty="0" smtClean="0">
                <a:latin typeface="Courier New" pitchFamily="49" charset="0"/>
              </a:rPr>
              <a:t> = &lt;1, 5, </a:t>
            </a:r>
            <a:r>
              <a:rPr lang="en-US" altLang="zh-TW" dirty="0" smtClean="0">
                <a:solidFill>
                  <a:schemeClr val="accent2"/>
                </a:solidFill>
                <a:latin typeface="Courier New" pitchFamily="49" charset="0"/>
              </a:rPr>
              <a:t>9</a:t>
            </a:r>
            <a:r>
              <a:rPr lang="en-US" altLang="zh-TW" dirty="0" smtClean="0">
                <a:latin typeface="Courier New" pitchFamily="49" charset="0"/>
              </a:rPr>
              <a:t>, 12, 15, 21, 29, 31&gt;</a:t>
            </a:r>
          </a:p>
          <a:p>
            <a:pPr lvl="1" eaLnBrk="1" hangingPunct="1"/>
            <a:r>
              <a:rPr lang="en-US" altLang="zh-TW" dirty="0" smtClean="0"/>
              <a:t>Search for </a:t>
            </a:r>
            <a:r>
              <a:rPr lang="en-US" altLang="zh-TW" dirty="0" smtClean="0">
                <a:latin typeface="Courier New" pitchFamily="49" charset="0"/>
              </a:rPr>
              <a:t>9</a:t>
            </a:r>
            <a:r>
              <a:rPr lang="en-US" altLang="zh-TW" dirty="0" smtClean="0"/>
              <a:t>.</a:t>
            </a:r>
          </a:p>
        </p:txBody>
      </p:sp>
      <p:sp>
        <p:nvSpPr>
          <p:cNvPr id="248836" name="Rectangle 4"/>
          <p:cNvSpPr>
            <a:spLocks noChangeArrowheads="1"/>
          </p:cNvSpPr>
          <p:nvPr/>
        </p:nvSpPr>
        <p:spPr bwMode="auto">
          <a:xfrm>
            <a:off x="1143000" y="3352800"/>
            <a:ext cx="1828800" cy="2895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TW" sz="1400" dirty="0" smtClean="0"/>
              <a:t>target </a:t>
            </a:r>
            <a:r>
              <a:rPr lang="en-US" altLang="zh-TW" sz="1400" dirty="0"/>
              <a:t>= 9</a:t>
            </a:r>
          </a:p>
          <a:p>
            <a:pPr algn="ctr">
              <a:defRPr/>
            </a:pPr>
            <a:endParaRPr lang="en-US" altLang="zh-TW" sz="1400" dirty="0"/>
          </a:p>
          <a:p>
            <a:pPr algn="ctr">
              <a:defRPr/>
            </a:pPr>
            <a:r>
              <a:rPr lang="en-US" altLang="zh-TW" sz="1400" dirty="0"/>
              <a:t>first = 0</a:t>
            </a:r>
          </a:p>
          <a:p>
            <a:pPr algn="ctr">
              <a:defRPr/>
            </a:pPr>
            <a:endParaRPr lang="en-US" altLang="zh-TW" sz="1400" dirty="0"/>
          </a:p>
          <a:p>
            <a:pPr algn="ctr">
              <a:defRPr/>
            </a:pPr>
            <a:r>
              <a:rPr lang="en-US" altLang="zh-TW" sz="1400" dirty="0"/>
              <a:t>last = 7</a:t>
            </a:r>
          </a:p>
          <a:p>
            <a:pPr algn="ctr">
              <a:defRPr/>
            </a:pPr>
            <a:endParaRPr lang="en-US" altLang="zh-TW" sz="1400" dirty="0"/>
          </a:p>
          <a:p>
            <a:pPr algn="ctr">
              <a:defRPr/>
            </a:pPr>
            <a:r>
              <a:rPr lang="en-US" altLang="zh-TW" sz="1400" dirty="0"/>
              <a:t>mid = (0+7)/2 = 3</a:t>
            </a:r>
          </a:p>
          <a:p>
            <a:pPr algn="ctr">
              <a:defRPr/>
            </a:pPr>
            <a:endParaRPr lang="en-US" altLang="zh-TW" sz="1400" dirty="0"/>
          </a:p>
          <a:p>
            <a:pPr algn="ctr">
              <a:defRPr/>
            </a:pPr>
            <a:r>
              <a:rPr lang="en-US" altLang="zh-TW" sz="1400" dirty="0" smtClean="0"/>
              <a:t>target </a:t>
            </a:r>
            <a:r>
              <a:rPr lang="en-US" altLang="zh-TW" sz="1400" dirty="0"/>
              <a:t>&lt; </a:t>
            </a:r>
            <a:r>
              <a:rPr lang="en-US" altLang="zh-TW" sz="1400" dirty="0" err="1"/>
              <a:t>anArray</a:t>
            </a:r>
            <a:r>
              <a:rPr lang="en-US" altLang="zh-TW" sz="1400" dirty="0"/>
              <a:t>[3]</a:t>
            </a:r>
          </a:p>
          <a:p>
            <a:pPr algn="ctr">
              <a:defRPr/>
            </a:pPr>
            <a:endParaRPr lang="en-US" altLang="zh-TW" sz="1400" dirty="0"/>
          </a:p>
          <a:p>
            <a:pPr algn="ctr">
              <a:defRPr/>
            </a:pPr>
            <a:r>
              <a:rPr lang="en-US" altLang="zh-TW" sz="1400" dirty="0"/>
              <a:t>X: </a:t>
            </a:r>
            <a:r>
              <a:rPr lang="en-US" altLang="zh-TW" sz="1400" dirty="0" err="1"/>
              <a:t>binarySearch</a:t>
            </a:r>
            <a:r>
              <a:rPr lang="en-US" altLang="zh-TW" sz="1400" dirty="0"/>
              <a:t> =  </a:t>
            </a:r>
          </a:p>
          <a:p>
            <a:pPr algn="ctr">
              <a:defRPr/>
            </a:pPr>
            <a:endParaRPr lang="en-US" altLang="zh-TW" sz="1400" dirty="0"/>
          </a:p>
          <a:p>
            <a:pPr algn="ctr">
              <a:defRPr/>
            </a:pPr>
            <a:r>
              <a:rPr lang="en-US" altLang="zh-TW" sz="1400" dirty="0"/>
              <a:t>return</a:t>
            </a:r>
          </a:p>
        </p:txBody>
      </p:sp>
      <p:sp>
        <p:nvSpPr>
          <p:cNvPr id="248837" name="Line 5"/>
          <p:cNvSpPr>
            <a:spLocks noChangeShapeType="1"/>
          </p:cNvSpPr>
          <p:nvPr/>
        </p:nvSpPr>
        <p:spPr bwMode="auto">
          <a:xfrm>
            <a:off x="2971800" y="4419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48838" name="Rectangle 6"/>
          <p:cNvSpPr>
            <a:spLocks noChangeArrowheads="1"/>
          </p:cNvSpPr>
          <p:nvPr/>
        </p:nvSpPr>
        <p:spPr bwMode="auto">
          <a:xfrm>
            <a:off x="3505200" y="3352800"/>
            <a:ext cx="1828800" cy="2895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TW" sz="1400" dirty="0" smtClean="0"/>
              <a:t>target </a:t>
            </a:r>
            <a:r>
              <a:rPr lang="en-US" altLang="zh-TW" sz="1400" dirty="0"/>
              <a:t>= 9</a:t>
            </a:r>
          </a:p>
          <a:p>
            <a:pPr algn="ctr">
              <a:defRPr/>
            </a:pPr>
            <a:endParaRPr lang="en-US" altLang="zh-TW" sz="1400" dirty="0"/>
          </a:p>
          <a:p>
            <a:pPr algn="ctr">
              <a:defRPr/>
            </a:pPr>
            <a:r>
              <a:rPr lang="en-US" altLang="zh-TW" sz="1400" dirty="0"/>
              <a:t>first = 0</a:t>
            </a:r>
          </a:p>
          <a:p>
            <a:pPr algn="ctr">
              <a:defRPr/>
            </a:pPr>
            <a:endParaRPr lang="en-US" altLang="zh-TW" sz="1400" dirty="0"/>
          </a:p>
          <a:p>
            <a:pPr algn="ctr">
              <a:defRPr/>
            </a:pPr>
            <a:r>
              <a:rPr lang="en-US" altLang="zh-TW" sz="1400" dirty="0"/>
              <a:t>last = 2</a:t>
            </a:r>
          </a:p>
          <a:p>
            <a:pPr algn="ctr">
              <a:defRPr/>
            </a:pPr>
            <a:endParaRPr lang="en-US" altLang="zh-TW" sz="1400" dirty="0"/>
          </a:p>
          <a:p>
            <a:pPr algn="ctr">
              <a:defRPr/>
            </a:pPr>
            <a:r>
              <a:rPr lang="en-US" altLang="zh-TW" sz="1400" dirty="0"/>
              <a:t>mid = (0+2)/2 = 1</a:t>
            </a:r>
          </a:p>
          <a:p>
            <a:pPr algn="ctr">
              <a:defRPr/>
            </a:pPr>
            <a:endParaRPr lang="en-US" altLang="zh-TW" sz="1400" dirty="0"/>
          </a:p>
          <a:p>
            <a:pPr algn="ctr">
              <a:defRPr/>
            </a:pPr>
            <a:r>
              <a:rPr lang="en-US" altLang="zh-TW" sz="1400" dirty="0" smtClean="0"/>
              <a:t>target </a:t>
            </a:r>
            <a:r>
              <a:rPr lang="en-US" altLang="zh-TW" sz="1400" dirty="0"/>
              <a:t>&gt; </a:t>
            </a:r>
            <a:r>
              <a:rPr lang="en-US" altLang="zh-TW" sz="1400" dirty="0" err="1"/>
              <a:t>anArray</a:t>
            </a:r>
            <a:r>
              <a:rPr lang="en-US" altLang="zh-TW" sz="1400" dirty="0"/>
              <a:t>[1]</a:t>
            </a:r>
          </a:p>
          <a:p>
            <a:pPr algn="ctr">
              <a:defRPr/>
            </a:pPr>
            <a:endParaRPr lang="en-US" altLang="zh-TW" sz="1400" dirty="0"/>
          </a:p>
          <a:p>
            <a:pPr algn="ctr">
              <a:defRPr/>
            </a:pPr>
            <a:r>
              <a:rPr lang="en-US" altLang="zh-TW" sz="1400" dirty="0"/>
              <a:t>Y: </a:t>
            </a:r>
            <a:r>
              <a:rPr lang="en-US" altLang="zh-TW" sz="1400" dirty="0" err="1"/>
              <a:t>binarySearch</a:t>
            </a:r>
            <a:r>
              <a:rPr lang="en-US" altLang="zh-TW" sz="1400" dirty="0"/>
              <a:t> =  </a:t>
            </a:r>
          </a:p>
          <a:p>
            <a:pPr algn="ctr">
              <a:defRPr/>
            </a:pPr>
            <a:endParaRPr lang="en-US" altLang="zh-TW" sz="1400" dirty="0"/>
          </a:p>
          <a:p>
            <a:pPr algn="ctr">
              <a:defRPr/>
            </a:pPr>
            <a:r>
              <a:rPr lang="en-US" altLang="zh-TW" sz="1400" dirty="0"/>
              <a:t>return </a:t>
            </a:r>
          </a:p>
        </p:txBody>
      </p:sp>
      <p:sp>
        <p:nvSpPr>
          <p:cNvPr id="248839" name="Rectangle 7"/>
          <p:cNvSpPr>
            <a:spLocks noChangeArrowheads="1"/>
          </p:cNvSpPr>
          <p:nvPr/>
        </p:nvSpPr>
        <p:spPr bwMode="auto">
          <a:xfrm>
            <a:off x="5867400" y="3352800"/>
            <a:ext cx="1828800" cy="2362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TW" sz="1400" dirty="0" smtClean="0"/>
              <a:t>target </a:t>
            </a:r>
            <a:r>
              <a:rPr lang="en-US" altLang="zh-TW" sz="1400" dirty="0"/>
              <a:t>= 9</a:t>
            </a:r>
          </a:p>
          <a:p>
            <a:pPr algn="ctr">
              <a:defRPr/>
            </a:pPr>
            <a:endParaRPr lang="en-US" altLang="zh-TW" sz="1400" dirty="0"/>
          </a:p>
          <a:p>
            <a:pPr algn="ctr">
              <a:defRPr/>
            </a:pPr>
            <a:r>
              <a:rPr lang="en-US" altLang="zh-TW" sz="1400" dirty="0"/>
              <a:t>first = 2</a:t>
            </a:r>
          </a:p>
          <a:p>
            <a:pPr algn="ctr">
              <a:defRPr/>
            </a:pPr>
            <a:endParaRPr lang="en-US" altLang="zh-TW" sz="1400" dirty="0"/>
          </a:p>
          <a:p>
            <a:pPr algn="ctr">
              <a:defRPr/>
            </a:pPr>
            <a:r>
              <a:rPr lang="en-US" altLang="zh-TW" sz="1400" dirty="0"/>
              <a:t>last = 2</a:t>
            </a:r>
          </a:p>
          <a:p>
            <a:pPr algn="ctr">
              <a:defRPr/>
            </a:pPr>
            <a:endParaRPr lang="en-US" altLang="zh-TW" sz="1400" dirty="0"/>
          </a:p>
          <a:p>
            <a:pPr algn="ctr">
              <a:defRPr/>
            </a:pPr>
            <a:r>
              <a:rPr lang="en-US" altLang="zh-TW" sz="1400" dirty="0"/>
              <a:t>mid = (2+2)/2 = 2</a:t>
            </a:r>
          </a:p>
          <a:p>
            <a:pPr algn="ctr">
              <a:defRPr/>
            </a:pPr>
            <a:endParaRPr lang="en-US" altLang="zh-TW" sz="1400" dirty="0"/>
          </a:p>
          <a:p>
            <a:pPr algn="ctr">
              <a:defRPr/>
            </a:pPr>
            <a:r>
              <a:rPr lang="en-US" altLang="zh-TW" sz="1400" dirty="0" smtClean="0"/>
              <a:t>target </a:t>
            </a:r>
            <a:r>
              <a:rPr lang="en-US" altLang="zh-TW" sz="1400" dirty="0"/>
              <a:t>= </a:t>
            </a:r>
            <a:r>
              <a:rPr lang="en-US" altLang="zh-TW" sz="1400" dirty="0" err="1"/>
              <a:t>anArray</a:t>
            </a:r>
            <a:r>
              <a:rPr lang="en-US" altLang="zh-TW" sz="1400" dirty="0"/>
              <a:t>[2]</a:t>
            </a:r>
          </a:p>
          <a:p>
            <a:pPr algn="ctr">
              <a:defRPr/>
            </a:pPr>
            <a:endParaRPr lang="en-US" altLang="zh-TW" sz="1400" dirty="0"/>
          </a:p>
          <a:p>
            <a:pPr algn="ctr">
              <a:defRPr/>
            </a:pPr>
            <a:r>
              <a:rPr lang="en-US" altLang="zh-TW" sz="1400" b="1" dirty="0">
                <a:solidFill>
                  <a:schemeClr val="accent2"/>
                </a:solidFill>
              </a:rPr>
              <a:t>return 2</a:t>
            </a:r>
          </a:p>
        </p:txBody>
      </p:sp>
      <p:sp>
        <p:nvSpPr>
          <p:cNvPr id="248840" name="Line 8"/>
          <p:cNvSpPr>
            <a:spLocks noChangeShapeType="1"/>
          </p:cNvSpPr>
          <p:nvPr/>
        </p:nvSpPr>
        <p:spPr bwMode="auto">
          <a:xfrm>
            <a:off x="5334000" y="4419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48841" name="Text Box 9"/>
          <p:cNvSpPr txBox="1">
            <a:spLocks noChangeArrowheads="1"/>
          </p:cNvSpPr>
          <p:nvPr/>
        </p:nvSpPr>
        <p:spPr bwMode="auto">
          <a:xfrm>
            <a:off x="3048000" y="4114800"/>
            <a:ext cx="3063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X</a:t>
            </a:r>
          </a:p>
        </p:txBody>
      </p:sp>
      <p:sp>
        <p:nvSpPr>
          <p:cNvPr id="248842" name="Text Box 10"/>
          <p:cNvSpPr txBox="1">
            <a:spLocks noChangeArrowheads="1"/>
          </p:cNvSpPr>
          <p:nvPr/>
        </p:nvSpPr>
        <p:spPr bwMode="auto">
          <a:xfrm>
            <a:off x="5457825" y="4114800"/>
            <a:ext cx="2936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Y</a:t>
            </a:r>
          </a:p>
        </p:txBody>
      </p:sp>
      <p:sp>
        <p:nvSpPr>
          <p:cNvPr id="248843" name="Text Box 11"/>
          <p:cNvSpPr txBox="1">
            <a:spLocks noChangeArrowheads="1"/>
          </p:cNvSpPr>
          <p:nvPr/>
        </p:nvSpPr>
        <p:spPr bwMode="auto">
          <a:xfrm>
            <a:off x="5076056" y="5486400"/>
            <a:ext cx="311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248844" name="Text Box 12"/>
          <p:cNvSpPr txBox="1">
            <a:spLocks noChangeArrowheads="1"/>
          </p:cNvSpPr>
          <p:nvPr/>
        </p:nvSpPr>
        <p:spPr bwMode="auto">
          <a:xfrm>
            <a:off x="4641850" y="5943600"/>
            <a:ext cx="311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248845" name="Text Box 13"/>
          <p:cNvSpPr txBox="1">
            <a:spLocks noChangeArrowheads="1"/>
          </p:cNvSpPr>
          <p:nvPr/>
        </p:nvSpPr>
        <p:spPr bwMode="auto">
          <a:xfrm>
            <a:off x="2699792" y="5486400"/>
            <a:ext cx="311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248846" name="Text Box 14"/>
          <p:cNvSpPr txBox="1">
            <a:spLocks noChangeArrowheads="1"/>
          </p:cNvSpPr>
          <p:nvPr/>
        </p:nvSpPr>
        <p:spPr bwMode="auto">
          <a:xfrm>
            <a:off x="2286000" y="5943600"/>
            <a:ext cx="311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>
                <a:solidFill>
                  <a:schemeClr val="accent2"/>
                </a:solidFill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88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8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88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88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88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88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88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883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8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8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88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8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8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88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88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88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488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488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48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48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88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48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488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488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488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488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488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48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48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48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48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6" grpId="0" build="allAtOnce" animBg="1"/>
      <p:bldP spid="248837" grpId="0" animBg="1"/>
      <p:bldP spid="248838" grpId="0" build="allAtOnce" animBg="1"/>
      <p:bldP spid="248839" grpId="0" build="allAtOnce" animBg="1"/>
      <p:bldP spid="248840" grpId="0" animBg="1"/>
      <p:bldP spid="248841" grpId="0"/>
      <p:bldP spid="248842" grpId="0"/>
      <p:bldP spid="248843" grpId="0"/>
      <p:bldP spid="248844" grpId="0"/>
      <p:bldP spid="248845" grpId="0"/>
      <p:bldP spid="248846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39787"/>
          </a:xfrm>
        </p:spPr>
        <p:txBody>
          <a:bodyPr/>
          <a:lstStyle/>
          <a:p>
            <a:pPr eaLnBrk="1" hangingPunct="1"/>
            <a:r>
              <a:rPr kumimoji="0" lang="en-US" altLang="zh-TW" sz="3600" dirty="0" smtClean="0"/>
              <a:t>Searching an Array: Binary Search (8/8)</a:t>
            </a:r>
            <a:endParaRPr kumimoji="0" lang="zh-TW" altLang="en-US" sz="3600" dirty="0" smtClean="0"/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Box trace of </a:t>
            </a:r>
            <a:r>
              <a:rPr lang="en-US" altLang="zh-TW" dirty="0" err="1" smtClean="0">
                <a:latin typeface="Courier New" pitchFamily="49" charset="0"/>
              </a:rPr>
              <a:t>binarySearch</a:t>
            </a:r>
            <a:r>
              <a:rPr lang="en-US" altLang="zh-TW" dirty="0" smtClean="0"/>
              <a:t>:</a:t>
            </a:r>
          </a:p>
          <a:p>
            <a:pPr lvl="1" eaLnBrk="1" hangingPunct="1"/>
            <a:r>
              <a:rPr lang="en-US" altLang="zh-TW" dirty="0" err="1" smtClean="0">
                <a:latin typeface="Courier New" pitchFamily="49" charset="0"/>
              </a:rPr>
              <a:t>anArray</a:t>
            </a:r>
            <a:r>
              <a:rPr lang="en-US" altLang="zh-TW" dirty="0" smtClean="0">
                <a:latin typeface="Courier New" pitchFamily="49" charset="0"/>
              </a:rPr>
              <a:t> = &lt;1, </a:t>
            </a:r>
            <a:r>
              <a:rPr lang="en-US" altLang="zh-TW" dirty="0" smtClean="0">
                <a:solidFill>
                  <a:srgbClr val="009900"/>
                </a:solidFill>
                <a:latin typeface="Courier New" pitchFamily="49" charset="0"/>
              </a:rPr>
              <a:t>5, 9,</a:t>
            </a:r>
            <a:r>
              <a:rPr lang="en-US" altLang="zh-TW" dirty="0" smtClean="0">
                <a:latin typeface="Courier New" pitchFamily="49" charset="0"/>
              </a:rPr>
              <a:t> 12, 15, 21, 29, 31&gt;</a:t>
            </a:r>
          </a:p>
          <a:p>
            <a:pPr lvl="1" eaLnBrk="1" hangingPunct="1"/>
            <a:r>
              <a:rPr lang="en-US" altLang="zh-TW" dirty="0" smtClean="0"/>
              <a:t>Search for </a:t>
            </a:r>
            <a:r>
              <a:rPr lang="en-US" altLang="zh-TW" dirty="0" smtClean="0">
                <a:latin typeface="Courier New" pitchFamily="49" charset="0"/>
              </a:rPr>
              <a:t>6</a:t>
            </a:r>
            <a:r>
              <a:rPr lang="en-US" altLang="zh-TW" dirty="0" smtClean="0"/>
              <a:t>.</a:t>
            </a:r>
          </a:p>
          <a:p>
            <a:pPr eaLnBrk="1" hangingPunct="1"/>
            <a:endParaRPr lang="zh-TW" altLang="en-US" dirty="0" smtClean="0"/>
          </a:p>
        </p:txBody>
      </p:sp>
      <p:sp>
        <p:nvSpPr>
          <p:cNvPr id="267268" name="Rectangle 4"/>
          <p:cNvSpPr>
            <a:spLocks noChangeArrowheads="1"/>
          </p:cNvSpPr>
          <p:nvPr/>
        </p:nvSpPr>
        <p:spPr bwMode="auto">
          <a:xfrm>
            <a:off x="381000" y="3505200"/>
            <a:ext cx="1828800" cy="2743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TW" sz="1400" dirty="0" smtClean="0"/>
              <a:t>target </a:t>
            </a:r>
            <a:r>
              <a:rPr lang="en-US" altLang="zh-TW" sz="1400" dirty="0"/>
              <a:t>= 6</a:t>
            </a:r>
          </a:p>
          <a:p>
            <a:pPr algn="ctr">
              <a:defRPr/>
            </a:pPr>
            <a:endParaRPr lang="en-US" altLang="zh-TW" sz="1400" dirty="0"/>
          </a:p>
          <a:p>
            <a:pPr algn="ctr">
              <a:defRPr/>
            </a:pPr>
            <a:r>
              <a:rPr lang="en-US" altLang="zh-TW" sz="1400" dirty="0"/>
              <a:t>first = 0</a:t>
            </a:r>
          </a:p>
          <a:p>
            <a:pPr algn="ctr">
              <a:defRPr/>
            </a:pPr>
            <a:endParaRPr lang="en-US" altLang="zh-TW" sz="1400" dirty="0"/>
          </a:p>
          <a:p>
            <a:pPr algn="ctr">
              <a:defRPr/>
            </a:pPr>
            <a:r>
              <a:rPr lang="en-US" altLang="zh-TW" sz="1400" dirty="0"/>
              <a:t>last = 7</a:t>
            </a:r>
          </a:p>
          <a:p>
            <a:pPr algn="ctr">
              <a:defRPr/>
            </a:pPr>
            <a:endParaRPr lang="en-US" altLang="zh-TW" sz="1400" dirty="0"/>
          </a:p>
          <a:p>
            <a:pPr algn="ctr">
              <a:defRPr/>
            </a:pPr>
            <a:r>
              <a:rPr lang="en-US" altLang="zh-TW" sz="1400" dirty="0"/>
              <a:t>mid = (0+7)/2 = 3</a:t>
            </a:r>
          </a:p>
          <a:p>
            <a:pPr algn="ctr">
              <a:defRPr/>
            </a:pPr>
            <a:endParaRPr lang="en-US" altLang="zh-TW" sz="1400" dirty="0"/>
          </a:p>
          <a:p>
            <a:pPr algn="ctr">
              <a:defRPr/>
            </a:pPr>
            <a:r>
              <a:rPr lang="en-US" altLang="zh-TW" sz="1400" dirty="0" smtClean="0"/>
              <a:t>target </a:t>
            </a:r>
            <a:r>
              <a:rPr lang="en-US" altLang="zh-TW" sz="1400" dirty="0"/>
              <a:t>&lt; </a:t>
            </a:r>
            <a:r>
              <a:rPr lang="en-US" altLang="zh-TW" sz="1400" dirty="0" err="1"/>
              <a:t>anArray</a:t>
            </a:r>
            <a:r>
              <a:rPr lang="en-US" altLang="zh-TW" sz="1400" dirty="0"/>
              <a:t>[3]</a:t>
            </a:r>
          </a:p>
          <a:p>
            <a:pPr algn="ctr">
              <a:defRPr/>
            </a:pPr>
            <a:endParaRPr lang="en-US" altLang="zh-TW" sz="1400" dirty="0"/>
          </a:p>
          <a:p>
            <a:pPr algn="ctr">
              <a:defRPr/>
            </a:pPr>
            <a:r>
              <a:rPr lang="en-US" altLang="zh-TW" sz="1400" dirty="0"/>
              <a:t>X: </a:t>
            </a:r>
            <a:r>
              <a:rPr lang="en-US" altLang="zh-TW" sz="1400" dirty="0" err="1"/>
              <a:t>binarySearch</a:t>
            </a:r>
            <a:r>
              <a:rPr lang="en-US" altLang="zh-TW" sz="1400" dirty="0"/>
              <a:t> =  </a:t>
            </a:r>
          </a:p>
          <a:p>
            <a:pPr algn="ctr">
              <a:defRPr/>
            </a:pPr>
            <a:endParaRPr lang="en-US" altLang="zh-TW" sz="1400" dirty="0"/>
          </a:p>
          <a:p>
            <a:pPr algn="ctr">
              <a:defRPr/>
            </a:pPr>
            <a:r>
              <a:rPr lang="en-US" altLang="zh-TW" sz="1400" dirty="0"/>
              <a:t>return</a:t>
            </a:r>
          </a:p>
        </p:txBody>
      </p:sp>
      <p:sp>
        <p:nvSpPr>
          <p:cNvPr id="267269" name="Rectangle 5"/>
          <p:cNvSpPr>
            <a:spLocks noChangeArrowheads="1"/>
          </p:cNvSpPr>
          <p:nvPr/>
        </p:nvSpPr>
        <p:spPr bwMode="auto">
          <a:xfrm>
            <a:off x="2590800" y="3505200"/>
            <a:ext cx="1828800" cy="2743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TW" sz="1400" dirty="0" smtClean="0"/>
              <a:t>target </a:t>
            </a:r>
            <a:r>
              <a:rPr lang="en-US" altLang="zh-TW" sz="1400" dirty="0"/>
              <a:t>= 6</a:t>
            </a:r>
          </a:p>
          <a:p>
            <a:pPr algn="ctr">
              <a:defRPr/>
            </a:pPr>
            <a:endParaRPr lang="en-US" altLang="zh-TW" sz="1400" dirty="0"/>
          </a:p>
          <a:p>
            <a:pPr algn="ctr">
              <a:defRPr/>
            </a:pPr>
            <a:r>
              <a:rPr lang="en-US" altLang="zh-TW" sz="1400" dirty="0"/>
              <a:t>first = 0</a:t>
            </a:r>
          </a:p>
          <a:p>
            <a:pPr algn="ctr">
              <a:defRPr/>
            </a:pPr>
            <a:endParaRPr lang="en-US" altLang="zh-TW" sz="1400" dirty="0"/>
          </a:p>
          <a:p>
            <a:pPr algn="ctr">
              <a:defRPr/>
            </a:pPr>
            <a:r>
              <a:rPr lang="en-US" altLang="zh-TW" sz="1400" dirty="0"/>
              <a:t>last = 2</a:t>
            </a:r>
          </a:p>
          <a:p>
            <a:pPr algn="ctr">
              <a:defRPr/>
            </a:pPr>
            <a:endParaRPr lang="en-US" altLang="zh-TW" sz="1400" dirty="0"/>
          </a:p>
          <a:p>
            <a:pPr algn="ctr">
              <a:defRPr/>
            </a:pPr>
            <a:r>
              <a:rPr lang="en-US" altLang="zh-TW" sz="1400" dirty="0"/>
              <a:t>mid = (0+2)/2 = 1</a:t>
            </a:r>
          </a:p>
          <a:p>
            <a:pPr algn="ctr">
              <a:defRPr/>
            </a:pPr>
            <a:endParaRPr lang="en-US" altLang="zh-TW" sz="1400" dirty="0"/>
          </a:p>
          <a:p>
            <a:pPr algn="ctr">
              <a:defRPr/>
            </a:pPr>
            <a:r>
              <a:rPr lang="en-US" altLang="zh-TW" sz="1400" dirty="0" smtClean="0"/>
              <a:t>target </a:t>
            </a:r>
            <a:r>
              <a:rPr lang="en-US" altLang="zh-TW" sz="1400" dirty="0"/>
              <a:t>&gt; </a:t>
            </a:r>
            <a:r>
              <a:rPr lang="en-US" altLang="zh-TW" sz="1400" dirty="0" err="1"/>
              <a:t>anArray</a:t>
            </a:r>
            <a:r>
              <a:rPr lang="en-US" altLang="zh-TW" sz="1400" dirty="0"/>
              <a:t>[1]</a:t>
            </a:r>
          </a:p>
          <a:p>
            <a:pPr algn="ctr">
              <a:defRPr/>
            </a:pPr>
            <a:endParaRPr lang="en-US" altLang="zh-TW" sz="1400" dirty="0"/>
          </a:p>
          <a:p>
            <a:pPr algn="ctr">
              <a:defRPr/>
            </a:pPr>
            <a:r>
              <a:rPr lang="en-US" altLang="zh-TW" sz="1400" dirty="0"/>
              <a:t>Y: </a:t>
            </a:r>
            <a:r>
              <a:rPr lang="en-US" altLang="zh-TW" sz="1400" dirty="0" err="1"/>
              <a:t>binarySearch</a:t>
            </a:r>
            <a:r>
              <a:rPr lang="en-US" altLang="zh-TW" sz="1400" dirty="0"/>
              <a:t> =  </a:t>
            </a:r>
          </a:p>
          <a:p>
            <a:pPr algn="ctr">
              <a:defRPr/>
            </a:pPr>
            <a:endParaRPr lang="en-US" altLang="zh-TW" sz="1400" dirty="0"/>
          </a:p>
          <a:p>
            <a:pPr algn="ctr">
              <a:defRPr/>
            </a:pPr>
            <a:r>
              <a:rPr lang="en-US" altLang="zh-TW" sz="1400" dirty="0"/>
              <a:t>return</a:t>
            </a:r>
          </a:p>
        </p:txBody>
      </p:sp>
      <p:sp>
        <p:nvSpPr>
          <p:cNvPr id="267270" name="Rectangle 6"/>
          <p:cNvSpPr>
            <a:spLocks noChangeArrowheads="1"/>
          </p:cNvSpPr>
          <p:nvPr/>
        </p:nvSpPr>
        <p:spPr bwMode="auto">
          <a:xfrm>
            <a:off x="4800600" y="3505200"/>
            <a:ext cx="1828800" cy="2743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TW" sz="1400" dirty="0" smtClean="0"/>
              <a:t>target </a:t>
            </a:r>
            <a:r>
              <a:rPr lang="en-US" altLang="zh-TW" sz="1400" dirty="0"/>
              <a:t>= 6</a:t>
            </a:r>
          </a:p>
          <a:p>
            <a:pPr algn="ctr">
              <a:defRPr/>
            </a:pPr>
            <a:endParaRPr lang="en-US" altLang="zh-TW" sz="1400" dirty="0"/>
          </a:p>
          <a:p>
            <a:pPr algn="ctr">
              <a:defRPr/>
            </a:pPr>
            <a:r>
              <a:rPr lang="en-US" altLang="zh-TW" sz="1400" dirty="0"/>
              <a:t>first = 2</a:t>
            </a:r>
          </a:p>
          <a:p>
            <a:pPr algn="ctr">
              <a:defRPr/>
            </a:pPr>
            <a:endParaRPr lang="en-US" altLang="zh-TW" sz="1400" dirty="0"/>
          </a:p>
          <a:p>
            <a:pPr algn="ctr">
              <a:defRPr/>
            </a:pPr>
            <a:r>
              <a:rPr lang="en-US" altLang="zh-TW" sz="1400" dirty="0"/>
              <a:t>last = 2</a:t>
            </a:r>
          </a:p>
          <a:p>
            <a:pPr algn="ctr">
              <a:defRPr/>
            </a:pPr>
            <a:endParaRPr lang="en-US" altLang="zh-TW" sz="1400" dirty="0"/>
          </a:p>
          <a:p>
            <a:pPr algn="ctr">
              <a:defRPr/>
            </a:pPr>
            <a:r>
              <a:rPr lang="en-US" altLang="zh-TW" sz="1400" dirty="0"/>
              <a:t>mid = (2+2)/2 = 2</a:t>
            </a:r>
          </a:p>
          <a:p>
            <a:pPr algn="ctr">
              <a:defRPr/>
            </a:pPr>
            <a:endParaRPr lang="en-US" altLang="zh-TW" sz="1400" dirty="0"/>
          </a:p>
          <a:p>
            <a:pPr algn="ctr">
              <a:defRPr/>
            </a:pPr>
            <a:r>
              <a:rPr lang="en-US" altLang="zh-TW" sz="1400" dirty="0" smtClean="0"/>
              <a:t>target </a:t>
            </a:r>
            <a:r>
              <a:rPr lang="en-US" altLang="zh-TW" sz="1400" dirty="0"/>
              <a:t>&lt; </a:t>
            </a:r>
            <a:r>
              <a:rPr lang="en-US" altLang="zh-TW" sz="1400" dirty="0" err="1"/>
              <a:t>anArray</a:t>
            </a:r>
            <a:r>
              <a:rPr lang="en-US" altLang="zh-TW" sz="1400" dirty="0"/>
              <a:t>[2]</a:t>
            </a:r>
          </a:p>
          <a:p>
            <a:pPr algn="ctr">
              <a:defRPr/>
            </a:pPr>
            <a:endParaRPr lang="en-US" altLang="zh-TW" sz="1400" dirty="0"/>
          </a:p>
          <a:p>
            <a:pPr algn="ctr">
              <a:defRPr/>
            </a:pPr>
            <a:r>
              <a:rPr lang="en-US" altLang="zh-TW" sz="1400" dirty="0"/>
              <a:t>X: </a:t>
            </a:r>
            <a:r>
              <a:rPr lang="en-US" altLang="zh-TW" sz="1400" dirty="0" err="1"/>
              <a:t>binarySearch</a:t>
            </a:r>
            <a:r>
              <a:rPr lang="en-US" altLang="zh-TW" sz="1400" dirty="0"/>
              <a:t> =  </a:t>
            </a:r>
          </a:p>
          <a:p>
            <a:pPr algn="ctr">
              <a:defRPr/>
            </a:pPr>
            <a:endParaRPr lang="en-US" altLang="zh-TW" sz="1400" dirty="0"/>
          </a:p>
          <a:p>
            <a:pPr algn="ctr">
              <a:defRPr/>
            </a:pPr>
            <a:r>
              <a:rPr lang="en-US" altLang="zh-TW" sz="1400" dirty="0"/>
              <a:t>return</a:t>
            </a:r>
          </a:p>
        </p:txBody>
      </p:sp>
      <p:sp>
        <p:nvSpPr>
          <p:cNvPr id="267271" name="Rectangle 7"/>
          <p:cNvSpPr>
            <a:spLocks noChangeArrowheads="1"/>
          </p:cNvSpPr>
          <p:nvPr/>
        </p:nvSpPr>
        <p:spPr bwMode="auto">
          <a:xfrm>
            <a:off x="7010400" y="3505200"/>
            <a:ext cx="1828800" cy="2362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TW" sz="1400" dirty="0" smtClean="0"/>
              <a:t>target </a:t>
            </a:r>
            <a:r>
              <a:rPr lang="en-US" altLang="zh-TW" sz="1400" dirty="0"/>
              <a:t>= 6</a:t>
            </a:r>
          </a:p>
          <a:p>
            <a:pPr algn="ctr">
              <a:defRPr/>
            </a:pPr>
            <a:endParaRPr lang="en-US" altLang="zh-TW" sz="1400" dirty="0"/>
          </a:p>
          <a:p>
            <a:pPr algn="ctr">
              <a:defRPr/>
            </a:pPr>
            <a:r>
              <a:rPr lang="en-US" altLang="zh-TW" sz="1400" dirty="0"/>
              <a:t>first = 2</a:t>
            </a:r>
          </a:p>
          <a:p>
            <a:pPr algn="ctr">
              <a:defRPr/>
            </a:pPr>
            <a:endParaRPr lang="en-US" altLang="zh-TW" sz="1400" dirty="0"/>
          </a:p>
          <a:p>
            <a:pPr algn="ctr">
              <a:defRPr/>
            </a:pPr>
            <a:r>
              <a:rPr lang="en-US" altLang="zh-TW" sz="1400" dirty="0"/>
              <a:t>last = 1</a:t>
            </a:r>
          </a:p>
          <a:p>
            <a:pPr algn="ctr">
              <a:defRPr/>
            </a:pPr>
            <a:endParaRPr lang="en-US" altLang="zh-TW" sz="1400" dirty="0"/>
          </a:p>
          <a:p>
            <a:pPr algn="ctr">
              <a:defRPr/>
            </a:pPr>
            <a:r>
              <a:rPr lang="en-US" altLang="zh-TW" sz="1400" dirty="0"/>
              <a:t>first &gt; last</a:t>
            </a:r>
          </a:p>
          <a:p>
            <a:pPr algn="ctr">
              <a:defRPr/>
            </a:pPr>
            <a:endParaRPr lang="en-US" altLang="zh-TW" sz="1400" dirty="0"/>
          </a:p>
          <a:p>
            <a:pPr algn="ctr">
              <a:defRPr/>
            </a:pPr>
            <a:r>
              <a:rPr lang="en-US" altLang="zh-TW" sz="1400" b="1" dirty="0">
                <a:solidFill>
                  <a:schemeClr val="accent2"/>
                </a:solidFill>
              </a:rPr>
              <a:t>return -1</a:t>
            </a:r>
          </a:p>
        </p:txBody>
      </p:sp>
      <p:sp>
        <p:nvSpPr>
          <p:cNvPr id="267272" name="Line 8"/>
          <p:cNvSpPr>
            <a:spLocks noChangeShapeType="1"/>
          </p:cNvSpPr>
          <p:nvPr/>
        </p:nvSpPr>
        <p:spPr bwMode="auto">
          <a:xfrm>
            <a:off x="2209800" y="4495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7273" name="Line 9"/>
          <p:cNvSpPr>
            <a:spLocks noChangeShapeType="1"/>
          </p:cNvSpPr>
          <p:nvPr/>
        </p:nvSpPr>
        <p:spPr bwMode="auto">
          <a:xfrm>
            <a:off x="4419600" y="4495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7274" name="Line 10"/>
          <p:cNvSpPr>
            <a:spLocks noChangeShapeType="1"/>
          </p:cNvSpPr>
          <p:nvPr/>
        </p:nvSpPr>
        <p:spPr bwMode="auto">
          <a:xfrm>
            <a:off x="6629400" y="4495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7276" name="Text Box 12"/>
          <p:cNvSpPr txBox="1">
            <a:spLocks noChangeArrowheads="1"/>
          </p:cNvSpPr>
          <p:nvPr/>
        </p:nvSpPr>
        <p:spPr bwMode="auto">
          <a:xfrm>
            <a:off x="2209800" y="4114800"/>
            <a:ext cx="3063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X</a:t>
            </a:r>
          </a:p>
        </p:txBody>
      </p:sp>
      <p:sp>
        <p:nvSpPr>
          <p:cNvPr id="267277" name="Text Box 13"/>
          <p:cNvSpPr txBox="1">
            <a:spLocks noChangeArrowheads="1"/>
          </p:cNvSpPr>
          <p:nvPr/>
        </p:nvSpPr>
        <p:spPr bwMode="auto">
          <a:xfrm>
            <a:off x="6705600" y="4114800"/>
            <a:ext cx="3063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X</a:t>
            </a:r>
          </a:p>
        </p:txBody>
      </p:sp>
      <p:sp>
        <p:nvSpPr>
          <p:cNvPr id="267278" name="Text Box 14"/>
          <p:cNvSpPr txBox="1">
            <a:spLocks noChangeArrowheads="1"/>
          </p:cNvSpPr>
          <p:nvPr/>
        </p:nvSpPr>
        <p:spPr bwMode="auto">
          <a:xfrm>
            <a:off x="4418013" y="4114800"/>
            <a:ext cx="2936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Y</a:t>
            </a:r>
          </a:p>
        </p:txBody>
      </p:sp>
      <p:sp>
        <p:nvSpPr>
          <p:cNvPr id="267279" name="Text Box 15"/>
          <p:cNvSpPr txBox="1">
            <a:spLocks noChangeArrowheads="1"/>
          </p:cNvSpPr>
          <p:nvPr/>
        </p:nvSpPr>
        <p:spPr bwMode="auto">
          <a:xfrm>
            <a:off x="5956300" y="6005513"/>
            <a:ext cx="396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>
                <a:solidFill>
                  <a:schemeClr val="accent2"/>
                </a:solidFill>
              </a:rPr>
              <a:t>-1</a:t>
            </a:r>
          </a:p>
        </p:txBody>
      </p:sp>
      <p:sp>
        <p:nvSpPr>
          <p:cNvPr id="267280" name="Text Box 16"/>
          <p:cNvSpPr txBox="1">
            <a:spLocks noChangeArrowheads="1"/>
          </p:cNvSpPr>
          <p:nvPr/>
        </p:nvSpPr>
        <p:spPr bwMode="auto">
          <a:xfrm>
            <a:off x="6324600" y="5572472"/>
            <a:ext cx="396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 dirty="0">
                <a:solidFill>
                  <a:schemeClr val="accent2"/>
                </a:solidFill>
              </a:rPr>
              <a:t>-1</a:t>
            </a:r>
          </a:p>
        </p:txBody>
      </p:sp>
      <p:sp>
        <p:nvSpPr>
          <p:cNvPr id="267281" name="Text Box 17"/>
          <p:cNvSpPr txBox="1">
            <a:spLocks noChangeArrowheads="1"/>
          </p:cNvSpPr>
          <p:nvPr/>
        </p:nvSpPr>
        <p:spPr bwMode="auto">
          <a:xfrm>
            <a:off x="3733800" y="5976938"/>
            <a:ext cx="396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>
                <a:solidFill>
                  <a:schemeClr val="accent2"/>
                </a:solidFill>
              </a:rPr>
              <a:t>-1</a:t>
            </a:r>
          </a:p>
        </p:txBody>
      </p:sp>
      <p:sp>
        <p:nvSpPr>
          <p:cNvPr id="267282" name="Text Box 18"/>
          <p:cNvSpPr txBox="1">
            <a:spLocks noChangeArrowheads="1"/>
          </p:cNvSpPr>
          <p:nvPr/>
        </p:nvSpPr>
        <p:spPr bwMode="auto">
          <a:xfrm>
            <a:off x="4102100" y="5572472"/>
            <a:ext cx="396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 dirty="0">
                <a:solidFill>
                  <a:schemeClr val="accent2"/>
                </a:solidFill>
              </a:rPr>
              <a:t>-1</a:t>
            </a:r>
          </a:p>
        </p:txBody>
      </p:sp>
      <p:sp>
        <p:nvSpPr>
          <p:cNvPr id="267283" name="Text Box 19"/>
          <p:cNvSpPr txBox="1">
            <a:spLocks noChangeArrowheads="1"/>
          </p:cNvSpPr>
          <p:nvPr/>
        </p:nvSpPr>
        <p:spPr bwMode="auto">
          <a:xfrm>
            <a:off x="1524000" y="5976938"/>
            <a:ext cx="396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>
                <a:solidFill>
                  <a:schemeClr val="accent2"/>
                </a:solidFill>
              </a:rPr>
              <a:t>-1</a:t>
            </a:r>
          </a:p>
        </p:txBody>
      </p:sp>
      <p:sp>
        <p:nvSpPr>
          <p:cNvPr id="267284" name="Text Box 20"/>
          <p:cNvSpPr txBox="1">
            <a:spLocks noChangeArrowheads="1"/>
          </p:cNvSpPr>
          <p:nvPr/>
        </p:nvSpPr>
        <p:spPr bwMode="auto">
          <a:xfrm>
            <a:off x="1892300" y="5572472"/>
            <a:ext cx="396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 dirty="0">
                <a:solidFill>
                  <a:schemeClr val="accent2"/>
                </a:solidFill>
              </a:rPr>
              <a:t>-1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726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7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7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7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7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7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72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726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726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7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7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7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7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7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67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7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672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6726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67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67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6727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67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67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67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672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672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672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672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67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67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672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67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67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267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672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2672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267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267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26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67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26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26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8" grpId="0" build="allAtOnce" animBg="1"/>
      <p:bldP spid="267269" grpId="0" build="allAtOnce" animBg="1"/>
      <p:bldP spid="267270" grpId="0" build="allAtOnce" animBg="1"/>
      <p:bldP spid="267271" grpId="0" build="allAtOnce" animBg="1"/>
      <p:bldP spid="267272" grpId="0" animBg="1"/>
      <p:bldP spid="267273" grpId="0" animBg="1"/>
      <p:bldP spid="267274" grpId="0" animBg="1"/>
      <p:bldP spid="267276" grpId="0"/>
      <p:bldP spid="267277" grpId="0"/>
      <p:bldP spid="267278" grpId="0"/>
      <p:bldP spid="267279" grpId="0"/>
      <p:bldP spid="267280" grpId="0"/>
      <p:bldP spid="267281" grpId="0"/>
      <p:bldP spid="267282" grpId="0"/>
      <p:bldP spid="267283" grpId="0"/>
      <p:bldP spid="267284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358080" y="117092"/>
            <a:ext cx="8229600" cy="839787"/>
          </a:xfrm>
        </p:spPr>
        <p:txBody>
          <a:bodyPr/>
          <a:lstStyle/>
          <a:p>
            <a:pPr eaLnBrk="1" hangingPunct="1"/>
            <a:r>
              <a:rPr kumimoji="0" lang="en-US" altLang="zh-TW" sz="3600" dirty="0" smtClean="0"/>
              <a:t>Searching an Array: Another Binary Search</a:t>
            </a:r>
            <a:endParaRPr kumimoji="0" lang="zh-TW" altLang="en-US" sz="3600" dirty="0" smtClean="0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080" y="908720"/>
            <a:ext cx="8534400" cy="5616624"/>
          </a:xfrm>
          <a:solidFill>
            <a:schemeClr val="bg1"/>
          </a:solidFill>
          <a:ln cap="flat">
            <a:solidFill>
              <a:schemeClr val="tx1"/>
            </a:solidFill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1800" b="1" dirty="0" err="1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int</a:t>
            </a:r>
            <a:r>
              <a:rPr lang="en-US" altLang="zh-TW" sz="1800" dirty="0" smtClean="0">
                <a:latin typeface="Lucida Sans Typewriter" panose="020B0509030504030204" pitchFamily="49" charset="0"/>
              </a:rPr>
              <a:t> binarySearch2(</a:t>
            </a:r>
            <a:r>
              <a:rPr lang="en-US" altLang="zh-TW" sz="1800" b="1" dirty="0" err="1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const</a:t>
            </a:r>
            <a:r>
              <a:rPr lang="en-US" altLang="zh-TW" sz="18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 </a:t>
            </a:r>
            <a:r>
              <a:rPr lang="en-US" altLang="zh-TW" sz="1800" b="1" dirty="0" err="1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int</a:t>
            </a:r>
            <a:r>
              <a:rPr lang="en-US" altLang="zh-TW" sz="1800" dirty="0" smtClean="0">
                <a:latin typeface="Lucida Sans Typewriter" panose="020B0509030504030204" pitchFamily="49" charset="0"/>
              </a:rPr>
              <a:t> </a:t>
            </a:r>
            <a:r>
              <a:rPr lang="en-US" altLang="zh-TW" sz="1800" dirty="0" err="1" smtClean="0">
                <a:latin typeface="Lucida Sans Typewriter" panose="020B0509030504030204" pitchFamily="49" charset="0"/>
              </a:rPr>
              <a:t>anArray</a:t>
            </a:r>
            <a:r>
              <a:rPr lang="en-US" altLang="zh-TW" sz="1800" dirty="0" smtClean="0">
                <a:latin typeface="Lucida Sans Typewriter" panose="020B0509030504030204" pitchFamily="49" charset="0"/>
              </a:rPr>
              <a:t>[], </a:t>
            </a:r>
            <a:r>
              <a:rPr lang="en-US" altLang="zh-TW" sz="1800" b="1" dirty="0" err="1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int</a:t>
            </a:r>
            <a:r>
              <a:rPr lang="en-US" altLang="zh-TW" sz="1800" dirty="0" smtClean="0">
                <a:latin typeface="Lucida Sans Typewriter" panose="020B0509030504030204" pitchFamily="49" charset="0"/>
              </a:rPr>
              <a:t> first, </a:t>
            </a:r>
            <a:r>
              <a:rPr lang="en-US" altLang="zh-TW" sz="1800" b="1" dirty="0" err="1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int</a:t>
            </a:r>
            <a:r>
              <a:rPr lang="en-US" altLang="zh-TW" sz="1800" dirty="0" smtClean="0">
                <a:latin typeface="Lucida Sans Typewriter" panose="020B0509030504030204" pitchFamily="49" charset="0"/>
              </a:rPr>
              <a:t> last,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1800" dirty="0" smtClean="0">
                <a:latin typeface="Lucida Sans Typewriter" panose="020B0509030504030204" pitchFamily="49" charset="0"/>
              </a:rPr>
              <a:t>    </a:t>
            </a:r>
            <a:r>
              <a:rPr lang="en-US" altLang="zh-TW" sz="1800" b="1" dirty="0" err="1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int</a:t>
            </a:r>
            <a:r>
              <a:rPr lang="en-US" altLang="zh-TW" sz="1800" dirty="0" smtClean="0">
                <a:latin typeface="Lucida Sans Typewriter" panose="020B0509030504030204" pitchFamily="49" charset="0"/>
              </a:rPr>
              <a:t> target)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1800" dirty="0" smtClean="0">
                <a:latin typeface="Lucida Sans Typewriter" panose="020B0509030504030204" pitchFamily="49" charset="0"/>
              </a:rPr>
              <a:t>{ </a:t>
            </a:r>
            <a:r>
              <a:rPr lang="en-US" altLang="zh-TW" sz="1800" b="1" dirty="0" err="1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int</a:t>
            </a:r>
            <a:r>
              <a:rPr lang="en-US" altLang="zh-TW" sz="1800" dirty="0" smtClean="0">
                <a:latin typeface="Lucida Sans Typewriter" panose="020B0509030504030204" pitchFamily="49" charset="0"/>
              </a:rPr>
              <a:t> index;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1800" dirty="0" smtClean="0">
                <a:latin typeface="Lucida Sans Typewriter" panose="020B0509030504030204" pitchFamily="49" charset="0"/>
              </a:rPr>
              <a:t>  </a:t>
            </a:r>
            <a:r>
              <a:rPr lang="en-US" altLang="zh-TW" sz="1800" b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if</a:t>
            </a:r>
            <a:r>
              <a:rPr lang="en-US" altLang="zh-TW" sz="1800" dirty="0" smtClean="0">
                <a:latin typeface="Lucida Sans Typewriter" panose="020B0509030504030204" pitchFamily="49" charset="0"/>
              </a:rPr>
              <a:t> (first == last)</a:t>
            </a:r>
          </a:p>
          <a:p>
            <a:pPr eaLnBrk="1" hangingPunct="1">
              <a:buNone/>
              <a:defRPr/>
            </a:pPr>
            <a:r>
              <a:rPr lang="en-US" altLang="zh-TW" sz="1800" dirty="0" smtClean="0">
                <a:latin typeface="Lucida Sans Typewriter" panose="020B0509030504030204" pitchFamily="49" charset="0"/>
              </a:rPr>
              <a:t>    </a:t>
            </a:r>
            <a:r>
              <a:rPr lang="en-US" altLang="zh-TW" sz="1800" b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if</a:t>
            </a:r>
            <a:r>
              <a:rPr lang="en-US" altLang="zh-TW" sz="1800" dirty="0" smtClean="0">
                <a:latin typeface="Lucida Sans Typewriter" panose="020B0509030504030204" pitchFamily="49" charset="0"/>
              </a:rPr>
              <a:t> (target == </a:t>
            </a:r>
            <a:r>
              <a:rPr lang="en-US" altLang="zh-TW" sz="1800" dirty="0" err="1" smtClean="0">
                <a:latin typeface="Lucida Sans Typewriter" panose="020B0509030504030204" pitchFamily="49" charset="0"/>
              </a:rPr>
              <a:t>anArray</a:t>
            </a:r>
            <a:r>
              <a:rPr lang="en-US" altLang="zh-TW" sz="1800" dirty="0" smtClean="0">
                <a:latin typeface="Lucida Sans Typewriter" panose="020B0509030504030204" pitchFamily="49" charset="0"/>
              </a:rPr>
              <a:t>[first])</a:t>
            </a:r>
          </a:p>
          <a:p>
            <a:pPr eaLnBrk="1" hangingPunct="1">
              <a:buNone/>
              <a:defRPr/>
            </a:pPr>
            <a:r>
              <a:rPr lang="en-US" altLang="zh-TW" sz="1800" dirty="0" smtClean="0">
                <a:latin typeface="Lucida Sans Typewriter" panose="020B0509030504030204" pitchFamily="49" charset="0"/>
              </a:rPr>
              <a:t>      index = first; </a:t>
            </a:r>
            <a:r>
              <a:rPr lang="en-US" altLang="zh-TW" sz="1800" dirty="0" smtClean="0">
                <a:solidFill>
                  <a:srgbClr val="00B0F0"/>
                </a:solidFill>
                <a:latin typeface="Lucida Sans Typewriter" panose="020B0509030504030204" pitchFamily="49" charset="0"/>
              </a:rPr>
              <a:t>// target found at </a:t>
            </a:r>
            <a:r>
              <a:rPr lang="en-US" altLang="zh-TW" sz="1800" dirty="0" err="1" smtClean="0">
                <a:solidFill>
                  <a:srgbClr val="00B0F0"/>
                </a:solidFill>
                <a:latin typeface="Lucida Sans Typewriter" panose="020B0509030504030204" pitchFamily="49" charset="0"/>
              </a:rPr>
              <a:t>anArray</a:t>
            </a:r>
            <a:r>
              <a:rPr lang="en-US" altLang="zh-TW" sz="1800" dirty="0" smtClean="0">
                <a:solidFill>
                  <a:srgbClr val="00B0F0"/>
                </a:solidFill>
                <a:latin typeface="Lucida Sans Typewriter" panose="020B0509030504030204" pitchFamily="49" charset="0"/>
              </a:rPr>
              <a:t>[first]  </a:t>
            </a:r>
            <a:r>
              <a:rPr lang="en-US" altLang="zh-TW" sz="1800" dirty="0" smtClean="0">
                <a:latin typeface="Lucida Sans Typewriter" panose="020B0509030504030204" pitchFamily="49" charset="0"/>
              </a:rPr>
              <a:t>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1800" dirty="0" smtClean="0">
                <a:latin typeface="Lucida Sans Typewriter" panose="020B0509030504030204" pitchFamily="49" charset="0"/>
              </a:rPr>
              <a:t>    </a:t>
            </a:r>
            <a:r>
              <a:rPr lang="en-US" altLang="zh-TW" sz="1800" b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else</a:t>
            </a:r>
            <a:r>
              <a:rPr lang="en-US" altLang="zh-TW" sz="1800" dirty="0" smtClean="0">
                <a:latin typeface="Lucida Sans Typewriter" panose="020B0509030504030204" pitchFamily="49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1800" dirty="0" smtClean="0">
                <a:latin typeface="Lucida Sans Typewriter" panose="020B0509030504030204" pitchFamily="49" charset="0"/>
              </a:rPr>
              <a:t>      index = -1;    </a:t>
            </a:r>
            <a:r>
              <a:rPr lang="en-US" altLang="zh-TW" sz="1800" dirty="0" smtClean="0">
                <a:solidFill>
                  <a:srgbClr val="00B0F0"/>
                </a:solidFill>
                <a:latin typeface="Lucida Sans Typewriter" panose="020B0509030504030204" pitchFamily="49" charset="0"/>
              </a:rPr>
              <a:t>// target not in original array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1800" dirty="0" smtClean="0">
                <a:latin typeface="Lucida Sans Typewriter" panose="020B0509030504030204" pitchFamily="49" charset="0"/>
              </a:rPr>
              <a:t>  </a:t>
            </a:r>
            <a:r>
              <a:rPr lang="en-US" altLang="zh-TW" sz="1800" b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else</a:t>
            </a:r>
            <a:r>
              <a:rPr lang="en-US" altLang="zh-TW" sz="1800" dirty="0" smtClean="0">
                <a:latin typeface="Lucida Sans Typewriter" panose="020B0509030504030204" pitchFamily="49" charset="0"/>
              </a:rPr>
              <a:t> {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1800" dirty="0" smtClean="0">
                <a:latin typeface="Lucida Sans Typewriter" panose="020B0509030504030204" pitchFamily="49" charset="0"/>
              </a:rPr>
              <a:t>    </a:t>
            </a:r>
            <a:r>
              <a:rPr lang="en-US" altLang="zh-TW" sz="1800" b="1" dirty="0" err="1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int</a:t>
            </a:r>
            <a:r>
              <a:rPr lang="en-US" altLang="zh-TW" sz="1800" dirty="0" smtClean="0">
                <a:latin typeface="Lucida Sans Typewriter" panose="020B0509030504030204" pitchFamily="49" charset="0"/>
              </a:rPr>
              <a:t> mid = first + (last - first)/2;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1800" dirty="0" smtClean="0">
                <a:latin typeface="Lucida Sans Typewriter" panose="020B0509030504030204" pitchFamily="49" charset="0"/>
              </a:rPr>
              <a:t>    </a:t>
            </a:r>
            <a:r>
              <a:rPr lang="en-US" altLang="zh-TW" sz="1800" b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if</a:t>
            </a:r>
            <a:r>
              <a:rPr lang="en-US" altLang="zh-TW" sz="1800" dirty="0" smtClean="0">
                <a:latin typeface="Lucida Sans Typewriter" panose="020B0509030504030204" pitchFamily="49" charset="0"/>
              </a:rPr>
              <a:t> (target &lt; </a:t>
            </a:r>
            <a:r>
              <a:rPr lang="en-US" altLang="zh-TW" sz="1800" dirty="0" err="1" smtClean="0">
                <a:latin typeface="Lucida Sans Typewriter" panose="020B0509030504030204" pitchFamily="49" charset="0"/>
              </a:rPr>
              <a:t>anArray</a:t>
            </a:r>
            <a:r>
              <a:rPr lang="en-US" altLang="zh-TW" sz="1800" dirty="0" smtClean="0">
                <a:latin typeface="Lucida Sans Typewriter" panose="020B0509030504030204" pitchFamily="49" charset="0"/>
              </a:rPr>
              <a:t>[mid])</a:t>
            </a:r>
          </a:p>
          <a:p>
            <a:pPr>
              <a:buNone/>
              <a:defRPr/>
            </a:pPr>
            <a:r>
              <a:rPr lang="en-US" altLang="zh-TW" sz="1800" dirty="0" smtClean="0">
                <a:latin typeface="Lucida Sans Typewriter" panose="020B0509030504030204" pitchFamily="49" charset="0"/>
              </a:rPr>
              <a:t>	    index = binarySearch2(</a:t>
            </a:r>
            <a:r>
              <a:rPr lang="en-US" altLang="zh-TW" sz="1800" dirty="0" err="1" smtClean="0">
                <a:latin typeface="Lucida Sans Typewriter" panose="020B0509030504030204" pitchFamily="49" charset="0"/>
              </a:rPr>
              <a:t>anArray</a:t>
            </a:r>
            <a:r>
              <a:rPr lang="en-US" altLang="zh-TW" sz="1800" dirty="0" smtClean="0">
                <a:latin typeface="Lucida Sans Typewriter" panose="020B0509030504030204" pitchFamily="49" charset="0"/>
              </a:rPr>
              <a:t>, first, mid-1, target);</a:t>
            </a:r>
          </a:p>
          <a:p>
            <a:pPr eaLnBrk="1" hangingPunct="1">
              <a:buNone/>
              <a:defRPr/>
            </a:pPr>
            <a:r>
              <a:rPr lang="en-US" altLang="zh-TW" sz="1800" dirty="0" smtClean="0">
                <a:latin typeface="Lucida Sans Typewriter" panose="020B0509030504030204" pitchFamily="49" charset="0"/>
              </a:rPr>
              <a:t>    </a:t>
            </a:r>
            <a:r>
              <a:rPr lang="en-US" altLang="zh-TW" sz="1800" b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else</a:t>
            </a:r>
          </a:p>
          <a:p>
            <a:pPr eaLnBrk="1" hangingPunct="1">
              <a:buNone/>
              <a:defRPr/>
            </a:pPr>
            <a:r>
              <a:rPr lang="en-US" altLang="zh-TW" sz="1800" dirty="0" smtClean="0">
                <a:latin typeface="Lucida Sans Typewriter" panose="020B0509030504030204" pitchFamily="49" charset="0"/>
              </a:rPr>
              <a:t>	    index = binarySearch2(</a:t>
            </a:r>
            <a:r>
              <a:rPr lang="en-US" altLang="zh-TW" sz="1800" dirty="0" err="1" smtClean="0">
                <a:latin typeface="Lucida Sans Typewriter" panose="020B0509030504030204" pitchFamily="49" charset="0"/>
              </a:rPr>
              <a:t>anArray</a:t>
            </a:r>
            <a:r>
              <a:rPr lang="en-US" altLang="zh-TW" sz="1800" dirty="0" smtClean="0">
                <a:latin typeface="Lucida Sans Typewriter" panose="020B0509030504030204" pitchFamily="49" charset="0"/>
              </a:rPr>
              <a:t>, mid, last, target);</a:t>
            </a:r>
          </a:p>
          <a:p>
            <a:pPr eaLnBrk="1" hangingPunct="1">
              <a:buNone/>
              <a:defRPr/>
            </a:pPr>
            <a:r>
              <a:rPr lang="en-US" altLang="zh-TW" sz="1800" dirty="0" smtClean="0">
                <a:latin typeface="Lucida Sans Typewriter" panose="020B0509030504030204" pitchFamily="49" charset="0"/>
              </a:rPr>
              <a:t>  }</a:t>
            </a:r>
          </a:p>
          <a:p>
            <a:pPr eaLnBrk="1" hangingPunct="1">
              <a:buNone/>
              <a:defRPr/>
            </a:pPr>
            <a:r>
              <a:rPr lang="en-US" altLang="zh-TW" sz="1800" dirty="0" smtClean="0">
                <a:latin typeface="Lucida Sans Typewriter" panose="020B0509030504030204" pitchFamily="49" charset="0"/>
              </a:rPr>
              <a:t>  </a:t>
            </a:r>
            <a:r>
              <a:rPr lang="en-US" altLang="zh-TW" sz="1800" b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return</a:t>
            </a:r>
            <a:r>
              <a:rPr lang="en-US" altLang="zh-TW" sz="1800" dirty="0" smtClean="0">
                <a:latin typeface="Lucida Sans Typewriter" panose="020B0509030504030204" pitchFamily="49" charset="0"/>
              </a:rPr>
              <a:t> index;</a:t>
            </a:r>
          </a:p>
          <a:p>
            <a:pPr eaLnBrk="1" hangingPunct="1">
              <a:buNone/>
              <a:defRPr/>
            </a:pPr>
            <a:r>
              <a:rPr lang="en-US" altLang="zh-TW" sz="1800" dirty="0" smtClean="0">
                <a:latin typeface="Lucida Sans Typewriter" panose="020B0509030504030204" pitchFamily="49" charset="0"/>
              </a:rPr>
              <a:t>}</a:t>
            </a:r>
          </a:p>
        </p:txBody>
      </p:sp>
      <p:sp>
        <p:nvSpPr>
          <p:cNvPr id="55301" name="Text Box 10"/>
          <p:cNvSpPr txBox="1">
            <a:spLocks noChangeArrowheads="1"/>
          </p:cNvSpPr>
          <p:nvPr/>
        </p:nvSpPr>
        <p:spPr bwMode="auto">
          <a:xfrm>
            <a:off x="5508104" y="1700808"/>
            <a:ext cx="1079142" cy="307777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dirty="0"/>
              <a:t>Base </a:t>
            </a:r>
            <a:r>
              <a:rPr lang="en-US" altLang="zh-TW" dirty="0" smtClean="0"/>
              <a:t>case</a:t>
            </a:r>
            <a:endParaRPr lang="en-US" altLang="zh-TW" sz="1200" dirty="0"/>
          </a:p>
        </p:txBody>
      </p:sp>
      <p:sp>
        <p:nvSpPr>
          <p:cNvPr id="55302" name="Line 11"/>
          <p:cNvSpPr>
            <a:spLocks noChangeShapeType="1"/>
          </p:cNvSpPr>
          <p:nvPr/>
        </p:nvSpPr>
        <p:spPr bwMode="auto">
          <a:xfrm flipH="1">
            <a:off x="3237750" y="1844824"/>
            <a:ext cx="2270353" cy="24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7905750" y="6557965"/>
            <a:ext cx="450850" cy="3000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fld id="{C039E8AF-B5B1-4BDA-88BF-30BEFECC5C75}" type="slidenum">
              <a:rPr kumimoji="0" lang="zh-TW" altLang="en-US" sz="1200"/>
              <a:pPr eaLnBrk="1" hangingPunct="1"/>
              <a:t>6</a:t>
            </a:fld>
            <a:endParaRPr kumimoji="0" lang="en-US" altLang="zh-TW" sz="12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39787"/>
          </a:xfrm>
        </p:spPr>
        <p:txBody>
          <a:bodyPr/>
          <a:lstStyle/>
          <a:p>
            <a:pPr eaLnBrk="1" hangingPunct="1"/>
            <a:r>
              <a:rPr kumimoji="0" lang="en-US" altLang="zh-TW" dirty="0" smtClean="0"/>
              <a:t>An Example (2/2)</a:t>
            </a:r>
            <a:endParaRPr kumimoji="0" lang="zh-TW" altLang="en-US" dirty="0" smtClean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50950"/>
            <a:ext cx="8229600" cy="1241946"/>
          </a:xfrm>
        </p:spPr>
        <p:txBody>
          <a:bodyPr/>
          <a:lstStyle/>
          <a:p>
            <a:pPr eaLnBrk="1" hangingPunct="1"/>
            <a:r>
              <a:rPr kumimoji="0" lang="en-US" altLang="zh-TW" dirty="0" smtClean="0"/>
              <a:t>The </a:t>
            </a:r>
            <a:r>
              <a:rPr kumimoji="0" lang="en-US" altLang="zh-TW" i="1" dirty="0" smtClean="0"/>
              <a:t>binary search </a:t>
            </a:r>
            <a:r>
              <a:rPr kumimoji="0" lang="en-US" altLang="zh-TW" dirty="0" smtClean="0"/>
              <a:t>strategy reduces the search problem to a </a:t>
            </a:r>
            <a:r>
              <a:rPr kumimoji="0" lang="en-US" altLang="zh-TW" dirty="0" smtClean="0">
                <a:solidFill>
                  <a:srgbClr val="0070C0"/>
                </a:solidFill>
              </a:rPr>
              <a:t>smaller</a:t>
            </a:r>
            <a:r>
              <a:rPr kumimoji="0" lang="en-US" altLang="zh-TW" dirty="0" smtClean="0"/>
              <a:t> instance of the </a:t>
            </a:r>
            <a:r>
              <a:rPr kumimoji="0" lang="en-US" altLang="zh-TW" dirty="0" smtClean="0">
                <a:solidFill>
                  <a:srgbClr val="0070C0"/>
                </a:solidFill>
              </a:rPr>
              <a:t>same</a:t>
            </a:r>
            <a:r>
              <a:rPr kumimoji="0" lang="en-US" altLang="zh-TW" dirty="0" smtClean="0"/>
              <a:t> problem:</a:t>
            </a:r>
          </a:p>
          <a:p>
            <a:pPr lvl="1" eaLnBrk="1" hangingPunct="1"/>
            <a:endParaRPr kumimoji="0" lang="en-US" altLang="zh-TW" dirty="0" smtClean="0"/>
          </a:p>
          <a:p>
            <a:pPr lvl="1" eaLnBrk="1" hangingPunct="1"/>
            <a:endParaRPr kumimoji="0" lang="en-US" altLang="zh-TW" dirty="0" smtClean="0"/>
          </a:p>
          <a:p>
            <a:pPr lvl="1" eaLnBrk="1" hangingPunct="1"/>
            <a:endParaRPr kumimoji="0" lang="en-US" altLang="zh-TW" dirty="0" smtClean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9788" y="2973164"/>
            <a:ext cx="7918450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文字方塊 8"/>
          <p:cNvSpPr txBox="1"/>
          <p:nvPr/>
        </p:nvSpPr>
        <p:spPr>
          <a:xfrm>
            <a:off x="971600" y="6093296"/>
            <a:ext cx="5352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Source: FIGURE 2-1 in [</a:t>
            </a:r>
            <a:r>
              <a:rPr lang="en-US" altLang="zh-TW" dirty="0" err="1" smtClean="0"/>
              <a:t>Carrano</a:t>
            </a:r>
            <a:r>
              <a:rPr lang="en-US" altLang="zh-TW" dirty="0" smtClean="0"/>
              <a:t> and Henry 2013].</a:t>
            </a:r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39787"/>
          </a:xfrm>
        </p:spPr>
        <p:txBody>
          <a:bodyPr/>
          <a:lstStyle/>
          <a:p>
            <a:pPr eaLnBrk="1" hangingPunct="1"/>
            <a:r>
              <a:rPr kumimoji="0" lang="en-US" altLang="zh-TW" sz="3600" dirty="0" smtClean="0"/>
              <a:t>Searching an Array: the Largest Item (1/2)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kumimoji="0" lang="en-US" altLang="zh-TW" sz="2800" dirty="0" smtClean="0"/>
              <a:t>A recursive solution</a:t>
            </a:r>
          </a:p>
          <a:p>
            <a:pPr lvl="1" eaLnBrk="1" hangingPunct="1">
              <a:buFont typeface="Wingdings" pitchFamily="2" charset="2"/>
              <a:buNone/>
            </a:pPr>
            <a:r>
              <a:rPr kumimoji="0" lang="en-US" altLang="zh-TW" sz="1800" dirty="0" smtClean="0">
                <a:solidFill>
                  <a:srgbClr val="0070C0"/>
                </a:solidFill>
                <a:latin typeface="Courier New" pitchFamily="49" charset="0"/>
              </a:rPr>
              <a:t>	</a:t>
            </a:r>
            <a:r>
              <a:rPr kumimoji="0" lang="en-US" altLang="zh-TW" sz="1800" b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if</a:t>
            </a:r>
            <a:r>
              <a:rPr kumimoji="0" lang="en-US" altLang="zh-TW" sz="18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 (</a:t>
            </a:r>
            <a:r>
              <a:rPr kumimoji="0" lang="en-US" altLang="zh-TW" sz="1800" dirty="0" err="1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anArray</a:t>
            </a:r>
            <a:r>
              <a:rPr kumimoji="0" lang="en-US" altLang="zh-TW" sz="18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 </a:t>
            </a:r>
            <a:r>
              <a:rPr kumimoji="0" lang="en-US" altLang="zh-TW" sz="1800" i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has only one entry</a:t>
            </a:r>
            <a:r>
              <a:rPr kumimoji="0" lang="en-US" altLang="zh-TW" sz="18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)</a:t>
            </a:r>
          </a:p>
          <a:p>
            <a:pPr lvl="1" eaLnBrk="1" hangingPunct="1">
              <a:buFont typeface="Wingdings" pitchFamily="2" charset="2"/>
              <a:buNone/>
            </a:pPr>
            <a:r>
              <a:rPr kumimoji="0" lang="en-US" altLang="zh-TW" sz="18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		  </a:t>
            </a:r>
            <a:r>
              <a:rPr kumimoji="0" lang="en-US" altLang="zh-TW" sz="1800" dirty="0" err="1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maxArray</a:t>
            </a:r>
            <a:r>
              <a:rPr kumimoji="0" lang="en-US" altLang="zh-TW" sz="18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(</a:t>
            </a:r>
            <a:r>
              <a:rPr kumimoji="0" lang="en-US" altLang="zh-TW" sz="1800" dirty="0" err="1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anArray</a:t>
            </a:r>
            <a:r>
              <a:rPr kumimoji="0" lang="en-US" altLang="zh-TW" sz="18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) </a:t>
            </a:r>
            <a:r>
              <a:rPr kumimoji="0" lang="en-US" altLang="zh-TW" sz="1800" i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is the entry in </a:t>
            </a:r>
            <a:r>
              <a:rPr kumimoji="0" lang="en-US" altLang="zh-TW" sz="1800" dirty="0" err="1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anArray</a:t>
            </a:r>
            <a:endParaRPr kumimoji="0" lang="en-US" altLang="zh-TW" sz="1800" dirty="0" smtClean="0">
              <a:solidFill>
                <a:srgbClr val="0070C0"/>
              </a:solidFill>
              <a:latin typeface="Lucida Sans Typewriter" panose="020B0509030504030204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kumimoji="0" lang="en-US" altLang="zh-TW" sz="18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	</a:t>
            </a:r>
            <a:r>
              <a:rPr kumimoji="0" lang="en-US" altLang="zh-TW" sz="1800" b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else if </a:t>
            </a:r>
            <a:r>
              <a:rPr kumimoji="0" lang="en-US" altLang="zh-TW" sz="18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(</a:t>
            </a:r>
            <a:r>
              <a:rPr kumimoji="0" lang="en-US" altLang="zh-TW" sz="1800" dirty="0" err="1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anArray</a:t>
            </a:r>
            <a:r>
              <a:rPr kumimoji="0" lang="en-US" altLang="zh-TW" sz="18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 </a:t>
            </a:r>
            <a:r>
              <a:rPr kumimoji="0" lang="en-US" altLang="zh-TW" sz="1800" i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has more than one entry</a:t>
            </a:r>
            <a:r>
              <a:rPr kumimoji="0" lang="en-US" altLang="zh-TW" sz="18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)		  	  </a:t>
            </a:r>
            <a:r>
              <a:rPr kumimoji="0" lang="en-US" altLang="zh-TW" sz="1800" dirty="0" err="1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maxArray</a:t>
            </a:r>
            <a:r>
              <a:rPr kumimoji="0" lang="en-US" altLang="zh-TW" sz="18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(</a:t>
            </a:r>
            <a:r>
              <a:rPr kumimoji="0" lang="en-US" altLang="zh-TW" sz="1800" dirty="0" err="1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anArray</a:t>
            </a:r>
            <a:r>
              <a:rPr kumimoji="0" lang="en-US" altLang="zh-TW" sz="18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) </a:t>
            </a:r>
            <a:r>
              <a:rPr kumimoji="0" lang="en-US" altLang="zh-TW" sz="1800" i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is the maximum of</a:t>
            </a:r>
          </a:p>
          <a:p>
            <a:pPr lvl="1" eaLnBrk="1" hangingPunct="1">
              <a:buFont typeface="Wingdings" pitchFamily="2" charset="2"/>
              <a:buNone/>
            </a:pPr>
            <a:r>
              <a:rPr kumimoji="0" lang="en-US" altLang="zh-TW" sz="18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		     </a:t>
            </a:r>
            <a:r>
              <a:rPr kumimoji="0" lang="en-US" altLang="zh-TW" sz="1800" dirty="0" err="1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maxArray</a:t>
            </a:r>
            <a:r>
              <a:rPr kumimoji="0" lang="en-US" altLang="zh-TW" sz="18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(</a:t>
            </a:r>
            <a:r>
              <a:rPr kumimoji="0" lang="en-US" altLang="zh-TW" sz="1800" i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left half of </a:t>
            </a:r>
            <a:r>
              <a:rPr kumimoji="0" lang="en-US" altLang="zh-TW" sz="1800" dirty="0" err="1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anArray</a:t>
            </a:r>
            <a:r>
              <a:rPr kumimoji="0" lang="en-US" altLang="zh-TW" sz="18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) and</a:t>
            </a:r>
          </a:p>
          <a:p>
            <a:pPr lvl="1" eaLnBrk="1" hangingPunct="1">
              <a:buFont typeface="Wingdings" pitchFamily="2" charset="2"/>
              <a:buNone/>
            </a:pPr>
            <a:r>
              <a:rPr kumimoji="0" lang="en-US" altLang="zh-TW" sz="18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		     </a:t>
            </a:r>
            <a:r>
              <a:rPr kumimoji="0" lang="en-US" altLang="zh-TW" sz="1800" dirty="0" err="1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maxArray</a:t>
            </a:r>
            <a:r>
              <a:rPr kumimoji="0" lang="en-US" altLang="zh-TW" sz="18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(</a:t>
            </a:r>
            <a:r>
              <a:rPr kumimoji="0" lang="en-US" altLang="zh-TW" sz="1800" i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right half of </a:t>
            </a:r>
            <a:r>
              <a:rPr kumimoji="0" lang="en-US" altLang="zh-TW" sz="1800" dirty="0" err="1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anArray</a:t>
            </a:r>
            <a:r>
              <a:rPr kumimoji="0" lang="en-US" altLang="zh-TW" sz="18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)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609600" y="6172200"/>
            <a:ext cx="7924800" cy="451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>
              <a:lnSpc>
                <a:spcPts val="2800"/>
              </a:lnSpc>
            </a:pPr>
            <a:r>
              <a:rPr kumimoji="0" lang="en-US" altLang="zh-TW" dirty="0" smtClean="0">
                <a:latin typeface="Arial" charset="0"/>
              </a:rPr>
              <a:t>Source: FIGURE2-12 in [</a:t>
            </a:r>
            <a:r>
              <a:rPr kumimoji="0" lang="en-US" altLang="zh-TW" dirty="0" err="1" smtClean="0">
                <a:latin typeface="Arial" charset="0"/>
              </a:rPr>
              <a:t>Carrano</a:t>
            </a:r>
            <a:r>
              <a:rPr kumimoji="0" lang="en-US" altLang="zh-TW" dirty="0" smtClean="0">
                <a:latin typeface="Arial" charset="0"/>
              </a:rPr>
              <a:t> and Henry 2013]</a:t>
            </a:r>
            <a:endParaRPr kumimoji="0" lang="en-US" altLang="zh-TW" dirty="0">
              <a:latin typeface="Arial" charset="0"/>
            </a:endParaRPr>
          </a:p>
        </p:txBody>
      </p:sp>
      <p:pic>
        <p:nvPicPr>
          <p:cNvPr id="49158" name="Picture 6" descr="fig02_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005064"/>
            <a:ext cx="8077200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4329791" y="5631051"/>
            <a:ext cx="530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100" dirty="0" smtClean="0">
                <a:solidFill>
                  <a:srgbClr val="FF0000"/>
                </a:solidFill>
              </a:rPr>
              <a:t>AND</a:t>
            </a:r>
            <a:endParaRPr lang="zh-TW" altLang="en-US" sz="11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39787"/>
          </a:xfrm>
        </p:spPr>
        <p:txBody>
          <a:bodyPr/>
          <a:lstStyle/>
          <a:p>
            <a:pPr eaLnBrk="1" hangingPunct="1"/>
            <a:r>
              <a:rPr kumimoji="0" lang="en-US" altLang="zh-TW" sz="3600" dirty="0" smtClean="0"/>
              <a:t>Searching an Array: the Largest Item (2/2)</a:t>
            </a:r>
            <a:endParaRPr kumimoji="0" lang="zh-TW" altLang="en-US" sz="3600" dirty="0" smtClean="0"/>
          </a:p>
        </p:txBody>
      </p:sp>
      <p:sp>
        <p:nvSpPr>
          <p:cNvPr id="243716" name="Rectangle 4"/>
          <p:cNvSpPr>
            <a:spLocks noChangeArrowheads="1"/>
          </p:cNvSpPr>
          <p:nvPr/>
        </p:nvSpPr>
        <p:spPr bwMode="auto">
          <a:xfrm>
            <a:off x="1295400" y="2209800"/>
            <a:ext cx="61722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600" dirty="0" err="1"/>
              <a:t>maxArray</a:t>
            </a:r>
            <a:r>
              <a:rPr lang="en-US" altLang="zh-TW" sz="1600" dirty="0"/>
              <a:t>(&lt;1,6,8,3&gt;)</a:t>
            </a:r>
          </a:p>
          <a:p>
            <a:pPr algn="ctr"/>
            <a:r>
              <a:rPr lang="en-US" altLang="zh-TW" sz="1600" dirty="0"/>
              <a:t>return max(  </a:t>
            </a:r>
            <a:r>
              <a:rPr lang="en-US" altLang="zh-TW" sz="1600" dirty="0" err="1"/>
              <a:t>maxArray</a:t>
            </a:r>
            <a:r>
              <a:rPr lang="en-US" altLang="zh-TW" sz="1600" dirty="0"/>
              <a:t>(&lt;1,6&gt;), </a:t>
            </a:r>
            <a:r>
              <a:rPr lang="en-US" altLang="zh-TW" sz="1600" dirty="0" err="1"/>
              <a:t>maxArray</a:t>
            </a:r>
            <a:r>
              <a:rPr lang="en-US" altLang="zh-TW" sz="1600" dirty="0"/>
              <a:t>(&lt;8,3&gt;)  )</a:t>
            </a:r>
          </a:p>
        </p:txBody>
      </p:sp>
      <p:sp>
        <p:nvSpPr>
          <p:cNvPr id="243717" name="Rectangle 5"/>
          <p:cNvSpPr>
            <a:spLocks noChangeArrowheads="1"/>
          </p:cNvSpPr>
          <p:nvPr/>
        </p:nvSpPr>
        <p:spPr bwMode="auto">
          <a:xfrm>
            <a:off x="228600" y="3429000"/>
            <a:ext cx="43434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600" dirty="0" err="1"/>
              <a:t>maxArray</a:t>
            </a:r>
            <a:r>
              <a:rPr lang="en-US" altLang="zh-TW" sz="1600" dirty="0"/>
              <a:t>(&lt;1,6&gt;)</a:t>
            </a:r>
          </a:p>
          <a:p>
            <a:pPr algn="ctr"/>
            <a:r>
              <a:rPr lang="en-US" altLang="zh-TW" sz="1600" dirty="0"/>
              <a:t>return max( </a:t>
            </a:r>
            <a:r>
              <a:rPr lang="en-US" altLang="zh-TW" sz="1600" dirty="0" err="1"/>
              <a:t>maxArray</a:t>
            </a:r>
            <a:r>
              <a:rPr lang="en-US" altLang="zh-TW" sz="1600" dirty="0"/>
              <a:t>(&lt;1&gt;), </a:t>
            </a:r>
            <a:r>
              <a:rPr lang="en-US" altLang="zh-TW" sz="1600" dirty="0" err="1"/>
              <a:t>maxArray</a:t>
            </a:r>
            <a:r>
              <a:rPr lang="en-US" altLang="zh-TW" sz="1600" dirty="0"/>
              <a:t>(&lt;6&gt;) )</a:t>
            </a:r>
          </a:p>
        </p:txBody>
      </p:sp>
      <p:sp>
        <p:nvSpPr>
          <p:cNvPr id="243718" name="Rectangle 6"/>
          <p:cNvSpPr>
            <a:spLocks noChangeArrowheads="1"/>
          </p:cNvSpPr>
          <p:nvPr/>
        </p:nvSpPr>
        <p:spPr bwMode="auto">
          <a:xfrm>
            <a:off x="4648200" y="3429000"/>
            <a:ext cx="43434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600" dirty="0" err="1"/>
              <a:t>maxArray</a:t>
            </a:r>
            <a:r>
              <a:rPr lang="en-US" altLang="zh-TW" sz="1600" dirty="0"/>
              <a:t>(&lt;8,3&gt;)</a:t>
            </a:r>
          </a:p>
          <a:p>
            <a:pPr algn="ctr"/>
            <a:r>
              <a:rPr lang="en-US" altLang="zh-TW" sz="1600" dirty="0"/>
              <a:t>return max( </a:t>
            </a:r>
            <a:r>
              <a:rPr lang="en-US" altLang="zh-TW" sz="1600" dirty="0" err="1"/>
              <a:t>maxArray</a:t>
            </a:r>
            <a:r>
              <a:rPr lang="en-US" altLang="zh-TW" sz="1600" dirty="0"/>
              <a:t>(&lt;8&gt;), </a:t>
            </a:r>
            <a:r>
              <a:rPr lang="en-US" altLang="zh-TW" sz="1600" dirty="0" err="1"/>
              <a:t>maxArray</a:t>
            </a:r>
            <a:r>
              <a:rPr lang="en-US" altLang="zh-TW" sz="1600" dirty="0"/>
              <a:t>(&lt;3&gt;) )</a:t>
            </a:r>
          </a:p>
        </p:txBody>
      </p:sp>
      <p:sp>
        <p:nvSpPr>
          <p:cNvPr id="243719" name="Rectangle 7"/>
          <p:cNvSpPr>
            <a:spLocks noChangeArrowheads="1"/>
          </p:cNvSpPr>
          <p:nvPr/>
        </p:nvSpPr>
        <p:spPr bwMode="auto">
          <a:xfrm>
            <a:off x="762000" y="4800600"/>
            <a:ext cx="16002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600" dirty="0" err="1"/>
              <a:t>maxArray</a:t>
            </a:r>
            <a:r>
              <a:rPr lang="en-US" altLang="zh-TW" sz="1600" dirty="0"/>
              <a:t>(&lt;1&gt;)</a:t>
            </a:r>
          </a:p>
          <a:p>
            <a:pPr algn="ctr"/>
            <a:r>
              <a:rPr lang="en-US" altLang="zh-TW" sz="1600" b="1" dirty="0">
                <a:solidFill>
                  <a:schemeClr val="accent2"/>
                </a:solidFill>
              </a:rPr>
              <a:t>return 1</a:t>
            </a:r>
          </a:p>
        </p:txBody>
      </p:sp>
      <p:sp>
        <p:nvSpPr>
          <p:cNvPr id="243720" name="Rectangle 8"/>
          <p:cNvSpPr>
            <a:spLocks noChangeArrowheads="1"/>
          </p:cNvSpPr>
          <p:nvPr/>
        </p:nvSpPr>
        <p:spPr bwMode="auto">
          <a:xfrm>
            <a:off x="2895600" y="4800600"/>
            <a:ext cx="16002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600" dirty="0" err="1"/>
              <a:t>maxArray</a:t>
            </a:r>
            <a:r>
              <a:rPr lang="en-US" altLang="zh-TW" sz="1600" dirty="0"/>
              <a:t>(&lt;6&gt;)</a:t>
            </a:r>
          </a:p>
          <a:p>
            <a:pPr algn="ctr"/>
            <a:r>
              <a:rPr lang="en-US" altLang="zh-TW" sz="1600" b="1" dirty="0">
                <a:solidFill>
                  <a:schemeClr val="accent2"/>
                </a:solidFill>
              </a:rPr>
              <a:t>return 6</a:t>
            </a:r>
          </a:p>
        </p:txBody>
      </p:sp>
      <p:sp>
        <p:nvSpPr>
          <p:cNvPr id="243721" name="Rectangle 9"/>
          <p:cNvSpPr>
            <a:spLocks noChangeArrowheads="1"/>
          </p:cNvSpPr>
          <p:nvPr/>
        </p:nvSpPr>
        <p:spPr bwMode="auto">
          <a:xfrm>
            <a:off x="5181600" y="4800600"/>
            <a:ext cx="16002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600" dirty="0" err="1"/>
              <a:t>maxArray</a:t>
            </a:r>
            <a:r>
              <a:rPr lang="en-US" altLang="zh-TW" sz="1600" dirty="0"/>
              <a:t>(&lt;8&gt;)</a:t>
            </a:r>
          </a:p>
          <a:p>
            <a:pPr algn="ctr"/>
            <a:r>
              <a:rPr lang="en-US" altLang="zh-TW" sz="1600" b="1" dirty="0">
                <a:solidFill>
                  <a:schemeClr val="accent2"/>
                </a:solidFill>
              </a:rPr>
              <a:t>return 8</a:t>
            </a:r>
          </a:p>
        </p:txBody>
      </p:sp>
      <p:sp>
        <p:nvSpPr>
          <p:cNvPr id="243722" name="Rectangle 10"/>
          <p:cNvSpPr>
            <a:spLocks noChangeArrowheads="1"/>
          </p:cNvSpPr>
          <p:nvPr/>
        </p:nvSpPr>
        <p:spPr bwMode="auto">
          <a:xfrm>
            <a:off x="7315200" y="4800600"/>
            <a:ext cx="16002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600" dirty="0" err="1"/>
              <a:t>maxArray</a:t>
            </a:r>
            <a:r>
              <a:rPr lang="en-US" altLang="zh-TW" sz="1600" dirty="0"/>
              <a:t>(&lt;3&gt;)</a:t>
            </a:r>
          </a:p>
          <a:p>
            <a:pPr algn="ctr"/>
            <a:r>
              <a:rPr lang="en-US" altLang="zh-TW" sz="1600" b="1" dirty="0">
                <a:solidFill>
                  <a:schemeClr val="accent2"/>
                </a:solidFill>
              </a:rPr>
              <a:t>return 3</a:t>
            </a:r>
          </a:p>
        </p:txBody>
      </p:sp>
      <p:sp>
        <p:nvSpPr>
          <p:cNvPr id="243723" name="Line 11"/>
          <p:cNvSpPr>
            <a:spLocks noChangeShapeType="1"/>
          </p:cNvSpPr>
          <p:nvPr/>
        </p:nvSpPr>
        <p:spPr bwMode="auto">
          <a:xfrm flipH="1">
            <a:off x="2590800" y="27432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43724" name="Line 12"/>
          <p:cNvSpPr>
            <a:spLocks noChangeShapeType="1"/>
          </p:cNvSpPr>
          <p:nvPr/>
        </p:nvSpPr>
        <p:spPr bwMode="auto">
          <a:xfrm>
            <a:off x="5410200" y="27432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43725" name="Line 13"/>
          <p:cNvSpPr>
            <a:spLocks noChangeShapeType="1"/>
          </p:cNvSpPr>
          <p:nvPr/>
        </p:nvSpPr>
        <p:spPr bwMode="auto">
          <a:xfrm flipH="1">
            <a:off x="1447800" y="3962400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43726" name="Line 14"/>
          <p:cNvSpPr>
            <a:spLocks noChangeShapeType="1"/>
          </p:cNvSpPr>
          <p:nvPr/>
        </p:nvSpPr>
        <p:spPr bwMode="auto">
          <a:xfrm>
            <a:off x="3429000" y="3962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43727" name="Line 15"/>
          <p:cNvSpPr>
            <a:spLocks noChangeShapeType="1"/>
          </p:cNvSpPr>
          <p:nvPr/>
        </p:nvSpPr>
        <p:spPr bwMode="auto">
          <a:xfrm flipH="1">
            <a:off x="5867400" y="3962400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43728" name="Line 16"/>
          <p:cNvSpPr>
            <a:spLocks noChangeShapeType="1"/>
          </p:cNvSpPr>
          <p:nvPr/>
        </p:nvSpPr>
        <p:spPr bwMode="auto">
          <a:xfrm>
            <a:off x="7848600" y="3962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43731" name="Text Box 19"/>
          <p:cNvSpPr txBox="1">
            <a:spLocks noChangeArrowheads="1"/>
          </p:cNvSpPr>
          <p:nvPr/>
        </p:nvSpPr>
        <p:spPr bwMode="auto">
          <a:xfrm>
            <a:off x="3727450" y="2667000"/>
            <a:ext cx="311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243732" name="Text Box 20"/>
          <p:cNvSpPr txBox="1">
            <a:spLocks noChangeArrowheads="1"/>
          </p:cNvSpPr>
          <p:nvPr/>
        </p:nvSpPr>
        <p:spPr bwMode="auto">
          <a:xfrm>
            <a:off x="5638800" y="2667000"/>
            <a:ext cx="311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243733" name="Text Box 21"/>
          <p:cNvSpPr txBox="1">
            <a:spLocks noChangeArrowheads="1"/>
          </p:cNvSpPr>
          <p:nvPr/>
        </p:nvSpPr>
        <p:spPr bwMode="auto">
          <a:xfrm>
            <a:off x="5319713" y="2257425"/>
            <a:ext cx="5254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>
                <a:solidFill>
                  <a:schemeClr val="accent2"/>
                </a:solidFill>
              </a:rPr>
              <a:t>= 8</a:t>
            </a:r>
          </a:p>
        </p:txBody>
      </p:sp>
      <p:sp>
        <p:nvSpPr>
          <p:cNvPr id="243736" name="Text Box 24"/>
          <p:cNvSpPr txBox="1">
            <a:spLocks noChangeArrowheads="1"/>
          </p:cNvSpPr>
          <p:nvPr/>
        </p:nvSpPr>
        <p:spPr bwMode="auto">
          <a:xfrm>
            <a:off x="2057400" y="3886200"/>
            <a:ext cx="311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243737" name="Text Box 25"/>
          <p:cNvSpPr txBox="1">
            <a:spLocks noChangeArrowheads="1"/>
          </p:cNvSpPr>
          <p:nvPr/>
        </p:nvSpPr>
        <p:spPr bwMode="auto">
          <a:xfrm>
            <a:off x="3498850" y="3886200"/>
            <a:ext cx="311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243738" name="Text Box 26"/>
          <p:cNvSpPr txBox="1">
            <a:spLocks noChangeArrowheads="1"/>
          </p:cNvSpPr>
          <p:nvPr/>
        </p:nvSpPr>
        <p:spPr bwMode="auto">
          <a:xfrm>
            <a:off x="6013450" y="3886200"/>
            <a:ext cx="311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243739" name="Text Box 27"/>
          <p:cNvSpPr txBox="1">
            <a:spLocks noChangeArrowheads="1"/>
          </p:cNvSpPr>
          <p:nvPr/>
        </p:nvSpPr>
        <p:spPr bwMode="auto">
          <a:xfrm>
            <a:off x="7842250" y="3886200"/>
            <a:ext cx="311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>
                <a:solidFill>
                  <a:schemeClr val="accent2"/>
                </a:solidFill>
              </a:rPr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37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3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3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3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37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3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37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3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3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3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3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3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37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43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437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43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43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4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43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43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4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4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4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6" grpId="0" build="allAtOnce" animBg="1"/>
      <p:bldP spid="243717" grpId="0" build="allAtOnce" animBg="1"/>
      <p:bldP spid="243718" grpId="0" build="allAtOnce" animBg="1"/>
      <p:bldP spid="243719" grpId="0" animBg="1"/>
      <p:bldP spid="243720" grpId="0" animBg="1"/>
      <p:bldP spid="243721" grpId="0" animBg="1"/>
      <p:bldP spid="243722" grpId="0" animBg="1"/>
      <p:bldP spid="243723" grpId="0" animBg="1"/>
      <p:bldP spid="243724" grpId="0" animBg="1"/>
      <p:bldP spid="243725" grpId="0" animBg="1"/>
      <p:bldP spid="243726" grpId="0" animBg="1"/>
      <p:bldP spid="243727" grpId="0" animBg="1"/>
      <p:bldP spid="243728" grpId="0" animBg="1"/>
      <p:bldP spid="243731" grpId="0"/>
      <p:bldP spid="243732" grpId="0"/>
      <p:bldP spid="243733" grpId="0"/>
      <p:bldP spid="243736" grpId="0"/>
      <p:bldP spid="243737" grpId="0"/>
      <p:bldP spid="243738" grpId="0"/>
      <p:bldP spid="243739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39787"/>
          </a:xfrm>
        </p:spPr>
        <p:txBody>
          <a:bodyPr/>
          <a:lstStyle/>
          <a:p>
            <a:pPr eaLnBrk="1" hangingPunct="1"/>
            <a:r>
              <a:rPr kumimoji="0" lang="en-US" altLang="zh-TW" dirty="0" smtClean="0"/>
              <a:t>Recursion and Efficiency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kumimoji="0" lang="en-US" altLang="zh-TW" sz="2800" dirty="0" smtClean="0"/>
              <a:t>Recursion is a powerful problem-solving technique that often produces very </a:t>
            </a:r>
            <a:r>
              <a:rPr kumimoji="0" lang="en-US" altLang="zh-TW" sz="2800" b="1" dirty="0" smtClean="0">
                <a:solidFill>
                  <a:schemeClr val="accent2"/>
                </a:solidFill>
              </a:rPr>
              <a:t>clear</a:t>
            </a:r>
            <a:r>
              <a:rPr kumimoji="0" lang="en-US" altLang="zh-TW" sz="2800" dirty="0" smtClean="0"/>
              <a:t> solutions to complex problems.</a:t>
            </a:r>
            <a:endParaRPr kumimoji="0" lang="en-US" altLang="zh-TW" sz="1800" dirty="0" smtClean="0"/>
          </a:p>
          <a:p>
            <a:pPr eaLnBrk="1" hangingPunct="1"/>
            <a:r>
              <a:rPr kumimoji="0" lang="en-US" altLang="zh-TW" sz="2800" dirty="0" smtClean="0"/>
              <a:t>Some recursive solutions are so </a:t>
            </a:r>
            <a:r>
              <a:rPr kumimoji="0" lang="en-US" altLang="zh-TW" sz="2800" b="1" dirty="0" smtClean="0"/>
              <a:t>inefficient</a:t>
            </a:r>
            <a:r>
              <a:rPr kumimoji="0" lang="en-US" altLang="zh-TW" sz="2800" dirty="0" smtClean="0"/>
              <a:t> that they should not be used.</a:t>
            </a:r>
          </a:p>
          <a:p>
            <a:pPr lvl="1" eaLnBrk="1" hangingPunct="1"/>
            <a:r>
              <a:rPr kumimoji="0" lang="en-US" altLang="zh-TW" sz="2400" dirty="0" err="1" smtClean="0">
                <a:latin typeface="Courier New" pitchFamily="49" charset="0"/>
              </a:rPr>
              <a:t>binarySearch</a:t>
            </a:r>
            <a:r>
              <a:rPr kumimoji="0" lang="en-US" altLang="zh-TW" sz="2400" dirty="0" smtClean="0"/>
              <a:t> and </a:t>
            </a:r>
            <a:r>
              <a:rPr kumimoji="0" lang="en-US" altLang="zh-TW" sz="2400" dirty="0" err="1" smtClean="0">
                <a:latin typeface="Courier New" pitchFamily="49" charset="0"/>
              </a:rPr>
              <a:t>solveTowers</a:t>
            </a:r>
            <a:r>
              <a:rPr kumimoji="0" lang="en-US" altLang="zh-TW" sz="2400" dirty="0" smtClean="0"/>
              <a:t> are exceptions; they are quite efficient.</a:t>
            </a:r>
            <a:endParaRPr kumimoji="0" lang="en-US" altLang="zh-TW" sz="1800" dirty="0" smtClean="0"/>
          </a:p>
          <a:p>
            <a:pPr eaLnBrk="1" hangingPunct="1"/>
            <a:r>
              <a:rPr kumimoji="0" lang="en-US" altLang="zh-TW" sz="2800" dirty="0" smtClean="0"/>
              <a:t>Factors that contribute to the inefficiency of some recursive solutions:</a:t>
            </a:r>
          </a:p>
          <a:p>
            <a:pPr lvl="1" eaLnBrk="1" hangingPunct="1"/>
            <a:r>
              <a:rPr kumimoji="0" lang="en-US" altLang="zh-TW" sz="2400" dirty="0" smtClean="0"/>
              <a:t>Overhead associated with function calls.</a:t>
            </a:r>
          </a:p>
          <a:p>
            <a:pPr lvl="1" eaLnBrk="1" hangingPunct="1"/>
            <a:r>
              <a:rPr kumimoji="0" lang="en-US" altLang="zh-TW" sz="2400" dirty="0" smtClean="0"/>
              <a:t>Inherent inefficiency of some recursive algorithms.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39787"/>
          </a:xfrm>
        </p:spPr>
        <p:txBody>
          <a:bodyPr/>
          <a:lstStyle/>
          <a:p>
            <a:pPr eaLnBrk="1" hangingPunct="1"/>
            <a:r>
              <a:rPr kumimoji="0" lang="en-US" altLang="zh-TW" dirty="0" smtClean="0"/>
              <a:t>Recursion and Efficiency </a:t>
            </a:r>
            <a:endParaRPr kumimoji="0" lang="zh-TW" altLang="en-US" dirty="0" smtClean="0"/>
          </a:p>
        </p:txBody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In most programming languages, a function call incurs a </a:t>
            </a:r>
            <a:r>
              <a:rPr lang="en-US" altLang="zh-TW" b="1" u="sng" smtClean="0"/>
              <a:t>bookkeeping overhead</a:t>
            </a:r>
            <a:r>
              <a:rPr lang="en-US" altLang="zh-TW" smtClean="0"/>
              <a:t>.</a:t>
            </a:r>
          </a:p>
          <a:p>
            <a:pPr lvl="1" eaLnBrk="1" hangingPunct="1"/>
            <a:r>
              <a:rPr lang="en-US" altLang="zh-TW" smtClean="0"/>
              <a:t>Local variables, the returning address, </a:t>
            </a:r>
            <a:r>
              <a:rPr lang="en-US" altLang="zh-TW" smtClean="0">
                <a:latin typeface="Arial" charset="0"/>
              </a:rPr>
              <a:t>…</a:t>
            </a:r>
            <a:r>
              <a:rPr lang="en-US" altLang="zh-TW" smtClean="0"/>
              <a:t> etc.</a:t>
            </a:r>
          </a:p>
          <a:p>
            <a:pPr lvl="1" eaLnBrk="1" hangingPunct="1"/>
            <a:r>
              <a:rPr lang="en-US" altLang="zh-TW" smtClean="0"/>
              <a:t>Recursive functions can generate a lot of recursive calls </a:t>
            </a:r>
            <a:r>
              <a:rPr lang="en-US" altLang="zh-TW" smtClean="0">
                <a:sym typeface="Wingdings" pitchFamily="2" charset="2"/>
              </a:rPr>
              <a:t> magnify this overhead.</a:t>
            </a:r>
          </a:p>
          <a:p>
            <a:pPr lvl="1" eaLnBrk="1" hangingPunct="1"/>
            <a:endParaRPr lang="en-US" altLang="zh-TW" smtClean="0">
              <a:sym typeface="Wingdings" pitchFamily="2" charset="2"/>
            </a:endParaRPr>
          </a:p>
          <a:p>
            <a:pPr eaLnBrk="1" hangingPunct="1"/>
            <a:endParaRPr lang="en-US" altLang="zh-TW" smtClean="0">
              <a:sym typeface="Wingdings" pitchFamily="2" charset="2"/>
            </a:endParaRPr>
          </a:p>
          <a:p>
            <a:pPr lvl="1" eaLnBrk="1" hangingPunct="1"/>
            <a:endParaRPr lang="en-US" altLang="zh-TW" smtClean="0">
              <a:sym typeface="Wingdings" pitchFamily="2" charset="2"/>
            </a:endParaRPr>
          </a:p>
          <a:p>
            <a:pPr lvl="1"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39787"/>
          </a:xfrm>
        </p:spPr>
        <p:txBody>
          <a:bodyPr/>
          <a:lstStyle/>
          <a:p>
            <a:pPr eaLnBrk="1" hangingPunct="1"/>
            <a:r>
              <a:rPr kumimoji="0" lang="en-US" altLang="zh-TW" dirty="0" smtClean="0"/>
              <a:t>Recursion and Efficiency 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kumimoji="0" lang="en-US" altLang="zh-TW" dirty="0" smtClean="0"/>
              <a:t>Do not use a recursive solution if it is inefficient and there is a clear, efficient iterative solution.</a:t>
            </a:r>
          </a:p>
          <a:p>
            <a:pPr lvl="4" eaLnBrk="1" hangingPunct="1"/>
            <a:endParaRPr kumimoji="0" lang="en-US" altLang="zh-TW" dirty="0" smtClean="0"/>
          </a:p>
          <a:p>
            <a:pPr eaLnBrk="1" hangingPunct="1"/>
            <a:r>
              <a:rPr kumimoji="0" lang="en-US" altLang="zh-TW" dirty="0" smtClean="0"/>
              <a:t>You may need to convert a recursive solution to an iterative solution.</a:t>
            </a:r>
          </a:p>
          <a:p>
            <a:pPr lvl="4" eaLnBrk="1" hangingPunct="1"/>
            <a:endParaRPr kumimoji="0" lang="en-US" altLang="zh-TW" dirty="0" smtClean="0"/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35496" y="4149080"/>
            <a:ext cx="4801314" cy="170816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500" b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void</a:t>
            </a:r>
            <a:r>
              <a:rPr lang="en-US" altLang="zh-TW" sz="1500" dirty="0">
                <a:latin typeface="Lucida Sans Typewriter" panose="020B0509030504030204" pitchFamily="49" charset="0"/>
              </a:rPr>
              <a:t> </a:t>
            </a:r>
            <a:r>
              <a:rPr lang="en-US" altLang="zh-TW" sz="1500" dirty="0" err="1">
                <a:latin typeface="Lucida Sans Typewriter" panose="020B0509030504030204" pitchFamily="49" charset="0"/>
              </a:rPr>
              <a:t>writeBackward</a:t>
            </a:r>
            <a:r>
              <a:rPr lang="en-US" altLang="zh-TW" sz="1500" dirty="0">
                <a:latin typeface="Lucida Sans Typewriter" panose="020B0509030504030204" pitchFamily="49" charset="0"/>
              </a:rPr>
              <a:t>(</a:t>
            </a:r>
            <a:r>
              <a:rPr lang="en-US" altLang="zh-TW" sz="1500" b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string</a:t>
            </a:r>
            <a:r>
              <a:rPr lang="en-US" altLang="zh-TW" sz="1500" dirty="0">
                <a:latin typeface="Lucida Sans Typewriter" panose="020B0509030504030204" pitchFamily="49" charset="0"/>
              </a:rPr>
              <a:t> </a:t>
            </a:r>
            <a:r>
              <a:rPr lang="en-US" altLang="zh-TW" sz="1500" dirty="0" smtClean="0">
                <a:latin typeface="Lucida Sans Typewriter" panose="020B0509030504030204" pitchFamily="49" charset="0"/>
              </a:rPr>
              <a:t>s)</a:t>
            </a:r>
            <a:endParaRPr lang="en-US" altLang="zh-TW" sz="1500" dirty="0">
              <a:latin typeface="Lucida Sans Typewriter" panose="020B0509030504030204" pitchFamily="49" charset="0"/>
            </a:endParaRPr>
          </a:p>
          <a:p>
            <a:pPr eaLnBrk="1" hangingPunct="1"/>
            <a:r>
              <a:rPr lang="en-US" altLang="zh-TW" sz="1500" dirty="0" smtClean="0">
                <a:latin typeface="Lucida Sans Typewriter" panose="020B0509030504030204" pitchFamily="49" charset="0"/>
              </a:rPr>
              <a:t>{ </a:t>
            </a:r>
            <a:r>
              <a:rPr lang="en-US" altLang="zh-TW" sz="1500" b="1" dirty="0" err="1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int</a:t>
            </a:r>
            <a:r>
              <a:rPr lang="en-US" altLang="zh-TW" sz="1500" dirty="0" smtClean="0">
                <a:latin typeface="Lucida Sans Typewriter" panose="020B0509030504030204" pitchFamily="49" charset="0"/>
              </a:rPr>
              <a:t> length = </a:t>
            </a:r>
            <a:r>
              <a:rPr lang="en-US" altLang="zh-TW" sz="1500" dirty="0" err="1" smtClean="0">
                <a:latin typeface="Lucida Sans Typewriter" panose="020B0509030504030204" pitchFamily="49" charset="0"/>
              </a:rPr>
              <a:t>s.size</a:t>
            </a:r>
            <a:r>
              <a:rPr lang="en-US" altLang="zh-TW" sz="1500" dirty="0" smtClean="0">
                <a:latin typeface="Lucida Sans Typewriter" panose="020B0509030504030204" pitchFamily="49" charset="0"/>
              </a:rPr>
              <a:t>();</a:t>
            </a:r>
            <a:endParaRPr lang="en-US" altLang="zh-TW" sz="1500" dirty="0">
              <a:latin typeface="Lucida Sans Typewriter" panose="020B0509030504030204" pitchFamily="49" charset="0"/>
            </a:endParaRPr>
          </a:p>
          <a:p>
            <a:pPr eaLnBrk="1" hangingPunct="1"/>
            <a:r>
              <a:rPr lang="en-US" altLang="zh-TW" sz="1500" dirty="0">
                <a:latin typeface="Lucida Sans Typewriter" panose="020B0509030504030204" pitchFamily="49" charset="0"/>
              </a:rPr>
              <a:t>  </a:t>
            </a:r>
            <a:r>
              <a:rPr lang="en-US" altLang="zh-TW" sz="1500" b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if</a:t>
            </a:r>
            <a:r>
              <a:rPr lang="en-US" altLang="zh-TW" sz="1500" dirty="0" smtClean="0">
                <a:latin typeface="Lucida Sans Typewriter" panose="020B0509030504030204" pitchFamily="49" charset="0"/>
              </a:rPr>
              <a:t> (length </a:t>
            </a:r>
            <a:r>
              <a:rPr lang="en-US" altLang="zh-TW" sz="1500" dirty="0">
                <a:latin typeface="Lucida Sans Typewriter" panose="020B0509030504030204" pitchFamily="49" charset="0"/>
              </a:rPr>
              <a:t>&gt; 0</a:t>
            </a:r>
            <a:r>
              <a:rPr lang="en-US" altLang="zh-TW" sz="1500" dirty="0" smtClean="0">
                <a:latin typeface="Lucida Sans Typewriter" panose="020B0509030504030204" pitchFamily="49" charset="0"/>
              </a:rPr>
              <a:t>) {</a:t>
            </a:r>
            <a:endParaRPr lang="en-US" altLang="zh-TW" sz="1500" dirty="0">
              <a:latin typeface="Lucida Sans Typewriter" panose="020B0509030504030204" pitchFamily="49" charset="0"/>
            </a:endParaRPr>
          </a:p>
          <a:p>
            <a:pPr eaLnBrk="1" hangingPunct="1"/>
            <a:r>
              <a:rPr lang="en-US" altLang="zh-TW" sz="1500" dirty="0" smtClean="0">
                <a:latin typeface="Lucida Sans Typewriter" panose="020B0509030504030204" pitchFamily="49" charset="0"/>
              </a:rPr>
              <a:t>    </a:t>
            </a:r>
            <a:r>
              <a:rPr lang="en-US" altLang="zh-TW" sz="1500" dirty="0" err="1" smtClean="0">
                <a:latin typeface="Lucida Sans Typewriter" panose="020B0509030504030204" pitchFamily="49" charset="0"/>
              </a:rPr>
              <a:t>cout</a:t>
            </a:r>
            <a:r>
              <a:rPr lang="en-US" altLang="zh-TW" sz="1500" dirty="0" smtClean="0">
                <a:latin typeface="Lucida Sans Typewriter" panose="020B0509030504030204" pitchFamily="49" charset="0"/>
              </a:rPr>
              <a:t> </a:t>
            </a:r>
            <a:r>
              <a:rPr lang="en-US" altLang="zh-TW" sz="1500" dirty="0">
                <a:latin typeface="Lucida Sans Typewriter" panose="020B0509030504030204" pitchFamily="49" charset="0"/>
              </a:rPr>
              <a:t>&lt;&lt; </a:t>
            </a:r>
            <a:r>
              <a:rPr lang="en-US" altLang="zh-TW" sz="1500" dirty="0" err="1" smtClean="0">
                <a:latin typeface="Lucida Sans Typewriter" panose="020B0509030504030204" pitchFamily="49" charset="0"/>
              </a:rPr>
              <a:t>s.substr</a:t>
            </a:r>
            <a:r>
              <a:rPr lang="en-US" altLang="zh-TW" sz="1500" dirty="0" smtClean="0">
                <a:latin typeface="Lucida Sans Typewriter" panose="020B0509030504030204" pitchFamily="49" charset="0"/>
              </a:rPr>
              <a:t>(length-1</a:t>
            </a:r>
            <a:r>
              <a:rPr lang="en-US" altLang="zh-TW" sz="1500" dirty="0">
                <a:latin typeface="Lucida Sans Typewriter" panose="020B0509030504030204" pitchFamily="49" charset="0"/>
              </a:rPr>
              <a:t>, 1);</a:t>
            </a:r>
          </a:p>
          <a:p>
            <a:pPr eaLnBrk="1" hangingPunct="1"/>
            <a:r>
              <a:rPr lang="en-US" altLang="zh-TW" sz="1500" dirty="0">
                <a:latin typeface="Lucida Sans Typewriter" panose="020B0509030504030204" pitchFamily="49" charset="0"/>
              </a:rPr>
              <a:t>    </a:t>
            </a:r>
            <a:r>
              <a:rPr lang="en-US" altLang="zh-TW" sz="1500" dirty="0" err="1" smtClean="0">
                <a:latin typeface="Lucida Sans Typewriter" panose="020B0509030504030204" pitchFamily="49" charset="0"/>
              </a:rPr>
              <a:t>writeBackward</a:t>
            </a:r>
            <a:r>
              <a:rPr lang="en-US" altLang="zh-TW" sz="1500" dirty="0" smtClean="0">
                <a:latin typeface="Lucida Sans Typewriter" panose="020B0509030504030204" pitchFamily="49" charset="0"/>
              </a:rPr>
              <a:t>(</a:t>
            </a:r>
            <a:r>
              <a:rPr lang="en-US" altLang="zh-TW" sz="1500" dirty="0" err="1" smtClean="0">
                <a:latin typeface="Lucida Sans Typewriter" panose="020B0509030504030204" pitchFamily="49" charset="0"/>
              </a:rPr>
              <a:t>s.substr</a:t>
            </a:r>
            <a:r>
              <a:rPr lang="en-US" altLang="zh-TW" sz="1500" dirty="0" smtClean="0">
                <a:latin typeface="Lucida Sans Typewriter" panose="020B0509030504030204" pitchFamily="49" charset="0"/>
              </a:rPr>
              <a:t>(0,length-1));</a:t>
            </a:r>
          </a:p>
          <a:p>
            <a:pPr eaLnBrk="1" hangingPunct="1"/>
            <a:r>
              <a:rPr lang="en-US" altLang="zh-TW" sz="1500" dirty="0" smtClean="0">
                <a:latin typeface="Lucida Sans Typewriter" panose="020B0509030504030204" pitchFamily="49" charset="0"/>
              </a:rPr>
              <a:t>  }</a:t>
            </a:r>
          </a:p>
          <a:p>
            <a:pPr eaLnBrk="1" hangingPunct="1"/>
            <a:r>
              <a:rPr lang="en-US" altLang="zh-TW" sz="1500" dirty="0" smtClean="0">
                <a:latin typeface="Lucida Sans Typewriter" panose="020B0509030504030204" pitchFamily="49" charset="0"/>
              </a:rPr>
              <a:t>}</a:t>
            </a:r>
            <a:endParaRPr lang="zh-TW" altLang="en-US" sz="1500" dirty="0">
              <a:latin typeface="Lucida Sans Typewriter" panose="020B0509030504030204" pitchFamily="49" charset="0"/>
            </a:endParaRP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4991100" y="4148138"/>
            <a:ext cx="4108817" cy="170816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500" b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void</a:t>
            </a:r>
            <a:r>
              <a:rPr lang="en-US" altLang="zh-TW" sz="1500" dirty="0">
                <a:latin typeface="Lucida Sans Typewriter" panose="020B0509030504030204" pitchFamily="49" charset="0"/>
              </a:rPr>
              <a:t> </a:t>
            </a:r>
            <a:r>
              <a:rPr lang="en-US" altLang="zh-TW" sz="1500" dirty="0" err="1">
                <a:latin typeface="Lucida Sans Typewriter" panose="020B0509030504030204" pitchFamily="49" charset="0"/>
              </a:rPr>
              <a:t>writeBackward</a:t>
            </a:r>
            <a:r>
              <a:rPr lang="en-US" altLang="zh-TW" sz="1500" dirty="0">
                <a:latin typeface="Lucida Sans Typewriter" panose="020B0509030504030204" pitchFamily="49" charset="0"/>
              </a:rPr>
              <a:t>(</a:t>
            </a:r>
            <a:r>
              <a:rPr lang="en-US" altLang="zh-TW" sz="1500" b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string</a:t>
            </a:r>
            <a:r>
              <a:rPr lang="en-US" altLang="zh-TW" sz="1500" dirty="0">
                <a:latin typeface="Lucida Sans Typewriter" panose="020B0509030504030204" pitchFamily="49" charset="0"/>
              </a:rPr>
              <a:t> </a:t>
            </a:r>
            <a:r>
              <a:rPr lang="en-US" altLang="zh-TW" sz="1500" dirty="0" smtClean="0">
                <a:latin typeface="Lucida Sans Typewriter" panose="020B0509030504030204" pitchFamily="49" charset="0"/>
              </a:rPr>
              <a:t>s)</a:t>
            </a:r>
            <a:endParaRPr lang="en-US" altLang="zh-TW" sz="1500" dirty="0">
              <a:latin typeface="Lucida Sans Typewriter" panose="020B0509030504030204" pitchFamily="49" charset="0"/>
            </a:endParaRPr>
          </a:p>
          <a:p>
            <a:pPr eaLnBrk="1" hangingPunct="1"/>
            <a:r>
              <a:rPr lang="en-US" altLang="zh-TW" sz="1500" dirty="0" smtClean="0">
                <a:latin typeface="Lucida Sans Typewriter" panose="020B0509030504030204" pitchFamily="49" charset="0"/>
              </a:rPr>
              <a:t>{ </a:t>
            </a:r>
            <a:r>
              <a:rPr lang="en-US" altLang="zh-TW" sz="1500" b="1" dirty="0" err="1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int</a:t>
            </a:r>
            <a:r>
              <a:rPr lang="en-US" altLang="zh-TW" sz="1500" dirty="0" smtClean="0">
                <a:latin typeface="Lucida Sans Typewriter" panose="020B0509030504030204" pitchFamily="49" charset="0"/>
              </a:rPr>
              <a:t> length = </a:t>
            </a:r>
            <a:r>
              <a:rPr lang="en-US" altLang="zh-TW" sz="1500" dirty="0" err="1" smtClean="0">
                <a:latin typeface="Lucida Sans Typewriter" panose="020B0509030504030204" pitchFamily="49" charset="0"/>
              </a:rPr>
              <a:t>s.size</a:t>
            </a:r>
            <a:r>
              <a:rPr lang="en-US" altLang="zh-TW" sz="1500" dirty="0" smtClean="0">
                <a:latin typeface="Lucida Sans Typewriter" panose="020B0509030504030204" pitchFamily="49" charset="0"/>
              </a:rPr>
              <a:t>();</a:t>
            </a:r>
            <a:endParaRPr lang="en-US" altLang="zh-TW" sz="1500" dirty="0">
              <a:latin typeface="Lucida Sans Typewriter" panose="020B0509030504030204" pitchFamily="49" charset="0"/>
            </a:endParaRPr>
          </a:p>
          <a:p>
            <a:pPr eaLnBrk="1" hangingPunct="1"/>
            <a:r>
              <a:rPr lang="en-US" altLang="zh-TW" sz="1500" dirty="0">
                <a:latin typeface="Lucida Sans Typewriter" panose="020B0509030504030204" pitchFamily="49" charset="0"/>
              </a:rPr>
              <a:t>  </a:t>
            </a:r>
            <a:r>
              <a:rPr lang="en-US" altLang="zh-TW" sz="1500" b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while</a:t>
            </a:r>
            <a:r>
              <a:rPr lang="en-US" altLang="zh-TW" sz="1500" dirty="0" smtClean="0">
                <a:latin typeface="Lucida Sans Typewriter" panose="020B0509030504030204" pitchFamily="49" charset="0"/>
              </a:rPr>
              <a:t> (length </a:t>
            </a:r>
            <a:r>
              <a:rPr lang="en-US" altLang="zh-TW" sz="1500" dirty="0">
                <a:latin typeface="Lucida Sans Typewriter" panose="020B0509030504030204" pitchFamily="49" charset="0"/>
              </a:rPr>
              <a:t>&gt; 0</a:t>
            </a:r>
            <a:r>
              <a:rPr lang="en-US" altLang="zh-TW" sz="1500" dirty="0" smtClean="0">
                <a:latin typeface="Lucida Sans Typewriter" panose="020B0509030504030204" pitchFamily="49" charset="0"/>
              </a:rPr>
              <a:t>) {</a:t>
            </a:r>
            <a:endParaRPr lang="en-US" altLang="zh-TW" sz="1500" dirty="0">
              <a:latin typeface="Lucida Sans Typewriter" panose="020B0509030504030204" pitchFamily="49" charset="0"/>
            </a:endParaRPr>
          </a:p>
          <a:p>
            <a:pPr eaLnBrk="1" hangingPunct="1"/>
            <a:r>
              <a:rPr lang="en-US" altLang="zh-TW" sz="1500" dirty="0">
                <a:latin typeface="Lucida Sans Typewriter" panose="020B0509030504030204" pitchFamily="49" charset="0"/>
              </a:rPr>
              <a:t>   </a:t>
            </a:r>
            <a:r>
              <a:rPr lang="en-US" altLang="zh-TW" sz="1500" dirty="0" smtClean="0">
                <a:latin typeface="Lucida Sans Typewriter" panose="020B0509030504030204" pitchFamily="49" charset="0"/>
              </a:rPr>
              <a:t> </a:t>
            </a:r>
            <a:r>
              <a:rPr lang="en-US" altLang="zh-TW" sz="1500" dirty="0" err="1" smtClean="0">
                <a:latin typeface="Lucida Sans Typewriter" panose="020B0509030504030204" pitchFamily="49" charset="0"/>
              </a:rPr>
              <a:t>cout</a:t>
            </a:r>
            <a:r>
              <a:rPr lang="en-US" altLang="zh-TW" sz="1500" dirty="0" smtClean="0">
                <a:latin typeface="Lucida Sans Typewriter" panose="020B0509030504030204" pitchFamily="49" charset="0"/>
              </a:rPr>
              <a:t> </a:t>
            </a:r>
            <a:r>
              <a:rPr lang="en-US" altLang="zh-TW" sz="1500" dirty="0">
                <a:latin typeface="Lucida Sans Typewriter" panose="020B0509030504030204" pitchFamily="49" charset="0"/>
              </a:rPr>
              <a:t>&lt;&lt; </a:t>
            </a:r>
            <a:r>
              <a:rPr lang="en-US" altLang="zh-TW" sz="1500" dirty="0" err="1" smtClean="0">
                <a:latin typeface="Lucida Sans Typewriter" panose="020B0509030504030204" pitchFamily="49" charset="0"/>
              </a:rPr>
              <a:t>s.substr</a:t>
            </a:r>
            <a:r>
              <a:rPr lang="en-US" altLang="zh-TW" sz="1500" dirty="0" smtClean="0">
                <a:latin typeface="Lucida Sans Typewriter" panose="020B0509030504030204" pitchFamily="49" charset="0"/>
              </a:rPr>
              <a:t>(length-1</a:t>
            </a:r>
            <a:r>
              <a:rPr lang="en-US" altLang="zh-TW" sz="1500" dirty="0">
                <a:latin typeface="Lucida Sans Typewriter" panose="020B0509030504030204" pitchFamily="49" charset="0"/>
              </a:rPr>
              <a:t>, 1);</a:t>
            </a:r>
          </a:p>
          <a:p>
            <a:pPr eaLnBrk="1" hangingPunct="1"/>
            <a:r>
              <a:rPr lang="en-US" altLang="zh-TW" sz="1500" dirty="0">
                <a:latin typeface="Lucida Sans Typewriter" panose="020B0509030504030204" pitchFamily="49" charset="0"/>
              </a:rPr>
              <a:t>    </a:t>
            </a:r>
            <a:r>
              <a:rPr lang="en-US" altLang="zh-TW" sz="1500" dirty="0" smtClean="0">
                <a:latin typeface="Lucida Sans Typewriter" panose="020B0509030504030204" pitchFamily="49" charset="0"/>
              </a:rPr>
              <a:t>length--;</a:t>
            </a:r>
            <a:endParaRPr lang="en-US" altLang="zh-TW" sz="1500" dirty="0">
              <a:latin typeface="Lucida Sans Typewriter" panose="020B0509030504030204" pitchFamily="49" charset="0"/>
            </a:endParaRPr>
          </a:p>
          <a:p>
            <a:pPr eaLnBrk="1" hangingPunct="1"/>
            <a:r>
              <a:rPr lang="en-US" altLang="zh-TW" sz="1500" dirty="0">
                <a:latin typeface="Lucida Sans Typewriter" panose="020B0509030504030204" pitchFamily="49" charset="0"/>
              </a:rPr>
              <a:t> </a:t>
            </a:r>
            <a:r>
              <a:rPr lang="en-US" altLang="zh-TW" sz="1500" dirty="0" smtClean="0">
                <a:latin typeface="Lucida Sans Typewriter" panose="020B0509030504030204" pitchFamily="49" charset="0"/>
              </a:rPr>
              <a:t> }</a:t>
            </a:r>
            <a:endParaRPr lang="en-US" altLang="zh-TW" sz="1500" dirty="0">
              <a:latin typeface="Lucida Sans Typewriter" panose="020B0509030504030204" pitchFamily="49" charset="0"/>
            </a:endParaRPr>
          </a:p>
          <a:p>
            <a:pPr eaLnBrk="1" hangingPunct="1"/>
            <a:r>
              <a:rPr lang="en-US" altLang="zh-TW" sz="1500" dirty="0">
                <a:latin typeface="Lucida Sans Typewriter" panose="020B0509030504030204" pitchFamily="49" charset="0"/>
              </a:rPr>
              <a:t>}</a:t>
            </a:r>
            <a:endParaRPr lang="zh-TW" altLang="en-US" sz="1500" dirty="0">
              <a:latin typeface="Lucida Sans Typewriter" panose="020B0509030504030204" pitchFamily="49" charset="0"/>
            </a:endParaRPr>
          </a:p>
        </p:txBody>
      </p:sp>
      <p:sp>
        <p:nvSpPr>
          <p:cNvPr id="72710" name="AutoShape 6"/>
          <p:cNvSpPr>
            <a:spLocks noChangeArrowheads="1"/>
          </p:cNvSpPr>
          <p:nvPr/>
        </p:nvSpPr>
        <p:spPr bwMode="auto">
          <a:xfrm>
            <a:off x="4644008" y="4869160"/>
            <a:ext cx="308992" cy="144016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1447800" y="5880819"/>
            <a:ext cx="6069013" cy="644525"/>
          </a:xfrm>
          <a:prstGeom prst="rect">
            <a:avLst/>
          </a:prstGeom>
          <a:solidFill>
            <a:srgbClr val="FFCC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800" b="1" dirty="0"/>
              <a:t>Tail recursion</a:t>
            </a:r>
            <a:r>
              <a:rPr lang="en-US" altLang="zh-TW" sz="1800" dirty="0"/>
              <a:t>: the recursive call is the last action</a:t>
            </a:r>
          </a:p>
          <a:p>
            <a:pPr eaLnBrk="1" hangingPunct="1"/>
            <a:r>
              <a:rPr lang="en-US" altLang="zh-TW" sz="1800" dirty="0"/>
              <a:t>that the function takes.</a:t>
            </a:r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 flipH="1" flipV="1">
            <a:off x="1828800" y="5395019"/>
            <a:ext cx="294928" cy="4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 animBg="1"/>
      <p:bldP spid="72709" grpId="0" animBg="1"/>
      <p:bldP spid="72710" grpId="0" animBg="1"/>
      <p:bldP spid="72711" grpId="0" animBg="1"/>
      <p:bldP spid="72712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39787"/>
          </a:xfrm>
        </p:spPr>
        <p:txBody>
          <a:bodyPr/>
          <a:lstStyle/>
          <a:p>
            <a:pPr eaLnBrk="1" hangingPunct="1"/>
            <a:r>
              <a:rPr kumimoji="0" lang="en-US" altLang="zh-TW" smtClean="0"/>
              <a:t>Summary (1/2)</a:t>
            </a:r>
          </a:p>
        </p:txBody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kumimoji="0" lang="en-US" altLang="zh-TW" dirty="0" smtClean="0"/>
              <a:t>Recursion solves a problem by solving smaller problems of the same type.</a:t>
            </a:r>
          </a:p>
          <a:p>
            <a:pPr lvl="1" eaLnBrk="1" hangingPunct="1">
              <a:lnSpc>
                <a:spcPct val="80000"/>
              </a:lnSpc>
            </a:pPr>
            <a:endParaRPr kumimoji="0" lang="en-US" altLang="zh-TW" dirty="0" smtClean="0"/>
          </a:p>
          <a:p>
            <a:pPr eaLnBrk="1" hangingPunct="1">
              <a:lnSpc>
                <a:spcPct val="80000"/>
              </a:lnSpc>
            </a:pPr>
            <a:r>
              <a:rPr kumimoji="0" lang="en-US" altLang="zh-TW" dirty="0" smtClean="0"/>
              <a:t>Four questions:</a:t>
            </a:r>
          </a:p>
          <a:p>
            <a:pPr lvl="1" eaLnBrk="1" hangingPunct="1">
              <a:lnSpc>
                <a:spcPct val="80000"/>
              </a:lnSpc>
            </a:pPr>
            <a:r>
              <a:rPr kumimoji="0" lang="en-US" altLang="zh-TW" dirty="0" smtClean="0"/>
              <a:t>How can you define the problem in terms of smaller problems of the same type?</a:t>
            </a:r>
          </a:p>
          <a:p>
            <a:pPr lvl="1" eaLnBrk="1" hangingPunct="1">
              <a:lnSpc>
                <a:spcPct val="80000"/>
              </a:lnSpc>
            </a:pPr>
            <a:r>
              <a:rPr kumimoji="0" lang="en-US" altLang="zh-TW" dirty="0" smtClean="0"/>
              <a:t>How does each recursive call diminish the size of the problem?</a:t>
            </a:r>
          </a:p>
          <a:p>
            <a:pPr lvl="1" eaLnBrk="1" hangingPunct="1">
              <a:lnSpc>
                <a:spcPct val="80000"/>
              </a:lnSpc>
            </a:pPr>
            <a:r>
              <a:rPr kumimoji="0" lang="en-US" altLang="zh-TW" dirty="0" smtClean="0"/>
              <a:t>What instance(s) of the problem can serve as the base case?</a:t>
            </a:r>
          </a:p>
          <a:p>
            <a:pPr lvl="1" eaLnBrk="1" hangingPunct="1">
              <a:lnSpc>
                <a:spcPct val="80000"/>
              </a:lnSpc>
            </a:pPr>
            <a:r>
              <a:rPr kumimoji="0" lang="en-US" altLang="zh-TW" dirty="0" smtClean="0"/>
              <a:t>As the problem size diminishes, </a:t>
            </a:r>
            <a:r>
              <a:rPr kumimoji="0" lang="en-US" altLang="zh-TW" b="1" u="sng" dirty="0" smtClean="0"/>
              <a:t>will you reach a base case</a:t>
            </a:r>
            <a:r>
              <a:rPr kumimoji="0" lang="en-US" altLang="zh-TW" dirty="0" smtClean="0"/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39787"/>
          </a:xfrm>
        </p:spPr>
        <p:txBody>
          <a:bodyPr/>
          <a:lstStyle/>
          <a:p>
            <a:pPr eaLnBrk="1" hangingPunct="1"/>
            <a:r>
              <a:rPr kumimoji="0" lang="en-US" altLang="zh-TW" smtClean="0"/>
              <a:t>Summary (2/2)</a:t>
            </a:r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kumimoji="0" lang="en-US" altLang="zh-TW" dirty="0" smtClean="0"/>
              <a:t>A box trace can be used to trace the actions of a recursive method.</a:t>
            </a:r>
          </a:p>
          <a:p>
            <a:pPr lvl="2" eaLnBrk="1" hangingPunct="1"/>
            <a:endParaRPr kumimoji="0" lang="en-US" altLang="zh-TW" dirty="0" smtClean="0"/>
          </a:p>
          <a:p>
            <a:pPr eaLnBrk="1" hangingPunct="1"/>
            <a:r>
              <a:rPr kumimoji="0" lang="en-US" altLang="zh-TW" dirty="0" smtClean="0"/>
              <a:t>Some recursive solutions are much less efficient than a corresponding iterative solution due to their inherently inefficient algorithms and the overhead of function calls.</a:t>
            </a:r>
          </a:p>
          <a:p>
            <a:pPr lvl="2" eaLnBrk="1" hangingPunct="1"/>
            <a:endParaRPr kumimoji="0" lang="en-US" altLang="zh-TW" dirty="0" smtClean="0"/>
          </a:p>
          <a:p>
            <a:pPr eaLnBrk="1" hangingPunct="1"/>
            <a:r>
              <a:rPr kumimoji="0" lang="en-US" altLang="zh-TW" dirty="0" smtClean="0"/>
              <a:t>If you can easily, clearly, and efficiently solve a problem by using iteration, you should do so.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39787"/>
          </a:xfrm>
        </p:spPr>
        <p:txBody>
          <a:bodyPr/>
          <a:lstStyle/>
          <a:p>
            <a:r>
              <a:rPr lang="en-US" altLang="zh-TW" sz="3600" dirty="0" smtClean="0"/>
              <a:t>Remarks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“Recursive thinking” should be better repositioned as “</a:t>
            </a:r>
            <a:r>
              <a:rPr lang="en-US" altLang="zh-TW" dirty="0" smtClean="0">
                <a:solidFill>
                  <a:srgbClr val="0070C0"/>
                </a:solidFill>
              </a:rPr>
              <a:t>inductive thinking</a:t>
            </a:r>
            <a:r>
              <a:rPr lang="en-US" altLang="zh-TW" dirty="0" smtClean="0"/>
              <a:t>.”</a:t>
            </a:r>
          </a:p>
          <a:p>
            <a:r>
              <a:rPr lang="en-US" altLang="zh-TW" dirty="0" smtClean="0"/>
              <a:t>Inductive thinking tries to solve a problem in essentially the same way as recursive thinking.</a:t>
            </a:r>
          </a:p>
          <a:p>
            <a:r>
              <a:rPr lang="en-US" altLang="zh-TW" dirty="0" smtClean="0"/>
              <a:t>More importantly, induction is associated with  </a:t>
            </a:r>
            <a:r>
              <a:rPr lang="en-US" altLang="zh-TW" dirty="0" smtClean="0">
                <a:solidFill>
                  <a:srgbClr val="0070C0"/>
                </a:solidFill>
              </a:rPr>
              <a:t>principles of precise mathematical reasoning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Basically, when you have a positive answer to each of the “four questions” for recursion, you have a proper induction.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2775" y="1798638"/>
            <a:ext cx="7912100" cy="4460875"/>
          </a:xfrm>
        </p:spPr>
        <p:txBody>
          <a:bodyPr/>
          <a:lstStyle/>
          <a:p>
            <a:r>
              <a:rPr lang="en-US" altLang="en-US" sz="2400"/>
              <a:t>Example: 2030 has 2 zeros</a:t>
            </a:r>
          </a:p>
          <a:p>
            <a:r>
              <a:rPr lang="en-US" altLang="en-US" sz="2400"/>
              <a:t>If </a:t>
            </a:r>
            <a:r>
              <a:rPr lang="en-US" altLang="en-US" sz="2400">
                <a:latin typeface="Courier New" panose="02070309020205020404" pitchFamily="49" charset="0"/>
              </a:rPr>
              <a:t>n</a:t>
            </a:r>
            <a:r>
              <a:rPr lang="en-US" altLang="en-US" sz="2400"/>
              <a:t> has two or more digits</a:t>
            </a:r>
          </a:p>
          <a:p>
            <a:pPr lvl="1"/>
            <a:r>
              <a:rPr lang="en-US" altLang="en-US" sz="2400"/>
              <a:t>the </a:t>
            </a:r>
            <a:r>
              <a:rPr lang="en-US" altLang="en-US" sz="2400">
                <a:solidFill>
                  <a:srgbClr val="0033CC"/>
                </a:solidFill>
              </a:rPr>
              <a:t>number of zeros</a:t>
            </a:r>
            <a:r>
              <a:rPr lang="en-US" altLang="en-US" sz="2400"/>
              <a:t> is the </a:t>
            </a:r>
            <a:r>
              <a:rPr lang="en-US" altLang="en-US" sz="2400">
                <a:solidFill>
                  <a:srgbClr val="0033CC"/>
                </a:solidFill>
              </a:rPr>
              <a:t>number of zeros</a:t>
            </a:r>
            <a:r>
              <a:rPr lang="en-US" altLang="en-US" sz="2400"/>
              <a:t> in </a:t>
            </a:r>
            <a:r>
              <a:rPr lang="en-US" altLang="en-US" sz="2400">
                <a:latin typeface="Courier New" panose="02070309020205020404" pitchFamily="49" charset="0"/>
              </a:rPr>
              <a:t>n</a:t>
            </a:r>
            <a:r>
              <a:rPr lang="en-US" altLang="en-US" sz="2400"/>
              <a:t> with the last digit removed </a:t>
            </a:r>
          </a:p>
          <a:p>
            <a:pPr lvl="1"/>
            <a:r>
              <a:rPr lang="en-US" altLang="en-US" sz="2400"/>
              <a:t>plus an additional 1 if the last digit is zero</a:t>
            </a:r>
          </a:p>
          <a:p>
            <a:r>
              <a:rPr lang="en-US" altLang="en-US" sz="2400"/>
              <a:t>Examples:</a:t>
            </a:r>
          </a:p>
          <a:p>
            <a:pPr lvl="1"/>
            <a:r>
              <a:rPr lang="en-US" altLang="en-US" sz="2400"/>
              <a:t>number of zeros in </a:t>
            </a:r>
            <a:r>
              <a:rPr lang="en-US" altLang="en-US" sz="2400">
                <a:latin typeface="Courier New" panose="02070309020205020404" pitchFamily="49" charset="0"/>
              </a:rPr>
              <a:t>20030</a:t>
            </a:r>
            <a:r>
              <a:rPr lang="en-US" altLang="en-US" sz="2400"/>
              <a:t> is number of zeros in </a:t>
            </a:r>
            <a:r>
              <a:rPr lang="en-US" altLang="en-US" sz="2400">
                <a:latin typeface="Courier New" panose="02070309020205020404" pitchFamily="49" charset="0"/>
              </a:rPr>
              <a:t>2003</a:t>
            </a:r>
            <a:r>
              <a:rPr lang="en-US" altLang="en-US" sz="2400"/>
              <a:t> plus 1</a:t>
            </a:r>
          </a:p>
          <a:p>
            <a:pPr lvl="1"/>
            <a:r>
              <a:rPr lang="en-US" altLang="en-US" sz="2400"/>
              <a:t>number of zeros in </a:t>
            </a:r>
            <a:r>
              <a:rPr lang="en-US" altLang="en-US" sz="2400">
                <a:latin typeface="Courier New" panose="02070309020205020404" pitchFamily="49" charset="0"/>
              </a:rPr>
              <a:t>20031</a:t>
            </a:r>
            <a:r>
              <a:rPr lang="en-US" altLang="en-US" sz="2400"/>
              <a:t> is number of zeros in </a:t>
            </a:r>
            <a:r>
              <a:rPr lang="en-US" altLang="en-US" sz="2400">
                <a:latin typeface="Courier New" panose="02070309020205020404" pitchFamily="49" charset="0"/>
              </a:rPr>
              <a:t>2003</a:t>
            </a:r>
            <a:r>
              <a:rPr lang="en-US" altLang="en-US" sz="2400"/>
              <a:t> plus 0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title"/>
          </p:nvPr>
        </p:nvSpPr>
        <p:spPr>
          <a:xfrm>
            <a:off x="752475" y="171450"/>
            <a:ext cx="8104188" cy="1300163"/>
          </a:xfrm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Number of Zeros in a Number</a:t>
            </a:r>
          </a:p>
        </p:txBody>
      </p:sp>
      <p:sp>
        <p:nvSpPr>
          <p:cNvPr id="135172" name="AutoShape 4"/>
          <p:cNvSpPr>
            <a:spLocks noChangeArrowheads="1"/>
          </p:cNvSpPr>
          <p:nvPr/>
        </p:nvSpPr>
        <p:spPr bwMode="auto">
          <a:xfrm>
            <a:off x="7067550" y="2251075"/>
            <a:ext cx="1314450" cy="307975"/>
          </a:xfrm>
          <a:prstGeom prst="wedgeRectCallout">
            <a:avLst>
              <a:gd name="adj1" fmla="val -97704"/>
              <a:gd name="adj2" fmla="val 118042"/>
            </a:avLst>
          </a:prstGeom>
          <a:solidFill>
            <a:schemeClr val="bg1"/>
          </a:solidFill>
          <a:ln w="127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2000">
                <a:solidFill>
                  <a:srgbClr val="0000FF"/>
                </a:solidFill>
                <a:latin typeface="Arial" panose="020B0604020202020204" pitchFamily="34" charset="0"/>
              </a:rPr>
              <a:t>recursive</a:t>
            </a:r>
          </a:p>
        </p:txBody>
      </p:sp>
    </p:spTree>
    <p:extLst>
      <p:ext uri="{BB962C8B-B14F-4D97-AF65-F5344CB8AC3E}">
        <p14:creationId xmlns:p14="http://schemas.microsoft.com/office/powerpoint/2010/main" val="13578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39787"/>
          </a:xfrm>
        </p:spPr>
        <p:txBody>
          <a:bodyPr/>
          <a:lstStyle/>
          <a:p>
            <a:pPr eaLnBrk="1" hangingPunct="1"/>
            <a:r>
              <a:rPr kumimoji="0" lang="en-US" altLang="zh-TW" dirty="0" smtClean="0"/>
              <a:t>Deriving a Recursive Solution (1/2)</a:t>
            </a:r>
            <a:endParaRPr kumimoji="0" lang="zh-TW" altLang="en-US" dirty="0" smtClean="0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 smtClean="0"/>
              <a:t>Binary search </a:t>
            </a:r>
            <a:r>
              <a:rPr lang="en-US" altLang="zh-TW" u="sng" dirty="0" smtClean="0"/>
              <a:t>reduces</a:t>
            </a:r>
            <a:r>
              <a:rPr lang="en-US" altLang="zh-TW" dirty="0" smtClean="0"/>
              <a:t> the problem of searching the dictionary for a word </a:t>
            </a:r>
            <a:r>
              <a:rPr lang="en-US" altLang="zh-TW" u="sng" dirty="0" smtClean="0"/>
              <a:t>to</a:t>
            </a:r>
            <a:r>
              <a:rPr lang="en-US" altLang="zh-TW" dirty="0" smtClean="0"/>
              <a:t> a problem of searching half of the dictionary for the word.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zh-TW" dirty="0" smtClean="0"/>
              <a:t>Two important points: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Once you have divided the dictionary in halves, </a:t>
            </a:r>
            <a:r>
              <a:rPr lang="en-US" altLang="zh-TW" u="sng" dirty="0" smtClean="0"/>
              <a:t>you already know how to search the appropriate half</a:t>
            </a:r>
            <a:r>
              <a:rPr lang="en-US" altLang="zh-TW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There is a </a:t>
            </a:r>
            <a:r>
              <a:rPr lang="en-US" altLang="zh-TW" u="sng" dirty="0" smtClean="0"/>
              <a:t>special case</a:t>
            </a:r>
            <a:r>
              <a:rPr lang="en-US" altLang="zh-TW" dirty="0" smtClean="0"/>
              <a:t> that is different from all the other cases: </a:t>
            </a:r>
            <a:r>
              <a:rPr lang="en-US" altLang="zh-TW" u="sng" dirty="0" smtClean="0"/>
              <a:t>dictionary with a single page</a:t>
            </a:r>
            <a:r>
              <a:rPr lang="en-US" altLang="zh-TW" dirty="0" smtClean="0"/>
              <a:t>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b="1" dirty="0" smtClean="0">
                <a:solidFill>
                  <a:srgbClr val="0070C0"/>
                </a:solidFill>
              </a:rPr>
              <a:t>Stop dividing</a:t>
            </a:r>
            <a:r>
              <a:rPr lang="en-US" altLang="zh-TW" dirty="0" smtClean="0">
                <a:solidFill>
                  <a:srgbClr val="0070C0"/>
                </a:solidFill>
              </a:rPr>
              <a:t> and </a:t>
            </a:r>
            <a:r>
              <a:rPr lang="en-US" altLang="zh-TW" b="1" dirty="0" smtClean="0">
                <a:solidFill>
                  <a:srgbClr val="0070C0"/>
                </a:solidFill>
              </a:rPr>
              <a:t>solve the problem directly</a:t>
            </a:r>
            <a:r>
              <a:rPr lang="en-US" altLang="zh-TW" dirty="0" smtClean="0"/>
              <a:t>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/>
              <a:t>This special case is called the </a:t>
            </a:r>
            <a:r>
              <a:rPr lang="en-US" altLang="zh-TW" b="1" dirty="0" smtClean="0">
                <a:solidFill>
                  <a:srgbClr val="0070C0"/>
                </a:solidFill>
              </a:rPr>
              <a:t>base case</a:t>
            </a:r>
            <a:r>
              <a:rPr lang="en-US" altLang="zh-TW" dirty="0"/>
              <a:t> </a:t>
            </a:r>
            <a:r>
              <a:rPr lang="en-US" altLang="zh-TW" dirty="0" smtClean="0"/>
              <a:t>(or basis).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39787"/>
          </a:xfrm>
        </p:spPr>
        <p:txBody>
          <a:bodyPr/>
          <a:lstStyle/>
          <a:p>
            <a:pPr eaLnBrk="1" hangingPunct="1"/>
            <a:r>
              <a:rPr kumimoji="0" lang="en-US" altLang="zh-TW" dirty="0" smtClean="0"/>
              <a:t>Deriving a Recursive Solution (2/2)</a:t>
            </a:r>
            <a:endParaRPr kumimoji="0" lang="zh-TW" altLang="en-US" dirty="0" smtClean="0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kumimoji="0" lang="en-US" altLang="zh-TW" dirty="0" smtClean="0"/>
              <a:t>Binary search falls into the general strategy of </a:t>
            </a:r>
            <a:r>
              <a:rPr kumimoji="0" lang="en-US" altLang="zh-TW" b="1" u="sng" dirty="0" smtClean="0"/>
              <a:t>divide and conquer</a:t>
            </a:r>
            <a:r>
              <a:rPr kumimoji="0" lang="en-US" altLang="zh-TW" dirty="0" smtClean="0"/>
              <a:t>.</a:t>
            </a:r>
          </a:p>
          <a:p>
            <a:pPr lvl="1" eaLnBrk="1" hangingPunct="1"/>
            <a:r>
              <a:rPr kumimoji="0" lang="en-US" altLang="zh-TW" dirty="0" smtClean="0"/>
              <a:t>You solve the dictionary search problem by first </a:t>
            </a:r>
            <a:r>
              <a:rPr kumimoji="0" lang="en-US" altLang="zh-TW" i="1" dirty="0" smtClean="0">
                <a:solidFill>
                  <a:schemeClr val="accent2"/>
                </a:solidFill>
              </a:rPr>
              <a:t>dividing</a:t>
            </a:r>
            <a:r>
              <a:rPr kumimoji="0" lang="en-US" altLang="zh-TW" dirty="0" smtClean="0"/>
              <a:t> the dictionary into two halves.</a:t>
            </a:r>
          </a:p>
          <a:p>
            <a:pPr lvl="1" eaLnBrk="1" hangingPunct="1"/>
            <a:r>
              <a:rPr kumimoji="0" lang="en-US" altLang="zh-TW" dirty="0" smtClean="0"/>
              <a:t>And then </a:t>
            </a:r>
            <a:r>
              <a:rPr kumimoji="0" lang="en-US" altLang="zh-TW" i="1" dirty="0" smtClean="0">
                <a:solidFill>
                  <a:schemeClr val="accent2"/>
                </a:solidFill>
              </a:rPr>
              <a:t>conquering</a:t>
            </a:r>
            <a:r>
              <a:rPr kumimoji="0" lang="en-US" altLang="zh-TW" dirty="0" smtClean="0"/>
              <a:t> the appropriate half (a smaller problem).</a:t>
            </a:r>
          </a:p>
          <a:p>
            <a:pPr lvl="1" eaLnBrk="1" hangingPunct="1"/>
            <a:r>
              <a:rPr kumimoji="0" lang="en-US" altLang="zh-TW" dirty="0" smtClean="0"/>
              <a:t>You solve the smaller problem by using the </a:t>
            </a:r>
            <a:r>
              <a:rPr kumimoji="0" lang="en-US" altLang="zh-TW" i="1" dirty="0" smtClean="0"/>
              <a:t>same</a:t>
            </a:r>
            <a:r>
              <a:rPr kumimoji="0" lang="en-US" altLang="zh-TW" dirty="0" smtClean="0"/>
              <a:t> divide-and-conquer strategy </a:t>
            </a:r>
            <a:r>
              <a:rPr kumimoji="0" lang="en-US" altLang="zh-TW" u="sng" dirty="0" smtClean="0"/>
              <a:t>until you reach the base case</a:t>
            </a:r>
            <a:r>
              <a:rPr kumimoji="0" lang="en-US" altLang="zh-TW" dirty="0" smtClean="0"/>
              <a:t>.</a:t>
            </a:r>
          </a:p>
          <a:p>
            <a:pPr lvl="4" eaLnBrk="1" hangingPunct="1"/>
            <a:endParaRPr kumimoji="0" lang="en-US" altLang="zh-TW" sz="1400" dirty="0" smtClean="0"/>
          </a:p>
          <a:p>
            <a:pPr eaLnBrk="1" hangingPunct="1"/>
            <a:r>
              <a:rPr kumimoji="0" lang="en-US" altLang="zh-TW" dirty="0" smtClean="0"/>
              <a:t>Many recursive solutions utilize the divide-and-conquer strategy.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0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0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39787"/>
          </a:xfrm>
        </p:spPr>
        <p:txBody>
          <a:bodyPr/>
          <a:lstStyle/>
          <a:p>
            <a:pPr eaLnBrk="1" hangingPunct="1"/>
            <a:r>
              <a:rPr kumimoji="0" lang="en-US" altLang="zh-TW" dirty="0" smtClean="0"/>
              <a:t>The Search Example Revisited</a:t>
            </a:r>
            <a:endParaRPr kumimoji="0" lang="zh-TW" altLang="en-US" dirty="0" smtClean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kumimoji="0" lang="en-US" altLang="zh-TW" dirty="0" smtClean="0"/>
              <a:t>More rigorous pseudocode:</a:t>
            </a:r>
          </a:p>
          <a:p>
            <a:pPr lvl="1" eaLnBrk="1" hangingPunct="1"/>
            <a:endParaRPr kumimoji="0" lang="en-US" altLang="zh-TW" dirty="0" smtClean="0"/>
          </a:p>
          <a:p>
            <a:pPr lvl="1" eaLnBrk="1" hangingPunct="1"/>
            <a:endParaRPr kumimoji="0" lang="en-US" altLang="zh-TW" dirty="0" smtClean="0"/>
          </a:p>
          <a:p>
            <a:pPr lvl="1" eaLnBrk="1" hangingPunct="1"/>
            <a:endParaRPr kumimoji="0" lang="en-US" altLang="zh-TW" dirty="0" smtClean="0"/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89756" y="2132856"/>
            <a:ext cx="8964488" cy="40934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lvl="1">
              <a:defRPr/>
            </a:pPr>
            <a:r>
              <a:rPr kumimoji="0" lang="en-US" altLang="zh-TW" sz="20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search(</a:t>
            </a:r>
            <a:r>
              <a:rPr kumimoji="0" lang="en-US" altLang="zh-TW" sz="2000" dirty="0" err="1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aDcitionary</a:t>
            </a:r>
            <a:r>
              <a:rPr kumimoji="0" lang="en-US" altLang="zh-TW" sz="20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: Dictionary</a:t>
            </a:r>
            <a:r>
              <a:rPr kumimoji="0" lang="en-US" altLang="zh-TW" sz="20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, </a:t>
            </a:r>
            <a:r>
              <a:rPr kumimoji="0" lang="en-US" altLang="zh-TW" sz="20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word: string)</a:t>
            </a:r>
          </a:p>
          <a:p>
            <a:pPr lvl="1">
              <a:defRPr/>
            </a:pPr>
            <a:endParaRPr kumimoji="0" lang="en-US" altLang="zh-TW" sz="2000" dirty="0">
              <a:solidFill>
                <a:srgbClr val="0070C0"/>
              </a:solidFill>
              <a:latin typeface="Lucida Sans Typewriter" panose="020B0509030504030204" pitchFamily="49" charset="0"/>
            </a:endParaRPr>
          </a:p>
          <a:p>
            <a:pPr lvl="1">
              <a:defRPr/>
            </a:pPr>
            <a:r>
              <a:rPr kumimoji="0" lang="en-US" altLang="zh-TW" sz="20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</a:t>
            </a:r>
            <a:r>
              <a:rPr kumimoji="0" lang="en-US" altLang="zh-TW" sz="20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 </a:t>
            </a:r>
            <a:r>
              <a:rPr kumimoji="0" lang="en-US" altLang="zh-TW" sz="2000" b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if</a:t>
            </a:r>
            <a:r>
              <a:rPr kumimoji="0" lang="en-US" altLang="zh-TW" sz="20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 </a:t>
            </a:r>
            <a:r>
              <a:rPr kumimoji="0" lang="en-US" altLang="zh-TW" sz="20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(</a:t>
            </a:r>
            <a:r>
              <a:rPr kumimoji="0" lang="en-US" altLang="zh-TW" sz="2000" dirty="0" err="1">
                <a:solidFill>
                  <a:srgbClr val="0070C0"/>
                </a:solidFill>
                <a:latin typeface="Lucida Sans Typewriter" panose="020B0509030504030204" pitchFamily="49" charset="0"/>
              </a:rPr>
              <a:t>aDictionary</a:t>
            </a:r>
            <a:r>
              <a:rPr kumimoji="0" lang="en-US" altLang="zh-TW" sz="20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</a:t>
            </a:r>
            <a:r>
              <a:rPr kumimoji="0" lang="en-US" altLang="zh-TW" sz="2000" i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is one page in size</a:t>
            </a:r>
            <a:r>
              <a:rPr kumimoji="0" lang="en-US" altLang="zh-TW" sz="20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)</a:t>
            </a:r>
          </a:p>
          <a:p>
            <a:pPr lvl="1">
              <a:defRPr/>
            </a:pPr>
            <a:r>
              <a:rPr kumimoji="0" lang="en-US" altLang="zh-TW" sz="20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    </a:t>
            </a:r>
            <a:r>
              <a:rPr kumimoji="0" lang="en-US" altLang="zh-TW" sz="2000" i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Scan </a:t>
            </a:r>
            <a:r>
              <a:rPr kumimoji="0" lang="en-US" altLang="zh-TW" sz="2000" i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the page for </a:t>
            </a:r>
            <a:r>
              <a:rPr lang="en-US" altLang="zh-TW" sz="20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word</a:t>
            </a:r>
            <a:endParaRPr kumimoji="0" lang="en-US" altLang="zh-TW" sz="2000" i="1" dirty="0">
              <a:solidFill>
                <a:srgbClr val="0070C0"/>
              </a:solidFill>
              <a:latin typeface="Lucida Sans Typewriter" panose="020B0509030504030204" pitchFamily="49" charset="0"/>
            </a:endParaRPr>
          </a:p>
          <a:p>
            <a:pPr lvl="1">
              <a:defRPr/>
            </a:pPr>
            <a:r>
              <a:rPr kumimoji="0" lang="en-US" altLang="zh-TW" sz="20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 </a:t>
            </a:r>
            <a:r>
              <a:rPr kumimoji="0" lang="en-US" altLang="zh-TW" sz="2000" b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else</a:t>
            </a:r>
            <a:r>
              <a:rPr kumimoji="0" lang="en-US" altLang="zh-TW" sz="20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 {</a:t>
            </a:r>
            <a:endParaRPr kumimoji="0" lang="en-US" altLang="zh-TW" sz="2000" b="1" dirty="0">
              <a:solidFill>
                <a:srgbClr val="0070C0"/>
              </a:solidFill>
              <a:latin typeface="Lucida Sans Typewriter" panose="020B0509030504030204" pitchFamily="49" charset="0"/>
            </a:endParaRPr>
          </a:p>
          <a:p>
            <a:pPr lvl="1">
              <a:defRPr/>
            </a:pPr>
            <a:r>
              <a:rPr kumimoji="0" lang="en-US" altLang="zh-TW" sz="20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</a:t>
            </a:r>
            <a:r>
              <a:rPr kumimoji="0" lang="en-US" altLang="zh-TW" sz="20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    </a:t>
            </a:r>
            <a:r>
              <a:rPr kumimoji="0" lang="en-US" altLang="zh-TW" sz="2000" i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Open</a:t>
            </a:r>
            <a:r>
              <a:rPr kumimoji="0" lang="en-US" altLang="zh-TW" sz="20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 </a:t>
            </a:r>
            <a:r>
              <a:rPr kumimoji="0" lang="en-US" altLang="zh-TW" sz="2000" dirty="0" err="1">
                <a:solidFill>
                  <a:srgbClr val="0070C0"/>
                </a:solidFill>
                <a:latin typeface="Lucida Sans Typewriter" panose="020B0509030504030204" pitchFamily="49" charset="0"/>
              </a:rPr>
              <a:t>aDictionary</a:t>
            </a:r>
            <a:r>
              <a:rPr kumimoji="0" lang="en-US" altLang="zh-TW" sz="20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</a:t>
            </a:r>
            <a:r>
              <a:rPr kumimoji="0" lang="en-US" altLang="zh-TW" sz="2000" i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to a point near the middle</a:t>
            </a:r>
          </a:p>
          <a:p>
            <a:pPr lvl="1">
              <a:defRPr/>
            </a:pPr>
            <a:r>
              <a:rPr kumimoji="0" lang="en-US" altLang="zh-TW" sz="20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	 </a:t>
            </a:r>
            <a:r>
              <a:rPr kumimoji="0" lang="en-US" altLang="zh-TW" sz="20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 </a:t>
            </a:r>
            <a:r>
              <a:rPr kumimoji="0" lang="en-US" altLang="zh-TW" sz="2000" i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Determine </a:t>
            </a:r>
            <a:r>
              <a:rPr kumimoji="0" lang="en-US" altLang="zh-TW" sz="2000" i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which half </a:t>
            </a:r>
            <a:r>
              <a:rPr kumimoji="0" lang="en-US" altLang="zh-TW" sz="2000" i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contains </a:t>
            </a:r>
            <a:r>
              <a:rPr lang="en-US" altLang="zh-TW" sz="20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word</a:t>
            </a:r>
            <a:endParaRPr kumimoji="0" lang="en-US" altLang="zh-TW" sz="2000" i="1" dirty="0">
              <a:solidFill>
                <a:srgbClr val="0070C0"/>
              </a:solidFill>
              <a:latin typeface="Lucida Sans Typewriter" panose="020B0509030504030204" pitchFamily="49" charset="0"/>
            </a:endParaRPr>
          </a:p>
          <a:p>
            <a:pPr lvl="1">
              <a:defRPr/>
            </a:pPr>
            <a:r>
              <a:rPr kumimoji="0" lang="en-US" altLang="zh-TW" sz="20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	</a:t>
            </a:r>
          </a:p>
          <a:p>
            <a:pPr lvl="1">
              <a:defRPr/>
            </a:pPr>
            <a:r>
              <a:rPr kumimoji="0" lang="en-US" altLang="zh-TW" sz="20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   </a:t>
            </a:r>
            <a:r>
              <a:rPr kumimoji="0" lang="zh-TW" altLang="en-US" sz="20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 </a:t>
            </a:r>
            <a:r>
              <a:rPr kumimoji="0" lang="en-US" altLang="zh-TW" sz="2000" b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if</a:t>
            </a:r>
            <a:r>
              <a:rPr kumimoji="0" lang="en-US" altLang="zh-TW" sz="20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 </a:t>
            </a:r>
            <a:r>
              <a:rPr kumimoji="0" lang="en-US" altLang="zh-TW" sz="20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(word </a:t>
            </a:r>
            <a:r>
              <a:rPr kumimoji="0" lang="en-US" altLang="zh-TW" sz="2000" i="1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is in the first half of</a:t>
            </a:r>
            <a:r>
              <a:rPr kumimoji="0" lang="en-US" altLang="zh-TW" sz="20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</a:t>
            </a:r>
            <a:r>
              <a:rPr kumimoji="0" lang="en-US" altLang="zh-TW" sz="2000" dirty="0" err="1">
                <a:solidFill>
                  <a:srgbClr val="0070C0"/>
                </a:solidFill>
                <a:latin typeface="Lucida Sans Typewriter" panose="020B0509030504030204" pitchFamily="49" charset="0"/>
              </a:rPr>
              <a:t>aDictionary</a:t>
            </a:r>
            <a:r>
              <a:rPr kumimoji="0" lang="en-US" altLang="zh-TW" sz="20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)</a:t>
            </a:r>
          </a:p>
          <a:p>
            <a:pPr lvl="1">
              <a:defRPr/>
            </a:pPr>
            <a:r>
              <a:rPr kumimoji="0" lang="en-US" altLang="zh-TW" sz="20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      </a:t>
            </a:r>
            <a:r>
              <a:rPr kumimoji="0" lang="zh-TW" altLang="en-US" sz="20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 </a:t>
            </a:r>
            <a:r>
              <a:rPr kumimoji="0" lang="en-US" altLang="zh-TW" sz="2000" u="sng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search(</a:t>
            </a:r>
            <a:r>
              <a:rPr kumimoji="0" lang="en-US" altLang="zh-TW" sz="2000" i="1" u="sng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first </a:t>
            </a:r>
            <a:r>
              <a:rPr kumimoji="0" lang="en-US" altLang="zh-TW" sz="2000" i="1" u="sng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half of </a:t>
            </a:r>
            <a:r>
              <a:rPr kumimoji="0" lang="en-US" altLang="zh-TW" sz="2000" u="sng" dirty="0" err="1">
                <a:solidFill>
                  <a:srgbClr val="0070C0"/>
                </a:solidFill>
                <a:latin typeface="Lucida Sans Typewriter" panose="020B0509030504030204" pitchFamily="49" charset="0"/>
              </a:rPr>
              <a:t>aDictionary</a:t>
            </a:r>
            <a:r>
              <a:rPr kumimoji="0" lang="en-US" altLang="zh-TW" sz="2000" u="sng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, word)</a:t>
            </a:r>
          </a:p>
          <a:p>
            <a:pPr lvl="1">
              <a:defRPr/>
            </a:pPr>
            <a:r>
              <a:rPr kumimoji="0" lang="en-US" altLang="zh-TW" sz="20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    </a:t>
            </a:r>
            <a:r>
              <a:rPr kumimoji="0" lang="en-US" altLang="zh-TW" sz="2000" b="1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else</a:t>
            </a:r>
            <a:endParaRPr kumimoji="0" lang="en-US" altLang="zh-TW" sz="2000" b="1" dirty="0">
              <a:solidFill>
                <a:srgbClr val="0070C0"/>
              </a:solidFill>
              <a:latin typeface="Lucida Sans Typewriter" panose="020B0509030504030204" pitchFamily="49" charset="0"/>
            </a:endParaRPr>
          </a:p>
          <a:p>
            <a:pPr lvl="1">
              <a:defRPr/>
            </a:pPr>
            <a:r>
              <a:rPr kumimoji="0" lang="en-US" altLang="zh-TW" sz="20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	    </a:t>
            </a:r>
            <a:r>
              <a:rPr kumimoji="0" lang="en-US" altLang="zh-TW" sz="2000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 </a:t>
            </a:r>
            <a:r>
              <a:rPr kumimoji="0" lang="en-US" altLang="zh-TW" sz="2000" u="sng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search(</a:t>
            </a:r>
            <a:r>
              <a:rPr kumimoji="0" lang="en-US" altLang="zh-TW" sz="2000" i="1" u="sng" dirty="0" smtClean="0">
                <a:solidFill>
                  <a:srgbClr val="0070C0"/>
                </a:solidFill>
                <a:latin typeface="Lucida Sans Typewriter" panose="020B0509030504030204" pitchFamily="49" charset="0"/>
              </a:rPr>
              <a:t>second </a:t>
            </a:r>
            <a:r>
              <a:rPr kumimoji="0" lang="en-US" altLang="zh-TW" sz="2000" i="1" u="sng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half of </a:t>
            </a:r>
            <a:r>
              <a:rPr kumimoji="0" lang="en-US" altLang="zh-TW" sz="2000" u="sng" dirty="0" err="1">
                <a:solidFill>
                  <a:srgbClr val="0070C0"/>
                </a:solidFill>
                <a:latin typeface="Lucida Sans Typewriter" panose="020B0509030504030204" pitchFamily="49" charset="0"/>
              </a:rPr>
              <a:t>aDictionary</a:t>
            </a:r>
            <a:r>
              <a:rPr kumimoji="0" lang="en-US" altLang="zh-TW" sz="2000" u="sng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, word)</a:t>
            </a:r>
          </a:p>
          <a:p>
            <a:pPr lvl="1">
              <a:defRPr/>
            </a:pPr>
            <a:r>
              <a:rPr kumimoji="0" lang="en-US" altLang="zh-TW" sz="2000" dirty="0">
                <a:solidFill>
                  <a:srgbClr val="0070C0"/>
                </a:solidFill>
                <a:latin typeface="Lucida Sans Typewriter" panose="020B0509030504030204" pitchFamily="49" charset="0"/>
              </a:rPr>
              <a:t>  }</a:t>
            </a:r>
            <a:endParaRPr lang="zh-TW" altLang="en-US" sz="2000" dirty="0">
              <a:solidFill>
                <a:srgbClr val="0070C0"/>
              </a:solidFill>
              <a:latin typeface="Lucida Sans Typewriter" panose="020B0509030504030204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2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5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5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5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52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523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52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52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52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52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build="allAtOnce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theme1.xml><?xml version="1.0" encoding="utf-8"?>
<a:theme xmlns:a="http://schemas.openxmlformats.org/drawingml/2006/main" name="1_Edge">
  <a:themeElements>
    <a:clrScheme name="1_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1_Edge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sq" cmpd="sng" algn="ctr">
          <a:solidFill>
            <a:srgbClr val="000000"/>
          </a:solidFill>
          <a:prstDash val="solid"/>
          <a:round/>
          <a:headEnd type="none" w="sm" len="sm"/>
          <a:tailEnd type="triangle" w="lg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sq" cmpd="sng" algn="ctr">
          <a:solidFill>
            <a:srgbClr val="000000"/>
          </a:solidFill>
          <a:prstDash val="solid"/>
          <a:round/>
          <a:headEnd type="none" w="sm" len="sm"/>
          <a:tailEnd type="triangle" w="lg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1_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4696</Words>
  <Application>Microsoft Office PowerPoint</Application>
  <PresentationFormat>On-screen Show (4:3)</PresentationFormat>
  <Paragraphs>947</Paragraphs>
  <Slides>68</Slides>
  <Notes>63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81" baseType="lpstr">
      <vt:lpstr>Arial</vt:lpstr>
      <vt:lpstr>Calibri</vt:lpstr>
      <vt:lpstr>Courier New</vt:lpstr>
      <vt:lpstr>Lucida Sans Typewriter</vt:lpstr>
      <vt:lpstr>新細明體</vt:lpstr>
      <vt:lpstr>Symbol</vt:lpstr>
      <vt:lpstr>Times</vt:lpstr>
      <vt:lpstr>Times New Roman</vt:lpstr>
      <vt:lpstr>Verdana</vt:lpstr>
      <vt:lpstr>Wingdings</vt:lpstr>
      <vt:lpstr>1_Edge</vt:lpstr>
      <vt:lpstr>Office 佈景主題</vt:lpstr>
      <vt:lpstr>Microsoft Word 97 - 2003 Document</vt:lpstr>
      <vt:lpstr> Recursion CENG 218 Data Structures </vt:lpstr>
      <vt:lpstr>Overview</vt:lpstr>
      <vt:lpstr>The Basic Idea</vt:lpstr>
      <vt:lpstr>About Efficiency</vt:lpstr>
      <vt:lpstr>An Example (1/2)</vt:lpstr>
      <vt:lpstr>An Example (2/2)</vt:lpstr>
      <vt:lpstr>Deriving a Recursive Solution (1/2)</vt:lpstr>
      <vt:lpstr>Deriving a Recursive Solution (2/2)</vt:lpstr>
      <vt:lpstr>The Search Example Revisited</vt:lpstr>
      <vt:lpstr>Observations from a Recursive Solution</vt:lpstr>
      <vt:lpstr>Binary Search Algorithm</vt:lpstr>
      <vt:lpstr>Why Is It Called "Binary" Search?</vt:lpstr>
      <vt:lpstr>Binary Search Method</vt:lpstr>
      <vt:lpstr>Where is the composition?</vt:lpstr>
      <vt:lpstr>Binary Search Example</vt:lpstr>
      <vt:lpstr>Binary Search Example</vt:lpstr>
      <vt:lpstr>Four Questions to Ask/Answer </vt:lpstr>
      <vt:lpstr>A Recursive Function: Factorial (1/4)</vt:lpstr>
      <vt:lpstr>A Recursive Function: Factorial (2/4)</vt:lpstr>
      <vt:lpstr>A Recursive Function: Factorial (3/4)</vt:lpstr>
      <vt:lpstr>A Recursive Function: Factorial (4/4)</vt:lpstr>
      <vt:lpstr>Box Traces</vt:lpstr>
      <vt:lpstr>Constructing a Box Trace (1/7)</vt:lpstr>
      <vt:lpstr>Constructing a Box Trace (2/7)</vt:lpstr>
      <vt:lpstr>Constructing a Box Trace (3/7)</vt:lpstr>
      <vt:lpstr>Constructing a Box Trace (4/7)</vt:lpstr>
      <vt:lpstr>Constructing a Box Trace (5/7)</vt:lpstr>
      <vt:lpstr>Constructing a Box Trace (6/7)</vt:lpstr>
      <vt:lpstr>Constructing a Box Trace (7/7)</vt:lpstr>
      <vt:lpstr>Invariants for Recursive Functions</vt:lpstr>
      <vt:lpstr>Return a Value  Recursion Example: Powers</vt:lpstr>
      <vt:lpstr>Function Definition for power()</vt:lpstr>
      <vt:lpstr>Calling Function power()</vt:lpstr>
      <vt:lpstr>Calling Function power()</vt:lpstr>
      <vt:lpstr>Tracing Function power():  Evaluating the Recursive Function Call power(2,3)</vt:lpstr>
      <vt:lpstr>Recursive void Function:  Vertical Numbers</vt:lpstr>
      <vt:lpstr>Vertical Numbers:  Recursive Definition</vt:lpstr>
      <vt:lpstr>writeVertical Function Definition</vt:lpstr>
      <vt:lpstr>writeVertical Trace</vt:lpstr>
      <vt:lpstr>A Recursive Procedure: writeBackward (1/5)</vt:lpstr>
      <vt:lpstr>A Recursive Procedure: writeBackward (2/5)</vt:lpstr>
      <vt:lpstr>A Recursive Procedure: writeBackward (3/5)</vt:lpstr>
      <vt:lpstr>A Recursive Procedure: writeBackward (4/5)</vt:lpstr>
      <vt:lpstr>A Recursive Procedure: writeBackward (5/5)</vt:lpstr>
      <vt:lpstr>A Box Trace of  writeBackward (1/3)</vt:lpstr>
      <vt:lpstr>A Box Trace of  writeBackward (2/3)</vt:lpstr>
      <vt:lpstr>A Box Trace of  writeBackward (3/3)</vt:lpstr>
      <vt:lpstr>An Alternative  writeBackward (1/2)</vt:lpstr>
      <vt:lpstr>An Alternative writeBackward (2/2)</vt:lpstr>
      <vt:lpstr>A Box Trace of  writeBackward2</vt:lpstr>
      <vt:lpstr>Searching an Array: Binary Search (1/8)</vt:lpstr>
      <vt:lpstr>Searching an Array: Binary Search (2/8)</vt:lpstr>
      <vt:lpstr>Searching an Array: Binary Search (3/8)</vt:lpstr>
      <vt:lpstr>Searching an Array: Binary Search (4/8)</vt:lpstr>
      <vt:lpstr>Searching an Array: Binary Search (5/8)</vt:lpstr>
      <vt:lpstr>Searching an Array: Binary Search (6/8)</vt:lpstr>
      <vt:lpstr>Searching an Array: Binary Search (7/8)</vt:lpstr>
      <vt:lpstr>Searching an Array: Binary Search (8/8)</vt:lpstr>
      <vt:lpstr>Searching an Array: Another Binary Search</vt:lpstr>
      <vt:lpstr>Searching an Array: the Largest Item (1/2)</vt:lpstr>
      <vt:lpstr>Searching an Array: the Largest Item (2/2)</vt:lpstr>
      <vt:lpstr>Recursion and Efficiency </vt:lpstr>
      <vt:lpstr>Recursion and Efficiency </vt:lpstr>
      <vt:lpstr>Recursion and Efficiency </vt:lpstr>
      <vt:lpstr>Summary (1/2)</vt:lpstr>
      <vt:lpstr>Summary (2/2)</vt:lpstr>
      <vt:lpstr>Remarks</vt:lpstr>
      <vt:lpstr>Number of Zeros in a Number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2025-04-13T21:27:53Z</dcterms:created>
  <dcterms:modified xsi:type="dcterms:W3CDTF">2025-04-13T22:46:35Z</dcterms:modified>
</cp:coreProperties>
</file>