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48" r:id="rId2"/>
  </p:sldMasterIdLst>
  <p:notesMasterIdLst>
    <p:notesMasterId r:id="rId71"/>
  </p:notesMasterIdLst>
  <p:handoutMasterIdLst>
    <p:handoutMasterId r:id="rId72"/>
  </p:handoutMasterIdLst>
  <p:sldIdLst>
    <p:sldId id="377" r:id="rId3"/>
    <p:sldId id="526" r:id="rId4"/>
    <p:sldId id="425" r:id="rId5"/>
    <p:sldId id="429" r:id="rId6"/>
    <p:sldId id="527" r:id="rId7"/>
    <p:sldId id="426" r:id="rId8"/>
    <p:sldId id="427" r:id="rId9"/>
    <p:sldId id="428" r:id="rId10"/>
    <p:sldId id="525" r:id="rId11"/>
    <p:sldId id="430" r:id="rId12"/>
    <p:sldId id="537" r:id="rId13"/>
    <p:sldId id="538" r:id="rId14"/>
    <p:sldId id="539" r:id="rId15"/>
    <p:sldId id="540" r:id="rId16"/>
    <p:sldId id="541" r:id="rId17"/>
    <p:sldId id="542" r:id="rId18"/>
    <p:sldId id="500" r:id="rId19"/>
    <p:sldId id="432" r:id="rId20"/>
    <p:sldId id="434" r:id="rId21"/>
    <p:sldId id="433" r:id="rId22"/>
    <p:sldId id="435" r:id="rId23"/>
    <p:sldId id="436" r:id="rId24"/>
    <p:sldId id="501" r:id="rId25"/>
    <p:sldId id="437" r:id="rId26"/>
    <p:sldId id="438" r:id="rId27"/>
    <p:sldId id="439" r:id="rId28"/>
    <p:sldId id="440" r:id="rId29"/>
    <p:sldId id="441" r:id="rId30"/>
    <p:sldId id="442" r:id="rId31"/>
    <p:sldId id="443" r:id="rId32"/>
    <p:sldId id="532" r:id="rId33"/>
    <p:sldId id="533" r:id="rId34"/>
    <p:sldId id="534" r:id="rId35"/>
    <p:sldId id="535" r:id="rId36"/>
    <p:sldId id="536" r:id="rId37"/>
    <p:sldId id="528" r:id="rId38"/>
    <p:sldId id="529" r:id="rId39"/>
    <p:sldId id="530" r:id="rId40"/>
    <p:sldId id="531" r:id="rId41"/>
    <p:sldId id="444" r:id="rId42"/>
    <p:sldId id="445" r:id="rId43"/>
    <p:sldId id="516" r:id="rId44"/>
    <p:sldId id="447" r:id="rId45"/>
    <p:sldId id="448" r:id="rId46"/>
    <p:sldId id="449" r:id="rId47"/>
    <p:sldId id="450" r:id="rId48"/>
    <p:sldId id="451" r:id="rId49"/>
    <p:sldId id="452" r:id="rId50"/>
    <p:sldId id="453" r:id="rId51"/>
    <p:sldId id="454" r:id="rId52"/>
    <p:sldId id="471" r:id="rId53"/>
    <p:sldId id="519" r:id="rId54"/>
    <p:sldId id="473" r:id="rId55"/>
    <p:sldId id="474" r:id="rId56"/>
    <p:sldId id="475" r:id="rId57"/>
    <p:sldId id="476" r:id="rId58"/>
    <p:sldId id="477" r:id="rId59"/>
    <p:sldId id="478" r:id="rId60"/>
    <p:sldId id="524" r:id="rId61"/>
    <p:sldId id="517" r:id="rId62"/>
    <p:sldId id="518" r:id="rId63"/>
    <p:sldId id="494" r:id="rId64"/>
    <p:sldId id="495" r:id="rId65"/>
    <p:sldId id="497" r:id="rId66"/>
    <p:sldId id="498" r:id="rId67"/>
    <p:sldId id="499" r:id="rId68"/>
    <p:sldId id="520" r:id="rId69"/>
    <p:sldId id="543" r:id="rId70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20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6924"/>
    </p:cViewPr>
  </p:sorterViewPr>
  <p:notesViewPr>
    <p:cSldViewPr>
      <p:cViewPr varScale="1">
        <p:scale>
          <a:sx n="62" d="100"/>
          <a:sy n="62" d="100"/>
        </p:scale>
        <p:origin x="324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3176"/>
          </a:xfrm>
          <a:prstGeom prst="rect">
            <a:avLst/>
          </a:prstGeom>
        </p:spPr>
        <p:txBody>
          <a:bodyPr vert="horz" lIns="86018" tIns="43009" rIns="86018" bIns="43009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294" y="2"/>
            <a:ext cx="2945862" cy="493176"/>
          </a:xfrm>
          <a:prstGeom prst="rect">
            <a:avLst/>
          </a:prstGeom>
        </p:spPr>
        <p:txBody>
          <a:bodyPr vert="horz" lIns="86018" tIns="43009" rIns="86018" bIns="43009" rtlCol="0"/>
          <a:lstStyle>
            <a:lvl1pPr algn="r">
              <a:defRPr sz="1100"/>
            </a:lvl1pPr>
          </a:lstStyle>
          <a:p>
            <a:fld id="{30B0BA80-867D-495D-A2A5-DE736D988FD1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379543"/>
            <a:ext cx="2945862" cy="493176"/>
          </a:xfrm>
          <a:prstGeom prst="rect">
            <a:avLst/>
          </a:prstGeom>
        </p:spPr>
        <p:txBody>
          <a:bodyPr vert="horz" lIns="86018" tIns="43009" rIns="86018" bIns="43009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294" y="9379543"/>
            <a:ext cx="2945862" cy="493176"/>
          </a:xfrm>
          <a:prstGeom prst="rect">
            <a:avLst/>
          </a:prstGeom>
        </p:spPr>
        <p:txBody>
          <a:bodyPr vert="horz" lIns="86018" tIns="43009" rIns="86018" bIns="43009" rtlCol="0" anchor="b"/>
          <a:lstStyle>
            <a:lvl1pPr algn="r">
              <a:defRPr sz="1100"/>
            </a:lvl1pPr>
          </a:lstStyle>
          <a:p>
            <a:fld id="{C5016A92-CA56-4516-AD95-8492D9A6F0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090E3D2F-3125-48CE-A48F-72EDD5AD55C0}" type="slidenum">
              <a:rPr kumimoji="0" lang="zh-TW" altLang="en-US">
                <a:latin typeface="Times" pitchFamily="18" charset="0"/>
              </a:rPr>
              <a:pPr/>
              <a:t>3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9C815-6588-4DD2-B055-C33C3BCE506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873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43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B047D-7528-45FF-B1DB-697EC46AA35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94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41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2197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3B3830-F1D4-4DD7-97B9-64D5CFE428DE}" type="slidenum">
              <a:rPr lang="zh-TW" altLang="en-US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9994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3B3830-F1D4-4DD7-97B9-64D5CFE428DE}" type="slidenum">
              <a:rPr lang="zh-TW" altLang="en-US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908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B2990FB1-5575-4120-BBD8-3593E4DF5FA6}" type="slidenum">
              <a:rPr kumimoji="0" lang="zh-TW" altLang="en-US">
                <a:latin typeface="Times" pitchFamily="18" charset="0"/>
              </a:rPr>
              <a:pPr/>
              <a:t>20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en-US" altLang="zh-TW" u="sng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B9480477-6492-47CE-BCC7-7747E74DEAC7}" type="slidenum">
              <a:rPr kumimoji="0" lang="zh-TW" altLang="en-US">
                <a:latin typeface="Times" pitchFamily="18" charset="0"/>
              </a:rPr>
              <a:pPr/>
              <a:t>21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5A119C89-078B-4C81-AD3A-C8C3FF28D7E1}" type="slidenum">
              <a:rPr kumimoji="0" lang="zh-TW" altLang="en-US">
                <a:latin typeface="Times" pitchFamily="18" charset="0"/>
              </a:rPr>
              <a:pPr/>
              <a:t>22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5A119C89-078B-4C81-AD3A-C8C3FF28D7E1}" type="slidenum">
              <a:rPr kumimoji="0" lang="zh-TW" altLang="en-US">
                <a:latin typeface="Times" pitchFamily="18" charset="0"/>
              </a:rPr>
              <a:pPr/>
              <a:t>23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91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AE95A4D6-ABCC-43E9-9DA3-59D33043F96A}" type="slidenum">
              <a:rPr kumimoji="0" lang="zh-TW" altLang="en-US">
                <a:latin typeface="Times" pitchFamily="18" charset="0"/>
              </a:rPr>
              <a:pPr/>
              <a:t>4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708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3658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684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10580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5700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9185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194678-DE34-401B-9B75-7B1AB5AE12E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6864386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A55CEF-2A11-431C-A835-ADF4F40A061F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2762746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1A7005-B81A-4335-8D2D-BB5FC031AC42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002719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C2161A-9986-4140-A665-213026E97DB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82207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988191D1-359F-481C-A93E-BD91F202B6C0}" type="slidenum">
              <a:rPr kumimoji="0" lang="zh-TW" altLang="en-US">
                <a:latin typeface="Times" pitchFamily="18" charset="0"/>
              </a:rPr>
              <a:pPr/>
              <a:t>5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062169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0EBFA-785D-4CC0-897D-1732C1A8E76C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021396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2E8F27-BCC1-4E8F-B3C1-06D6B630DFF3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635292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C3558A-DB90-446E-A2A4-468062A47D7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1460485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64AC22-5F3C-4280-A478-3EDE6F6FCD46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8253734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6F436E-DA05-47FA-B2D0-EB292E90D3C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1800186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857B7A6F-9283-4D7B-8849-18C94A26C626}" type="slidenum">
              <a:rPr kumimoji="0" lang="zh-TW" altLang="en-US">
                <a:latin typeface="Times" pitchFamily="18" charset="0"/>
              </a:rPr>
              <a:pPr/>
              <a:t>40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0197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8740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1443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279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988191D1-359F-481C-A93E-BD91F202B6C0}" type="slidenum">
              <a:rPr kumimoji="0" lang="zh-TW" altLang="en-US">
                <a:latin typeface="Times" pitchFamily="18" charset="0"/>
              </a:rPr>
              <a:pPr/>
              <a:t>6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5777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89495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66171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0766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19284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9482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1057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1392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07482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5464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988191D1-359F-481C-A93E-BD91F202B6C0}" type="slidenum">
              <a:rPr kumimoji="0" lang="zh-TW" altLang="en-US">
                <a:latin typeface="Times" pitchFamily="18" charset="0"/>
              </a:rPr>
              <a:pPr/>
              <a:t>9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41896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81436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9669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69801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77757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14506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56030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3856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3284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518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14569" indent="-274834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09933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539072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1978807" indent="-219867" defTabSz="952759" eaLnBrk="0" hangingPunct="0"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41854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85827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298012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737747" indent="-219867" defTabSz="952759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fld id="{CE8BF4AB-6BD4-42CC-B8FE-3D676E9DB588}" type="slidenum">
              <a:rPr kumimoji="0" lang="zh-TW" altLang="en-US">
                <a:latin typeface="Times" pitchFamily="18" charset="0"/>
              </a:rPr>
              <a:pPr/>
              <a:t>10</a:t>
            </a:fld>
            <a:endParaRPr kumimoji="0" lang="en-US" altLang="zh-TW" dirty="0">
              <a:latin typeface="Times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872979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32975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/>
          <a:lstStyle/>
          <a:p>
            <a:fld id="{C9BDA2D7-307D-4608-850F-618728A36ADE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52388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5996-261A-448F-A6E7-090AAB5C83E9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936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EED43-F502-4084-92C1-6A6C817A128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12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131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B7910-A455-4ECB-98BA-A915C7AAE8F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3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467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84421-5100-4715-8238-A3F8A3DCADE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853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22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899593" y="3789040"/>
            <a:ext cx="73448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1" y="1524000"/>
            <a:ext cx="7330008" cy="1760984"/>
          </a:xfrm>
        </p:spPr>
        <p:txBody>
          <a:bodyPr/>
          <a:lstStyle>
            <a:lvl1pPr algn="ctr">
              <a:defRPr sz="5000"/>
            </a:lvl1pPr>
          </a:lstStyle>
          <a:p>
            <a:endParaRPr lang="en-US" altLang="zh-TW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168" y="4149080"/>
            <a:ext cx="6553200" cy="209932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7814"/>
            <a:ext cx="2057400" cy="61991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4"/>
            <a:ext cx="6019800" cy="61991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36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236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36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236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5C118-4CA7-4355-BA6A-A75992F38279}" type="datetime1">
              <a:rPr lang="en-US"/>
              <a:pPr>
                <a:defRPr/>
              </a:pPr>
              <a:t>14-Apr-25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13-</a:t>
            </a:r>
            <a:fld id="{84CCE868-A48E-4828-B89E-3CE2B11A3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4969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zh-TW" alt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4"/>
            <a:ext cx="8229600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err="1" smtClean="0"/>
              <a:t>按一下以編輯母片標題樣式</a:t>
            </a:r>
            <a:endParaRPr lang="en-US" altLang="zh-TW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0950"/>
            <a:ext cx="822960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err="1" smtClean="0"/>
              <a:t>按一下以編輯母片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第二層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第三層</a:t>
            </a:r>
            <a:endParaRPr lang="en-US" altLang="zh-TW" dirty="0" smtClean="0"/>
          </a:p>
          <a:p>
            <a:pPr lvl="3"/>
            <a:r>
              <a:rPr lang="en-US" altLang="zh-TW" dirty="0" err="1" smtClean="0"/>
              <a:t>第四層</a:t>
            </a:r>
            <a:endParaRPr lang="en-US" altLang="zh-TW" dirty="0" smtClean="0"/>
          </a:p>
          <a:p>
            <a:pPr lvl="4"/>
            <a:r>
              <a:rPr lang="en-US" altLang="zh-TW" dirty="0" err="1" smtClean="0"/>
              <a:t>第五層</a:t>
            </a:r>
            <a:endParaRPr lang="en-US" altLang="zh-TW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600">
          <a:solidFill>
            <a:schemeClr val="tx1"/>
          </a:solidFill>
          <a:latin typeface="Calibri" pitchFamily="34" charset="0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Calibri" pitchFamily="34" charset="0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200">
          <a:solidFill>
            <a:schemeClr val="tx1"/>
          </a:solidFill>
          <a:latin typeface="Calibri" pitchFamily="34" charset="0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Calibri" pitchFamily="34" charset="0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1" y="1412776"/>
            <a:ext cx="7330008" cy="21602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>Recursion</a:t>
            </a:r>
            <a:br>
              <a:rPr lang="en-US" altLang="zh-TW" sz="4800" dirty="0" smtClean="0"/>
            </a:br>
            <a:r>
              <a:rPr lang="en-US" altLang="zh-TW" sz="4800" dirty="0" smtClean="0"/>
              <a:t>CENG 218 Data Structures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168" y="4005064"/>
            <a:ext cx="6553200" cy="26642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TW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/>
              <a:t>Based on [</a:t>
            </a:r>
            <a:r>
              <a:rPr lang="en-US" altLang="zh-TW" sz="2400" dirty="0" err="1" smtClean="0"/>
              <a:t>Carrano</a:t>
            </a:r>
            <a:r>
              <a:rPr lang="en-US" altLang="zh-TW" sz="2400" dirty="0" smtClean="0"/>
              <a:t> and </a:t>
            </a:r>
            <a:r>
              <a:rPr lang="en-US" altLang="zh-TW" sz="2400" dirty="0" smtClean="0"/>
              <a:t>Henry]</a:t>
            </a:r>
            <a:endParaRPr lang="en-US" altLang="zh-TW" sz="2400" dirty="0" smtClean="0"/>
          </a:p>
          <a:p>
            <a:pPr eaLnBrk="1" hangingPunct="1">
              <a:lnSpc>
                <a:spcPct val="90000"/>
              </a:lnSpc>
            </a:pPr>
            <a:endParaRPr lang="en-US" altLang="zh-TW" sz="1200" dirty="0" smtClean="0"/>
          </a:p>
          <a:p>
            <a:pPr eaLnBrk="1" hangingPunct="1">
              <a:lnSpc>
                <a:spcPct val="90000"/>
              </a:lnSpc>
            </a:pP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363272" cy="839787"/>
          </a:xfrm>
        </p:spPr>
        <p:txBody>
          <a:bodyPr/>
          <a:lstStyle/>
          <a:p>
            <a:pPr eaLnBrk="1" hangingPunct="1"/>
            <a:r>
              <a:rPr kumimoji="0" lang="en-US" altLang="zh-TW" sz="4000" dirty="0" smtClean="0"/>
              <a:t>Observations from a Recursive Solution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A recursive function </a:t>
            </a:r>
            <a:r>
              <a:rPr kumimoji="0" lang="en-US" altLang="zh-TW" b="1" dirty="0" smtClean="0"/>
              <a:t>calls itself</a:t>
            </a:r>
            <a:r>
              <a:rPr kumimoji="0" lang="en-US" altLang="zh-TW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sz="2200" dirty="0" smtClean="0"/>
              <a:t>E.g., the </a:t>
            </a:r>
            <a:r>
              <a:rPr kumimoji="0" lang="en-US" altLang="zh-TW" sz="2200" dirty="0" smtClean="0">
                <a:latin typeface="Courier New" pitchFamily="49" charset="0"/>
              </a:rPr>
              <a:t>search</a:t>
            </a:r>
            <a:r>
              <a:rPr kumimoji="0" lang="en-US" altLang="zh-TW" sz="2200" dirty="0" smtClean="0"/>
              <a:t> function calls </a:t>
            </a:r>
            <a:r>
              <a:rPr kumimoji="0" lang="en-US" altLang="zh-TW" sz="2200" dirty="0" smtClean="0">
                <a:latin typeface="Courier New" pitchFamily="49" charset="0"/>
              </a:rPr>
              <a:t>search(first/second half of </a:t>
            </a:r>
            <a:r>
              <a:rPr kumimoji="0" lang="en-US" altLang="zh-TW" sz="2200" dirty="0" err="1" smtClean="0">
                <a:latin typeface="Courier New" pitchFamily="49" charset="0"/>
              </a:rPr>
              <a:t>aDictionary</a:t>
            </a:r>
            <a:r>
              <a:rPr kumimoji="0" lang="en-US" altLang="zh-TW" sz="2200" dirty="0" smtClean="0">
                <a:latin typeface="Courier New" pitchFamily="49" charset="0"/>
              </a:rPr>
              <a:t>, word)</a:t>
            </a:r>
            <a:r>
              <a:rPr kumimoji="0" lang="en-US" altLang="zh-TW" sz="22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Each recursive call solves an </a:t>
            </a:r>
            <a:r>
              <a:rPr kumimoji="0" lang="en-US" altLang="zh-TW" b="1" dirty="0" smtClean="0">
                <a:solidFill>
                  <a:srgbClr val="0070C0"/>
                </a:solidFill>
              </a:rPr>
              <a:t>identical</a:t>
            </a:r>
            <a:r>
              <a:rPr kumimoji="0" lang="en-US" altLang="zh-TW" dirty="0" smtClean="0"/>
              <a:t>, but </a:t>
            </a:r>
            <a:r>
              <a:rPr kumimoji="0" lang="en-US" altLang="zh-TW" b="1" dirty="0" smtClean="0">
                <a:solidFill>
                  <a:srgbClr val="0070C0"/>
                </a:solidFill>
              </a:rPr>
              <a:t>smaller</a:t>
            </a:r>
            <a:r>
              <a:rPr kumimoji="0" lang="en-US" altLang="zh-TW" dirty="0" smtClean="0"/>
              <a:t>, problem.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The solution to </a:t>
            </a:r>
            <a:r>
              <a:rPr kumimoji="0" lang="en-US" altLang="zh-TW" b="1" u="sng" dirty="0" smtClean="0"/>
              <a:t>at least one</a:t>
            </a:r>
            <a:r>
              <a:rPr kumimoji="0" lang="en-US" altLang="zh-TW" dirty="0" smtClean="0"/>
              <a:t> smaller problem— the </a:t>
            </a:r>
            <a:r>
              <a:rPr kumimoji="0" lang="en-US" altLang="zh-TW" b="1" dirty="0" smtClean="0"/>
              <a:t>base case</a:t>
            </a:r>
            <a:r>
              <a:rPr kumimoji="0" lang="en-US" altLang="zh-TW" dirty="0" smtClean="0"/>
              <a:t>—is known.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sz="2200" dirty="0" smtClean="0"/>
              <a:t>When you reach the base case, the recursive calls stop and you solve the problem directly.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sz="2200" dirty="0" smtClean="0"/>
              <a:t>E.g., the function </a:t>
            </a:r>
            <a:r>
              <a:rPr kumimoji="0" lang="en-US" altLang="zh-TW" sz="2200" dirty="0" smtClean="0">
                <a:latin typeface="Courier New" pitchFamily="49" charset="0"/>
              </a:rPr>
              <a:t>search</a:t>
            </a:r>
            <a:r>
              <a:rPr kumimoji="0" lang="en-US" altLang="zh-TW" sz="2200" dirty="0" smtClean="0"/>
              <a:t> scan the page for the word when the dictionary contains only one page.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The diminishing size of the problem ensures that you will </a:t>
            </a:r>
            <a:r>
              <a:rPr kumimoji="0" lang="en-US" altLang="zh-TW" b="1" dirty="0" smtClean="0"/>
              <a:t>eventually reach the base case</a:t>
            </a:r>
            <a:r>
              <a:rPr kumimoji="0" lang="en-US" altLang="zh-TW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 Algorithm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en-US" sz="2800" dirty="0">
                <a:latin typeface="Arial" panose="020B0604020202020204" pitchFamily="34" charset="0"/>
              </a:rPr>
              <a:t>Searching a list for a particular value 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</a:rPr>
              <a:t>sequential</a:t>
            </a:r>
            <a:r>
              <a:rPr lang="en-US" altLang="en-US" dirty="0">
                <a:latin typeface="Arial" panose="020B0604020202020204" pitchFamily="34" charset="0"/>
              </a:rPr>
              <a:t> and </a:t>
            </a:r>
            <a:r>
              <a:rPr lang="en-US" altLang="en-US" i="1" dirty="0">
                <a:latin typeface="Arial" panose="020B0604020202020204" pitchFamily="34" charset="0"/>
              </a:rPr>
              <a:t>binary</a:t>
            </a:r>
            <a:r>
              <a:rPr lang="en-US" altLang="en-US" dirty="0">
                <a:latin typeface="Arial" panose="020B0604020202020204" pitchFamily="34" charset="0"/>
              </a:rPr>
              <a:t> are two common algorithms</a:t>
            </a:r>
          </a:p>
          <a:p>
            <a:r>
              <a:rPr lang="en-US" altLang="en-US" sz="2800" i="1" dirty="0">
                <a:latin typeface="Arial" panose="020B0604020202020204" pitchFamily="34" charset="0"/>
              </a:rPr>
              <a:t>Sequential search </a:t>
            </a:r>
            <a:r>
              <a:rPr lang="en-US" altLang="en-US" sz="2800" dirty="0">
                <a:latin typeface="Arial" panose="020B0604020202020204" pitchFamily="34" charset="0"/>
              </a:rPr>
              <a:t>(aka </a:t>
            </a:r>
            <a:r>
              <a:rPr lang="en-US" altLang="en-US" sz="2800" i="1" dirty="0">
                <a:latin typeface="Arial" panose="020B0604020202020204" pitchFamily="34" charset="0"/>
              </a:rPr>
              <a:t>linear search</a:t>
            </a:r>
            <a:r>
              <a:rPr lang="en-US" altLang="en-US" sz="2800" dirty="0"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Not very efficient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Easy to understand and program</a:t>
            </a:r>
          </a:p>
          <a:p>
            <a:r>
              <a:rPr lang="en-US" altLang="en-US" sz="2800" i="1" dirty="0">
                <a:latin typeface="Arial" panose="020B0604020202020204" pitchFamily="34" charset="0"/>
              </a:rPr>
              <a:t>Binary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i="1" dirty="0">
                <a:latin typeface="Arial" panose="020B0604020202020204" pitchFamily="34" charset="0"/>
              </a:rPr>
              <a:t>search</a:t>
            </a:r>
            <a:r>
              <a:rPr lang="en-US" altLang="en-US" sz="2800" dirty="0">
                <a:latin typeface="Arial" panose="020B0604020202020204" pitchFamily="34" charset="0"/>
              </a:rPr>
              <a:t>: 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more efficient than sequential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but </a:t>
            </a:r>
            <a:r>
              <a:rPr lang="en-US" altLang="en-US" i="1" dirty="0">
                <a:latin typeface="Arial" panose="020B0604020202020204" pitchFamily="34" charset="0"/>
              </a:rPr>
              <a:t>the list must be sorted first!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z="4000"/>
              <a:t>Why Is It Called "Binary" Search?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Compare sequential and binary search algorithms: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 i="1">
                <a:latin typeface="Arial" panose="020B0604020202020204" pitchFamily="34" charset="0"/>
              </a:rPr>
              <a:t>How many elements are eliminated from the list each time a value is read from the list and it is not the "target" value?</a:t>
            </a:r>
            <a:endParaRPr lang="en-US" altLang="en-US" sz="2400">
              <a:latin typeface="Arial" panose="020B0604020202020204" pitchFamily="34" charset="0"/>
            </a:endParaRPr>
          </a:p>
          <a:p>
            <a:endParaRPr lang="en-US" altLang="en-US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 u="sng">
                <a:latin typeface="Arial" panose="020B0604020202020204" pitchFamily="34" charset="0"/>
              </a:rPr>
              <a:t>Sequential search: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 i="1">
                <a:latin typeface="Arial" panose="020B0604020202020204" pitchFamily="34" charset="0"/>
              </a:rPr>
              <a:t>only one item</a:t>
            </a:r>
            <a:endParaRPr lang="en-US" altLang="en-US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 u="sng">
                <a:latin typeface="Arial" panose="020B0604020202020204" pitchFamily="34" charset="0"/>
              </a:rPr>
              <a:t>Binary search: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 i="1">
                <a:latin typeface="Arial" panose="020B0604020202020204" pitchFamily="34" charset="0"/>
              </a:rPr>
              <a:t>half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 i="1">
                <a:latin typeface="Arial" panose="020B0604020202020204" pitchFamily="34" charset="0"/>
              </a:rPr>
              <a:t>the list</a:t>
            </a:r>
            <a:r>
              <a:rPr lang="en-US" altLang="en-US" sz="2400">
                <a:latin typeface="Arial" panose="020B0604020202020204" pitchFamily="34" charset="0"/>
              </a:rPr>
              <a:t>!</a:t>
            </a:r>
          </a:p>
          <a:p>
            <a:endParaRPr lang="en-US" altLang="en-US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That is why it is called </a:t>
            </a:r>
            <a:r>
              <a:rPr lang="en-US" altLang="en-US" sz="2400" i="1">
                <a:latin typeface="Arial" panose="020B0604020202020204" pitchFamily="34" charset="0"/>
              </a:rPr>
              <a:t>binary</a:t>
            </a:r>
            <a:r>
              <a:rPr lang="en-US" altLang="en-US" sz="2400">
                <a:latin typeface="Arial" panose="020B0604020202020204" pitchFamily="34" charset="0"/>
              </a:rPr>
              <a:t> -</a:t>
            </a:r>
          </a:p>
          <a:p>
            <a:pPr algn="ctr"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each unsuccessful test for the target value</a:t>
            </a:r>
          </a:p>
          <a:p>
            <a:pPr algn="ctr"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reduces the remaining search list by 1/2.</a:t>
            </a:r>
          </a:p>
        </p:txBody>
      </p:sp>
    </p:spTree>
    <p:extLst>
      <p:ext uri="{BB962C8B-B14F-4D97-AF65-F5344CB8AC3E}">
        <p14:creationId xmlns:p14="http://schemas.microsoft.com/office/powerpoint/2010/main" val="67620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3505200" y="304800"/>
            <a:ext cx="5257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3124200" cy="1143000"/>
          </a:xfrm>
        </p:spPr>
        <p:txBody>
          <a:bodyPr/>
          <a:lstStyle/>
          <a:p>
            <a:r>
              <a:rPr lang="en-US" altLang="en-US" sz="3600"/>
              <a:t>Binary Search Method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3124200" cy="4724400"/>
          </a:xfrm>
        </p:spPr>
        <p:txBody>
          <a:bodyPr/>
          <a:lstStyle/>
          <a:p>
            <a:r>
              <a:rPr lang="en-US" altLang="en-US" sz="2000" dirty="0" smtClean="0">
                <a:latin typeface="Courier New" panose="02070309020205020404" pitchFamily="49" charset="0"/>
              </a:rPr>
              <a:t>find(target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  <a:r>
              <a:rPr lang="en-US" altLang="en-US" sz="2000" dirty="0"/>
              <a:t> calls  </a:t>
            </a:r>
            <a:r>
              <a:rPr lang="en-US" altLang="en-US" sz="2000" dirty="0">
                <a:latin typeface="Courier New" panose="02070309020205020404" pitchFamily="49" charset="0"/>
              </a:rPr>
              <a:t>private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search(array, target</a:t>
            </a:r>
            <a:r>
              <a:rPr lang="en-US" altLang="en-US" sz="2000" dirty="0">
                <a:latin typeface="Courier New" panose="02070309020205020404" pitchFamily="49" charset="0"/>
              </a:rPr>
              <a:t>, first, last)</a:t>
            </a:r>
          </a:p>
          <a:p>
            <a:r>
              <a:rPr lang="en-US" altLang="en-US" sz="2000" dirty="0"/>
              <a:t>returns the index of the entry if the target value is found or -1 if it is not found</a:t>
            </a:r>
          </a:p>
          <a:p>
            <a:r>
              <a:rPr lang="en-US" altLang="en-US" sz="2000" dirty="0"/>
              <a:t>Compare it to the pseudocode for the "name in the phone book" problem </a:t>
            </a: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453425"/>
              </p:ext>
            </p:extLst>
          </p:nvPr>
        </p:nvGraphicFramePr>
        <p:xfrm>
          <a:off x="3514725" y="382588"/>
          <a:ext cx="5148263" cy="596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4074971" imgH="4715200" progId="Word.Document.8">
                  <p:embed/>
                </p:oleObj>
              </mc:Choice>
              <mc:Fallback>
                <p:oleObj name="Document" r:id="rId4" imgW="4074971" imgH="4715200" progId="Word.Document.8">
                  <p:embed/>
                  <p:pic>
                    <p:nvPicPr>
                      <p:cNvPr id="184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382588"/>
                        <a:ext cx="5148263" cy="596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0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is the composition?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</a:t>
            </a:r>
            <a:r>
              <a:rPr lang="en-US" altLang="en-US">
                <a:solidFill>
                  <a:srgbClr val="FF3300"/>
                </a:solidFill>
              </a:rPr>
              <a:t>no items</a:t>
            </a:r>
          </a:p>
          <a:p>
            <a:pPr lvl="1"/>
            <a:r>
              <a:rPr lang="en-US" altLang="en-US"/>
              <a:t>not found (-1)</a:t>
            </a:r>
          </a:p>
          <a:p>
            <a:r>
              <a:rPr lang="en-US" altLang="en-US"/>
              <a:t>Else if </a:t>
            </a:r>
            <a:r>
              <a:rPr lang="en-US" altLang="en-US">
                <a:solidFill>
                  <a:srgbClr val="FF3300"/>
                </a:solidFill>
              </a:rPr>
              <a:t>target is in the middle</a:t>
            </a:r>
          </a:p>
          <a:p>
            <a:pPr lvl="1"/>
            <a:r>
              <a:rPr lang="en-US" altLang="en-US"/>
              <a:t>middle location</a:t>
            </a:r>
          </a:p>
          <a:p>
            <a:r>
              <a:rPr lang="en-US" altLang="en-US"/>
              <a:t>Else</a:t>
            </a:r>
          </a:p>
          <a:p>
            <a:pPr lvl="1"/>
            <a:r>
              <a:rPr lang="en-US" altLang="en-US">
                <a:solidFill>
                  <a:srgbClr val="00FF00"/>
                </a:solidFill>
              </a:rPr>
              <a:t>location found by</a:t>
            </a:r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search(first half)</a:t>
            </a:r>
            <a:r>
              <a:rPr lang="en-US" altLang="en-US"/>
              <a:t> or </a:t>
            </a:r>
            <a:r>
              <a:rPr lang="en-US" altLang="en-US">
                <a:solidFill>
                  <a:schemeClr val="accent2"/>
                </a:solidFill>
              </a:rPr>
              <a:t>search(second half)</a:t>
            </a:r>
          </a:p>
        </p:txBody>
      </p:sp>
    </p:spTree>
    <p:extLst>
      <p:ext uri="{BB962C8B-B14F-4D97-AF65-F5344CB8AC3E}">
        <p14:creationId xmlns:p14="http://schemas.microsoft.com/office/powerpoint/2010/main" val="42195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1352550" y="1790700"/>
            <a:ext cx="6191250" cy="175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2609850" y="2971800"/>
            <a:ext cx="4514850" cy="4191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186372" name="Group 4"/>
          <p:cNvGrpSpPr>
            <a:grpSpLocks/>
          </p:cNvGrpSpPr>
          <p:nvPr/>
        </p:nvGrpSpPr>
        <p:grpSpPr bwMode="auto">
          <a:xfrm>
            <a:off x="2609850" y="2628900"/>
            <a:ext cx="4514850" cy="762000"/>
            <a:chOff x="1212" y="2124"/>
            <a:chExt cx="2844" cy="480"/>
          </a:xfrm>
        </p:grpSpPr>
        <p:grpSp>
          <p:nvGrpSpPr>
            <p:cNvPr id="186373" name="Group 5"/>
            <p:cNvGrpSpPr>
              <a:grpSpLocks/>
            </p:cNvGrpSpPr>
            <p:nvPr/>
          </p:nvGrpSpPr>
          <p:grpSpPr bwMode="auto">
            <a:xfrm>
              <a:off x="1212" y="2340"/>
              <a:ext cx="2844" cy="264"/>
              <a:chOff x="1212" y="2340"/>
              <a:chExt cx="2844" cy="264"/>
            </a:xfrm>
          </p:grpSpPr>
          <p:sp>
            <p:nvSpPr>
              <p:cNvPr id="186374" name="Rectangle 6"/>
              <p:cNvSpPr>
                <a:spLocks noChangeArrowheads="1"/>
              </p:cNvSpPr>
              <p:nvPr/>
            </p:nvSpPr>
            <p:spPr bwMode="auto">
              <a:xfrm>
                <a:off x="1212" y="2340"/>
                <a:ext cx="2844" cy="26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75" name="Line 7"/>
              <p:cNvSpPr>
                <a:spLocks noChangeShapeType="1"/>
              </p:cNvSpPr>
              <p:nvPr/>
            </p:nvSpPr>
            <p:spPr bwMode="auto">
              <a:xfrm>
                <a:off x="142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76" name="Line 8"/>
              <p:cNvSpPr>
                <a:spLocks noChangeShapeType="1"/>
              </p:cNvSpPr>
              <p:nvPr/>
            </p:nvSpPr>
            <p:spPr bwMode="auto">
              <a:xfrm>
                <a:off x="171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77" name="Line 9"/>
              <p:cNvSpPr>
                <a:spLocks noChangeShapeType="1"/>
              </p:cNvSpPr>
              <p:nvPr/>
            </p:nvSpPr>
            <p:spPr bwMode="auto">
              <a:xfrm>
                <a:off x="1992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78" name="Line 10"/>
              <p:cNvSpPr>
                <a:spLocks noChangeShapeType="1"/>
              </p:cNvSpPr>
              <p:nvPr/>
            </p:nvSpPr>
            <p:spPr bwMode="auto">
              <a:xfrm>
                <a:off x="228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79" name="Line 11"/>
              <p:cNvSpPr>
                <a:spLocks noChangeShapeType="1"/>
              </p:cNvSpPr>
              <p:nvPr/>
            </p:nvSpPr>
            <p:spPr bwMode="auto">
              <a:xfrm>
                <a:off x="25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80" name="Line 12"/>
              <p:cNvSpPr>
                <a:spLocks noChangeShapeType="1"/>
              </p:cNvSpPr>
              <p:nvPr/>
            </p:nvSpPr>
            <p:spPr bwMode="auto">
              <a:xfrm>
                <a:off x="28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81" name="Line 13"/>
              <p:cNvSpPr>
                <a:spLocks noChangeShapeType="1"/>
              </p:cNvSpPr>
              <p:nvPr/>
            </p:nvSpPr>
            <p:spPr bwMode="auto">
              <a:xfrm>
                <a:off x="3144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82" name="Line 14"/>
              <p:cNvSpPr>
                <a:spLocks noChangeShapeType="1"/>
              </p:cNvSpPr>
              <p:nvPr/>
            </p:nvSpPr>
            <p:spPr bwMode="auto">
              <a:xfrm>
                <a:off x="342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6383" name="Line 15"/>
              <p:cNvSpPr>
                <a:spLocks noChangeShapeType="1"/>
              </p:cNvSpPr>
              <p:nvPr/>
            </p:nvSpPr>
            <p:spPr bwMode="auto">
              <a:xfrm>
                <a:off x="370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86384" name="Text Box 16"/>
            <p:cNvSpPr txBox="1">
              <a:spLocks noChangeArrowheads="1"/>
            </p:cNvSpPr>
            <p:nvPr/>
          </p:nvSpPr>
          <p:spPr bwMode="auto">
            <a:xfrm>
              <a:off x="1216" y="2350"/>
              <a:ext cx="2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Courier New" panose="02070309020205020404" pitchFamily="49" charset="0"/>
                </a:rPr>
                <a:t>5	7	9	13	32	33	42	54	56	88</a:t>
              </a:r>
            </a:p>
          </p:txBody>
        </p:sp>
        <p:sp>
          <p:nvSpPr>
            <p:cNvPr id="186385" name="Text Box 17"/>
            <p:cNvSpPr txBox="1">
              <a:spLocks noChangeArrowheads="1"/>
            </p:cNvSpPr>
            <p:nvPr/>
          </p:nvSpPr>
          <p:spPr bwMode="auto">
            <a:xfrm>
              <a:off x="1240" y="2124"/>
              <a:ext cx="27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latin typeface="Courier New" panose="02070309020205020404" pitchFamily="49" charset="0"/>
                </a:rPr>
                <a:t>0	1	2	3	4	5	6	7	8	9</a:t>
              </a:r>
            </a:p>
          </p:txBody>
        </p:sp>
      </p:grpSp>
      <p:sp>
        <p:nvSpPr>
          <p:cNvPr id="186386" name="Text Box 18"/>
          <p:cNvSpPr txBox="1">
            <a:spLocks noChangeArrowheads="1"/>
          </p:cNvSpPr>
          <p:nvPr/>
        </p:nvSpPr>
        <p:spPr bwMode="auto">
          <a:xfrm>
            <a:off x="1412875" y="2659063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Arial" panose="020B0604020202020204" pitchFamily="34" charset="0"/>
              </a:rPr>
              <a:t>Indices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Contents</a:t>
            </a:r>
          </a:p>
        </p:txBody>
      </p: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1412875" y="1973263"/>
            <a:ext cx="3143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Courier New" panose="02070309020205020404" pitchFamily="49" charset="0"/>
              </a:rPr>
              <a:t>target</a:t>
            </a:r>
            <a:r>
              <a:rPr lang="en-US" altLang="en-US" sz="2000">
                <a:latin typeface="Arial" panose="020B0604020202020204" pitchFamily="34" charset="0"/>
              </a:rPr>
              <a:t> is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The array </a:t>
            </a:r>
            <a:r>
              <a:rPr lang="en-US" altLang="en-US" sz="2000" b="1">
                <a:latin typeface="Courier New" panose="02070309020205020404" pitchFamily="49" charset="0"/>
              </a:rPr>
              <a:t>a</a:t>
            </a:r>
            <a:r>
              <a:rPr lang="en-US" altLang="en-US" sz="2000">
                <a:latin typeface="Arial" panose="020B0604020202020204" pitchFamily="34" charset="0"/>
              </a:rPr>
              <a:t> looks like this:</a:t>
            </a:r>
          </a:p>
        </p:txBody>
      </p:sp>
      <p:sp>
        <p:nvSpPr>
          <p:cNvPr id="186388" name="Rectangle 20"/>
          <p:cNvSpPr>
            <a:spLocks noGrp="1" noChangeArrowheads="1"/>
          </p:cNvSpPr>
          <p:nvPr>
            <p:ph type="title"/>
          </p:nvPr>
        </p:nvSpPr>
        <p:spPr>
          <a:xfrm>
            <a:off x="552450" y="228600"/>
            <a:ext cx="8020050" cy="1009650"/>
          </a:xfrm>
        </p:spPr>
        <p:txBody>
          <a:bodyPr/>
          <a:lstStyle/>
          <a:p>
            <a:r>
              <a:rPr lang="en-US" altLang="en-US"/>
              <a:t>Binary Search Example</a:t>
            </a: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2609850" y="4838700"/>
            <a:ext cx="2133600" cy="4191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6390" name="Text Box 22"/>
          <p:cNvSpPr txBox="1">
            <a:spLocks noChangeArrowheads="1"/>
          </p:cNvSpPr>
          <p:nvPr/>
        </p:nvSpPr>
        <p:spPr bwMode="auto">
          <a:xfrm>
            <a:off x="1450975" y="3611563"/>
            <a:ext cx="4835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Courier New" panose="02070309020205020404" pitchFamily="49" charset="0"/>
              </a:rPr>
              <a:t>mid = (0 + 9) / 2</a:t>
            </a:r>
            <a:r>
              <a:rPr lang="en-US" altLang="en-US" sz="2000">
                <a:latin typeface="Arial" panose="020B0604020202020204" pitchFamily="34" charset="0"/>
              </a:rPr>
              <a:t> (which is</a:t>
            </a:r>
            <a:r>
              <a:rPr lang="en-US" altLang="en-US" sz="2000">
                <a:latin typeface="Courier New" panose="02070309020205020404" pitchFamily="49" charset="0"/>
              </a:rPr>
              <a:t> 4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33 &gt; a[mid]</a:t>
            </a:r>
            <a:r>
              <a:rPr lang="en-US" altLang="en-US" sz="2000">
                <a:latin typeface="Arial" panose="020B0604020202020204" pitchFamily="34" charset="0"/>
              </a:rPr>
              <a:t> (that is, </a:t>
            </a:r>
            <a:r>
              <a:rPr lang="en-US" altLang="en-US" sz="2000">
                <a:latin typeface="Courier New" panose="02070309020205020404" pitchFamily="49" charset="0"/>
              </a:rPr>
              <a:t>33 &gt; a[4]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So, if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r>
              <a:rPr lang="en-US" altLang="en-US" sz="2000">
                <a:latin typeface="Arial" panose="020B0604020202020204" pitchFamily="34" charset="0"/>
              </a:rPr>
              <a:t> is in the array, then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r>
              <a:rPr lang="en-US" altLang="en-US" sz="2000">
                <a:latin typeface="Arial" panose="020B0604020202020204" pitchFamily="34" charset="0"/>
              </a:rPr>
              <a:t> is one of:</a:t>
            </a:r>
          </a:p>
        </p:txBody>
      </p:sp>
      <p:grpSp>
        <p:nvGrpSpPr>
          <p:cNvPr id="186391" name="Group 23"/>
          <p:cNvGrpSpPr>
            <a:grpSpLocks/>
          </p:cNvGrpSpPr>
          <p:nvPr/>
        </p:nvGrpSpPr>
        <p:grpSpPr bwMode="auto">
          <a:xfrm>
            <a:off x="2609850" y="4495800"/>
            <a:ext cx="4514850" cy="762000"/>
            <a:chOff x="996" y="2076"/>
            <a:chExt cx="2844" cy="480"/>
          </a:xfrm>
        </p:grpSpPr>
        <p:sp>
          <p:nvSpPr>
            <p:cNvPr id="186392" name="Rectangle 24"/>
            <p:cNvSpPr>
              <a:spLocks noChangeArrowheads="1"/>
            </p:cNvSpPr>
            <p:nvPr/>
          </p:nvSpPr>
          <p:spPr bwMode="auto">
            <a:xfrm>
              <a:off x="2340" y="2292"/>
              <a:ext cx="1500" cy="264"/>
            </a:xfrm>
            <a:prstGeom prst="rect">
              <a:avLst/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86393" name="Group 25"/>
            <p:cNvGrpSpPr>
              <a:grpSpLocks/>
            </p:cNvGrpSpPr>
            <p:nvPr/>
          </p:nvGrpSpPr>
          <p:grpSpPr bwMode="auto">
            <a:xfrm>
              <a:off x="996" y="2076"/>
              <a:ext cx="2844" cy="480"/>
              <a:chOff x="1212" y="2124"/>
              <a:chExt cx="2844" cy="480"/>
            </a:xfrm>
          </p:grpSpPr>
          <p:grpSp>
            <p:nvGrpSpPr>
              <p:cNvPr id="186394" name="Group 26"/>
              <p:cNvGrpSpPr>
                <a:grpSpLocks/>
              </p:cNvGrpSpPr>
              <p:nvPr/>
            </p:nvGrpSpPr>
            <p:grpSpPr bwMode="auto">
              <a:xfrm>
                <a:off x="1212" y="2340"/>
                <a:ext cx="2844" cy="264"/>
                <a:chOff x="1212" y="2340"/>
                <a:chExt cx="2844" cy="264"/>
              </a:xfrm>
            </p:grpSpPr>
            <p:sp>
              <p:nvSpPr>
                <p:cNvPr id="186395" name="Rectangle 27"/>
                <p:cNvSpPr>
                  <a:spLocks noChangeArrowheads="1"/>
                </p:cNvSpPr>
                <p:nvPr/>
              </p:nvSpPr>
              <p:spPr bwMode="auto">
                <a:xfrm>
                  <a:off x="1212" y="2340"/>
                  <a:ext cx="2844" cy="26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396" name="Line 28"/>
                <p:cNvSpPr>
                  <a:spLocks noChangeShapeType="1"/>
                </p:cNvSpPr>
                <p:nvPr/>
              </p:nvSpPr>
              <p:spPr bwMode="auto">
                <a:xfrm>
                  <a:off x="1428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397" name="Line 29"/>
                <p:cNvSpPr>
                  <a:spLocks noChangeShapeType="1"/>
                </p:cNvSpPr>
                <p:nvPr/>
              </p:nvSpPr>
              <p:spPr bwMode="auto">
                <a:xfrm>
                  <a:off x="1716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398" name="Line 30"/>
                <p:cNvSpPr>
                  <a:spLocks noChangeShapeType="1"/>
                </p:cNvSpPr>
                <p:nvPr/>
              </p:nvSpPr>
              <p:spPr bwMode="auto">
                <a:xfrm>
                  <a:off x="1992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399" name="Line 31"/>
                <p:cNvSpPr>
                  <a:spLocks noChangeShapeType="1"/>
                </p:cNvSpPr>
                <p:nvPr/>
              </p:nvSpPr>
              <p:spPr bwMode="auto">
                <a:xfrm>
                  <a:off x="2280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400" name="Line 32"/>
                <p:cNvSpPr>
                  <a:spLocks noChangeShapeType="1"/>
                </p:cNvSpPr>
                <p:nvPr/>
              </p:nvSpPr>
              <p:spPr bwMode="auto">
                <a:xfrm>
                  <a:off x="2556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401" name="Line 33"/>
                <p:cNvSpPr>
                  <a:spLocks noChangeShapeType="1"/>
                </p:cNvSpPr>
                <p:nvPr/>
              </p:nvSpPr>
              <p:spPr bwMode="auto">
                <a:xfrm>
                  <a:off x="2856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402" name="Line 34"/>
                <p:cNvSpPr>
                  <a:spLocks noChangeShapeType="1"/>
                </p:cNvSpPr>
                <p:nvPr/>
              </p:nvSpPr>
              <p:spPr bwMode="auto">
                <a:xfrm>
                  <a:off x="3144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403" name="Line 35"/>
                <p:cNvSpPr>
                  <a:spLocks noChangeShapeType="1"/>
                </p:cNvSpPr>
                <p:nvPr/>
              </p:nvSpPr>
              <p:spPr bwMode="auto">
                <a:xfrm>
                  <a:off x="3420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404" name="Line 36"/>
                <p:cNvSpPr>
                  <a:spLocks noChangeShapeType="1"/>
                </p:cNvSpPr>
                <p:nvPr/>
              </p:nvSpPr>
              <p:spPr bwMode="auto">
                <a:xfrm>
                  <a:off x="3708" y="2340"/>
                  <a:ext cx="0" cy="2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186405" name="Text Box 37"/>
              <p:cNvSpPr txBox="1">
                <a:spLocks noChangeArrowheads="1"/>
              </p:cNvSpPr>
              <p:nvPr/>
            </p:nvSpPr>
            <p:spPr bwMode="auto">
              <a:xfrm>
                <a:off x="1216" y="2350"/>
                <a:ext cx="280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2000">
                    <a:latin typeface="Courier New" panose="02070309020205020404" pitchFamily="49" charset="0"/>
                  </a:rPr>
                  <a:t> 	 	 	 	 	33	42	54	56	88</a:t>
                </a:r>
              </a:p>
            </p:txBody>
          </p:sp>
          <p:sp>
            <p:nvSpPr>
              <p:cNvPr id="186406" name="Text Box 38"/>
              <p:cNvSpPr txBox="1">
                <a:spLocks noChangeArrowheads="1"/>
              </p:cNvSpPr>
              <p:nvPr/>
            </p:nvSpPr>
            <p:spPr bwMode="auto">
              <a:xfrm>
                <a:off x="1240" y="2124"/>
                <a:ext cx="27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ctr"/>
                    <a:tab pos="914400" algn="ctr"/>
                    <a:tab pos="1371600" algn="ctr"/>
                    <a:tab pos="1828800" algn="ctr"/>
                    <a:tab pos="2286000" algn="ctr"/>
                    <a:tab pos="2743200" algn="ctr"/>
                    <a:tab pos="3200400" algn="ctr"/>
                    <a:tab pos="3657600" algn="ctr"/>
                    <a:tab pos="4114800" algn="ct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sz="1800">
                    <a:latin typeface="Courier New" panose="02070309020205020404" pitchFamily="49" charset="0"/>
                  </a:rPr>
                  <a:t> 	 	 	 	 	5	6	7	8	9</a:t>
                </a:r>
              </a:p>
            </p:txBody>
          </p:sp>
        </p:grpSp>
      </p:grpSp>
      <p:sp>
        <p:nvSpPr>
          <p:cNvPr id="186407" name="Rectangle 39"/>
          <p:cNvSpPr>
            <a:spLocks noChangeArrowheads="1"/>
          </p:cNvSpPr>
          <p:nvPr/>
        </p:nvSpPr>
        <p:spPr bwMode="auto">
          <a:xfrm>
            <a:off x="1390650" y="3600450"/>
            <a:ext cx="6134100" cy="18478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6408" name="AutoShape 40"/>
          <p:cNvSpPr>
            <a:spLocks noChangeArrowheads="1"/>
          </p:cNvSpPr>
          <p:nvPr/>
        </p:nvSpPr>
        <p:spPr bwMode="auto">
          <a:xfrm>
            <a:off x="609600" y="5715000"/>
            <a:ext cx="6438900" cy="704850"/>
          </a:xfrm>
          <a:prstGeom prst="wedgeRectCallout">
            <a:avLst>
              <a:gd name="adj1" fmla="val -2343"/>
              <a:gd name="adj2" fmla="val -114866"/>
            </a:avLst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>
                <a:latin typeface="Arial" panose="020B0604020202020204" pitchFamily="34" charset="0"/>
              </a:rPr>
              <a:t>Eliminated half of the remaining elements from consideration because array elements are sorted.</a:t>
            </a:r>
          </a:p>
        </p:txBody>
      </p:sp>
    </p:spTree>
    <p:extLst>
      <p:ext uri="{BB962C8B-B14F-4D97-AF65-F5344CB8AC3E}">
        <p14:creationId xmlns:p14="http://schemas.microsoft.com/office/powerpoint/2010/main" val="36427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5143500" y="5543550"/>
            <a:ext cx="1447800" cy="419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4686300" y="5543550"/>
            <a:ext cx="457200" cy="4191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819150" y="285750"/>
            <a:ext cx="6191250" cy="175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2076450" y="1466850"/>
            <a:ext cx="4514850" cy="4191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188422" name="Group 6"/>
          <p:cNvGrpSpPr>
            <a:grpSpLocks/>
          </p:cNvGrpSpPr>
          <p:nvPr/>
        </p:nvGrpSpPr>
        <p:grpSpPr bwMode="auto">
          <a:xfrm>
            <a:off x="2076450" y="1123950"/>
            <a:ext cx="4514850" cy="762000"/>
            <a:chOff x="1212" y="2124"/>
            <a:chExt cx="2844" cy="480"/>
          </a:xfrm>
        </p:grpSpPr>
        <p:grpSp>
          <p:nvGrpSpPr>
            <p:cNvPr id="188423" name="Group 7"/>
            <p:cNvGrpSpPr>
              <a:grpSpLocks/>
            </p:cNvGrpSpPr>
            <p:nvPr/>
          </p:nvGrpSpPr>
          <p:grpSpPr bwMode="auto">
            <a:xfrm>
              <a:off x="1212" y="2340"/>
              <a:ext cx="2844" cy="264"/>
              <a:chOff x="1212" y="2340"/>
              <a:chExt cx="2844" cy="264"/>
            </a:xfrm>
          </p:grpSpPr>
          <p:sp>
            <p:nvSpPr>
              <p:cNvPr id="188424" name="Rectangle 8"/>
              <p:cNvSpPr>
                <a:spLocks noChangeArrowheads="1"/>
              </p:cNvSpPr>
              <p:nvPr/>
            </p:nvSpPr>
            <p:spPr bwMode="auto">
              <a:xfrm>
                <a:off x="1212" y="2340"/>
                <a:ext cx="2844" cy="26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25" name="Line 9"/>
              <p:cNvSpPr>
                <a:spLocks noChangeShapeType="1"/>
              </p:cNvSpPr>
              <p:nvPr/>
            </p:nvSpPr>
            <p:spPr bwMode="auto">
              <a:xfrm>
                <a:off x="142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26" name="Line 10"/>
              <p:cNvSpPr>
                <a:spLocks noChangeShapeType="1"/>
              </p:cNvSpPr>
              <p:nvPr/>
            </p:nvSpPr>
            <p:spPr bwMode="auto">
              <a:xfrm>
                <a:off x="171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27" name="Line 11"/>
              <p:cNvSpPr>
                <a:spLocks noChangeShapeType="1"/>
              </p:cNvSpPr>
              <p:nvPr/>
            </p:nvSpPr>
            <p:spPr bwMode="auto">
              <a:xfrm>
                <a:off x="1992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28" name="Line 12"/>
              <p:cNvSpPr>
                <a:spLocks noChangeShapeType="1"/>
              </p:cNvSpPr>
              <p:nvPr/>
            </p:nvSpPr>
            <p:spPr bwMode="auto">
              <a:xfrm>
                <a:off x="228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29" name="Line 13"/>
              <p:cNvSpPr>
                <a:spLocks noChangeShapeType="1"/>
              </p:cNvSpPr>
              <p:nvPr/>
            </p:nvSpPr>
            <p:spPr bwMode="auto">
              <a:xfrm>
                <a:off x="25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30" name="Line 14"/>
              <p:cNvSpPr>
                <a:spLocks noChangeShapeType="1"/>
              </p:cNvSpPr>
              <p:nvPr/>
            </p:nvSpPr>
            <p:spPr bwMode="auto">
              <a:xfrm>
                <a:off x="28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31" name="Line 15"/>
              <p:cNvSpPr>
                <a:spLocks noChangeShapeType="1"/>
              </p:cNvSpPr>
              <p:nvPr/>
            </p:nvSpPr>
            <p:spPr bwMode="auto">
              <a:xfrm>
                <a:off x="3144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32" name="Line 16"/>
              <p:cNvSpPr>
                <a:spLocks noChangeShapeType="1"/>
              </p:cNvSpPr>
              <p:nvPr/>
            </p:nvSpPr>
            <p:spPr bwMode="auto">
              <a:xfrm>
                <a:off x="342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33" name="Line 17"/>
              <p:cNvSpPr>
                <a:spLocks noChangeShapeType="1"/>
              </p:cNvSpPr>
              <p:nvPr/>
            </p:nvSpPr>
            <p:spPr bwMode="auto">
              <a:xfrm>
                <a:off x="370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88434" name="Text Box 18"/>
            <p:cNvSpPr txBox="1">
              <a:spLocks noChangeArrowheads="1"/>
            </p:cNvSpPr>
            <p:nvPr/>
          </p:nvSpPr>
          <p:spPr bwMode="auto">
            <a:xfrm>
              <a:off x="1216" y="2350"/>
              <a:ext cx="2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Courier New" panose="02070309020205020404" pitchFamily="49" charset="0"/>
                </a:rPr>
                <a:t>5	7	9	13	32	33	42	54	56	88</a:t>
              </a:r>
            </a:p>
          </p:txBody>
        </p:sp>
        <p:sp>
          <p:nvSpPr>
            <p:cNvPr id="188435" name="Text Box 19"/>
            <p:cNvSpPr txBox="1">
              <a:spLocks noChangeArrowheads="1"/>
            </p:cNvSpPr>
            <p:nvPr/>
          </p:nvSpPr>
          <p:spPr bwMode="auto">
            <a:xfrm>
              <a:off x="1240" y="2124"/>
              <a:ext cx="27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latin typeface="Courier New" panose="02070309020205020404" pitchFamily="49" charset="0"/>
                </a:rPr>
                <a:t>0	1	2	3	4	5	6	7	8	9</a:t>
              </a:r>
            </a:p>
          </p:txBody>
        </p:sp>
      </p:grpSp>
      <p:sp>
        <p:nvSpPr>
          <p:cNvPr id="188436" name="Text Box 20"/>
          <p:cNvSpPr txBox="1">
            <a:spLocks noChangeArrowheads="1"/>
          </p:cNvSpPr>
          <p:nvPr/>
        </p:nvSpPr>
        <p:spPr bwMode="auto">
          <a:xfrm>
            <a:off x="879475" y="1154113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Arial" panose="020B0604020202020204" pitchFamily="34" charset="0"/>
              </a:rPr>
              <a:t>Indexes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Contents</a:t>
            </a:r>
          </a:p>
        </p:txBody>
      </p:sp>
      <p:sp>
        <p:nvSpPr>
          <p:cNvPr id="188437" name="Text Box 21"/>
          <p:cNvSpPr txBox="1">
            <a:spLocks noChangeArrowheads="1"/>
          </p:cNvSpPr>
          <p:nvPr/>
        </p:nvSpPr>
        <p:spPr bwMode="auto">
          <a:xfrm>
            <a:off x="879475" y="468313"/>
            <a:ext cx="3143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Courier New" panose="02070309020205020404" pitchFamily="49" charset="0"/>
              </a:rPr>
              <a:t>target</a:t>
            </a:r>
            <a:r>
              <a:rPr lang="en-US" altLang="en-US" sz="2000">
                <a:latin typeface="Arial" panose="020B0604020202020204" pitchFamily="34" charset="0"/>
              </a:rPr>
              <a:t> is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The array </a:t>
            </a:r>
            <a:r>
              <a:rPr lang="en-US" altLang="en-US" sz="2000" b="1">
                <a:latin typeface="Courier New" panose="02070309020205020404" pitchFamily="49" charset="0"/>
              </a:rPr>
              <a:t>a</a:t>
            </a:r>
            <a:r>
              <a:rPr lang="en-US" altLang="en-US" sz="2000">
                <a:latin typeface="Arial" panose="020B0604020202020204" pitchFamily="34" charset="0"/>
              </a:rPr>
              <a:t> looks like this:</a:t>
            </a:r>
          </a:p>
        </p:txBody>
      </p:sp>
      <p:sp>
        <p:nvSpPr>
          <p:cNvPr id="188438" name="Rectangle 22"/>
          <p:cNvSpPr>
            <a:spLocks noGrp="1" noChangeArrowheads="1"/>
          </p:cNvSpPr>
          <p:nvPr>
            <p:ph type="title"/>
          </p:nvPr>
        </p:nvSpPr>
        <p:spPr>
          <a:xfrm>
            <a:off x="3886200" y="381000"/>
            <a:ext cx="4991100" cy="609600"/>
          </a:xfrm>
        </p:spPr>
        <p:txBody>
          <a:bodyPr/>
          <a:lstStyle/>
          <a:p>
            <a:r>
              <a:rPr lang="en-US" altLang="en-US" sz="3600"/>
              <a:t>Binary Search Example</a:t>
            </a:r>
          </a:p>
        </p:txBody>
      </p:sp>
      <p:sp>
        <p:nvSpPr>
          <p:cNvPr id="188439" name="Rectangle 23"/>
          <p:cNvSpPr>
            <a:spLocks noChangeArrowheads="1"/>
          </p:cNvSpPr>
          <p:nvPr/>
        </p:nvSpPr>
        <p:spPr bwMode="auto">
          <a:xfrm>
            <a:off x="2076450" y="5543550"/>
            <a:ext cx="2133600" cy="419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40" name="Text Box 24"/>
          <p:cNvSpPr txBox="1">
            <a:spLocks noChangeArrowheads="1"/>
          </p:cNvSpPr>
          <p:nvPr/>
        </p:nvSpPr>
        <p:spPr bwMode="auto">
          <a:xfrm>
            <a:off x="917575" y="4316413"/>
            <a:ext cx="4222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Courier New" panose="02070309020205020404" pitchFamily="49" charset="0"/>
              </a:rPr>
              <a:t>mid = (5 + 6) / 2</a:t>
            </a:r>
            <a:r>
              <a:rPr lang="en-US" altLang="en-US" sz="2000">
                <a:latin typeface="Arial" panose="020B0604020202020204" pitchFamily="34" charset="0"/>
              </a:rPr>
              <a:t> (which is</a:t>
            </a:r>
            <a:r>
              <a:rPr lang="en-US" altLang="en-US" sz="2000">
                <a:latin typeface="Courier New" panose="02070309020205020404" pitchFamily="49" charset="0"/>
              </a:rPr>
              <a:t> 5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33 == a[mid]</a:t>
            </a:r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So we found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r>
              <a:rPr lang="en-US" altLang="en-US" sz="2000">
                <a:latin typeface="Arial" panose="020B0604020202020204" pitchFamily="34" charset="0"/>
              </a:rPr>
              <a:t> at index </a:t>
            </a:r>
            <a:r>
              <a:rPr lang="en-US" altLang="en-US" sz="2000">
                <a:latin typeface="Courier New" panose="02070309020205020404" pitchFamily="49" charset="0"/>
              </a:rPr>
              <a:t>5</a:t>
            </a:r>
            <a:r>
              <a:rPr lang="en-US" altLang="en-US" sz="20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88441" name="Rectangle 25"/>
          <p:cNvSpPr>
            <a:spLocks noChangeArrowheads="1"/>
          </p:cNvSpPr>
          <p:nvPr/>
        </p:nvSpPr>
        <p:spPr bwMode="auto">
          <a:xfrm>
            <a:off x="4210050" y="5543550"/>
            <a:ext cx="476250" cy="4191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188442" name="Group 26"/>
          <p:cNvGrpSpPr>
            <a:grpSpLocks/>
          </p:cNvGrpSpPr>
          <p:nvPr/>
        </p:nvGrpSpPr>
        <p:grpSpPr bwMode="auto">
          <a:xfrm>
            <a:off x="2076450" y="5200650"/>
            <a:ext cx="4514850" cy="762000"/>
            <a:chOff x="1212" y="2124"/>
            <a:chExt cx="2844" cy="480"/>
          </a:xfrm>
        </p:grpSpPr>
        <p:grpSp>
          <p:nvGrpSpPr>
            <p:cNvPr id="188443" name="Group 27"/>
            <p:cNvGrpSpPr>
              <a:grpSpLocks/>
            </p:cNvGrpSpPr>
            <p:nvPr/>
          </p:nvGrpSpPr>
          <p:grpSpPr bwMode="auto">
            <a:xfrm>
              <a:off x="1212" y="2340"/>
              <a:ext cx="2844" cy="264"/>
              <a:chOff x="1212" y="2340"/>
              <a:chExt cx="2844" cy="264"/>
            </a:xfrm>
          </p:grpSpPr>
          <p:sp>
            <p:nvSpPr>
              <p:cNvPr id="188444" name="Rectangle 28"/>
              <p:cNvSpPr>
                <a:spLocks noChangeArrowheads="1"/>
              </p:cNvSpPr>
              <p:nvPr/>
            </p:nvSpPr>
            <p:spPr bwMode="auto">
              <a:xfrm>
                <a:off x="1212" y="2340"/>
                <a:ext cx="2844" cy="26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45" name="Line 29"/>
              <p:cNvSpPr>
                <a:spLocks noChangeShapeType="1"/>
              </p:cNvSpPr>
              <p:nvPr/>
            </p:nvSpPr>
            <p:spPr bwMode="auto">
              <a:xfrm>
                <a:off x="142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46" name="Line 30"/>
              <p:cNvSpPr>
                <a:spLocks noChangeShapeType="1"/>
              </p:cNvSpPr>
              <p:nvPr/>
            </p:nvSpPr>
            <p:spPr bwMode="auto">
              <a:xfrm>
                <a:off x="171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47" name="Line 31"/>
              <p:cNvSpPr>
                <a:spLocks noChangeShapeType="1"/>
              </p:cNvSpPr>
              <p:nvPr/>
            </p:nvSpPr>
            <p:spPr bwMode="auto">
              <a:xfrm>
                <a:off x="1992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48" name="Line 32"/>
              <p:cNvSpPr>
                <a:spLocks noChangeShapeType="1"/>
              </p:cNvSpPr>
              <p:nvPr/>
            </p:nvSpPr>
            <p:spPr bwMode="auto">
              <a:xfrm>
                <a:off x="228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49" name="Line 33"/>
              <p:cNvSpPr>
                <a:spLocks noChangeShapeType="1"/>
              </p:cNvSpPr>
              <p:nvPr/>
            </p:nvSpPr>
            <p:spPr bwMode="auto">
              <a:xfrm>
                <a:off x="25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50" name="Line 34"/>
              <p:cNvSpPr>
                <a:spLocks noChangeShapeType="1"/>
              </p:cNvSpPr>
              <p:nvPr/>
            </p:nvSpPr>
            <p:spPr bwMode="auto">
              <a:xfrm>
                <a:off x="28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51" name="Line 35"/>
              <p:cNvSpPr>
                <a:spLocks noChangeShapeType="1"/>
              </p:cNvSpPr>
              <p:nvPr/>
            </p:nvSpPr>
            <p:spPr bwMode="auto">
              <a:xfrm>
                <a:off x="3144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52" name="Line 36"/>
              <p:cNvSpPr>
                <a:spLocks noChangeShapeType="1"/>
              </p:cNvSpPr>
              <p:nvPr/>
            </p:nvSpPr>
            <p:spPr bwMode="auto">
              <a:xfrm>
                <a:off x="342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53" name="Line 37"/>
              <p:cNvSpPr>
                <a:spLocks noChangeShapeType="1"/>
              </p:cNvSpPr>
              <p:nvPr/>
            </p:nvSpPr>
            <p:spPr bwMode="auto">
              <a:xfrm>
                <a:off x="370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88454" name="Text Box 38"/>
            <p:cNvSpPr txBox="1">
              <a:spLocks noChangeArrowheads="1"/>
            </p:cNvSpPr>
            <p:nvPr/>
          </p:nvSpPr>
          <p:spPr bwMode="auto">
            <a:xfrm>
              <a:off x="1216" y="2350"/>
              <a:ext cx="28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Courier New" panose="02070309020205020404" pitchFamily="49" charset="0"/>
                </a:rPr>
                <a:t> 	 	 	 	 	33	 	 	 	 </a:t>
              </a:r>
            </a:p>
          </p:txBody>
        </p:sp>
        <p:sp>
          <p:nvSpPr>
            <p:cNvPr id="188455" name="Text Box 39"/>
            <p:cNvSpPr txBox="1">
              <a:spLocks noChangeArrowheads="1"/>
            </p:cNvSpPr>
            <p:nvPr/>
          </p:nvSpPr>
          <p:spPr bwMode="auto">
            <a:xfrm>
              <a:off x="1240" y="2124"/>
              <a:ext cx="2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latin typeface="Courier New" panose="02070309020205020404" pitchFamily="49" charset="0"/>
                </a:rPr>
                <a:t> 	 	 	 	 	5	 	 	 	 </a:t>
              </a:r>
            </a:p>
          </p:txBody>
        </p:sp>
      </p:grpSp>
      <p:sp>
        <p:nvSpPr>
          <p:cNvPr id="188456" name="Rectangle 40"/>
          <p:cNvSpPr>
            <a:spLocks noChangeArrowheads="1"/>
          </p:cNvSpPr>
          <p:nvPr/>
        </p:nvSpPr>
        <p:spPr bwMode="auto">
          <a:xfrm>
            <a:off x="857250" y="4305300"/>
            <a:ext cx="6134100" cy="18478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57" name="Rectangle 41"/>
          <p:cNvSpPr>
            <a:spLocks noChangeArrowheads="1"/>
          </p:cNvSpPr>
          <p:nvPr/>
        </p:nvSpPr>
        <p:spPr bwMode="auto">
          <a:xfrm>
            <a:off x="5143500" y="3371850"/>
            <a:ext cx="1447800" cy="4191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58" name="Rectangle 42"/>
          <p:cNvSpPr>
            <a:spLocks noChangeArrowheads="1"/>
          </p:cNvSpPr>
          <p:nvPr/>
        </p:nvSpPr>
        <p:spPr bwMode="auto">
          <a:xfrm>
            <a:off x="2076450" y="3371850"/>
            <a:ext cx="2133600" cy="419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59" name="Text Box 43"/>
          <p:cNvSpPr txBox="1">
            <a:spLocks noChangeArrowheads="1"/>
          </p:cNvSpPr>
          <p:nvPr/>
        </p:nvSpPr>
        <p:spPr bwMode="auto">
          <a:xfrm>
            <a:off x="917575" y="2144713"/>
            <a:ext cx="4835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Courier New" panose="02070309020205020404" pitchFamily="49" charset="0"/>
              </a:rPr>
              <a:t>mid = (5 + 9) / 2</a:t>
            </a:r>
            <a:r>
              <a:rPr lang="en-US" altLang="en-US" sz="2000">
                <a:latin typeface="Arial" panose="020B0604020202020204" pitchFamily="34" charset="0"/>
              </a:rPr>
              <a:t> (which is</a:t>
            </a:r>
            <a:r>
              <a:rPr lang="en-US" altLang="en-US" sz="2000">
                <a:latin typeface="Courier New" panose="02070309020205020404" pitchFamily="49" charset="0"/>
              </a:rPr>
              <a:t> 7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33 &lt; a[mid]</a:t>
            </a:r>
            <a:r>
              <a:rPr lang="en-US" altLang="en-US" sz="2000">
                <a:latin typeface="Arial" panose="020B0604020202020204" pitchFamily="34" charset="0"/>
              </a:rPr>
              <a:t> (that is, </a:t>
            </a:r>
            <a:r>
              <a:rPr lang="en-US" altLang="en-US" sz="2000">
                <a:latin typeface="Courier New" panose="02070309020205020404" pitchFamily="49" charset="0"/>
              </a:rPr>
              <a:t>33 &lt; a[7]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So, if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r>
              <a:rPr lang="en-US" altLang="en-US" sz="2000">
                <a:latin typeface="Arial" panose="020B0604020202020204" pitchFamily="34" charset="0"/>
              </a:rPr>
              <a:t> is in the array, then </a:t>
            </a:r>
            <a:r>
              <a:rPr lang="en-US" altLang="en-US" sz="2000">
                <a:latin typeface="Courier New" panose="02070309020205020404" pitchFamily="49" charset="0"/>
              </a:rPr>
              <a:t>33</a:t>
            </a:r>
            <a:r>
              <a:rPr lang="en-US" altLang="en-US" sz="2000">
                <a:latin typeface="Arial" panose="020B0604020202020204" pitchFamily="34" charset="0"/>
              </a:rPr>
              <a:t> is one of:</a:t>
            </a:r>
          </a:p>
        </p:txBody>
      </p:sp>
      <p:sp>
        <p:nvSpPr>
          <p:cNvPr id="188460" name="Rectangle 44"/>
          <p:cNvSpPr>
            <a:spLocks noChangeArrowheads="1"/>
          </p:cNvSpPr>
          <p:nvPr/>
        </p:nvSpPr>
        <p:spPr bwMode="auto">
          <a:xfrm>
            <a:off x="4210050" y="3371850"/>
            <a:ext cx="933450" cy="41910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188461" name="Group 45"/>
          <p:cNvGrpSpPr>
            <a:grpSpLocks/>
          </p:cNvGrpSpPr>
          <p:nvPr/>
        </p:nvGrpSpPr>
        <p:grpSpPr bwMode="auto">
          <a:xfrm>
            <a:off x="2076450" y="3028950"/>
            <a:ext cx="4610100" cy="762000"/>
            <a:chOff x="1212" y="2124"/>
            <a:chExt cx="2904" cy="480"/>
          </a:xfrm>
        </p:grpSpPr>
        <p:grpSp>
          <p:nvGrpSpPr>
            <p:cNvPr id="188462" name="Group 46"/>
            <p:cNvGrpSpPr>
              <a:grpSpLocks/>
            </p:cNvGrpSpPr>
            <p:nvPr/>
          </p:nvGrpSpPr>
          <p:grpSpPr bwMode="auto">
            <a:xfrm>
              <a:off x="1212" y="2340"/>
              <a:ext cx="2844" cy="264"/>
              <a:chOff x="1212" y="2340"/>
              <a:chExt cx="2844" cy="264"/>
            </a:xfrm>
          </p:grpSpPr>
          <p:sp>
            <p:nvSpPr>
              <p:cNvPr id="188463" name="Rectangle 47"/>
              <p:cNvSpPr>
                <a:spLocks noChangeArrowheads="1"/>
              </p:cNvSpPr>
              <p:nvPr/>
            </p:nvSpPr>
            <p:spPr bwMode="auto">
              <a:xfrm>
                <a:off x="1212" y="2340"/>
                <a:ext cx="2844" cy="26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4" name="Line 48"/>
              <p:cNvSpPr>
                <a:spLocks noChangeShapeType="1"/>
              </p:cNvSpPr>
              <p:nvPr/>
            </p:nvSpPr>
            <p:spPr bwMode="auto">
              <a:xfrm>
                <a:off x="142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5" name="Line 49"/>
              <p:cNvSpPr>
                <a:spLocks noChangeShapeType="1"/>
              </p:cNvSpPr>
              <p:nvPr/>
            </p:nvSpPr>
            <p:spPr bwMode="auto">
              <a:xfrm>
                <a:off x="171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6" name="Line 50"/>
              <p:cNvSpPr>
                <a:spLocks noChangeShapeType="1"/>
              </p:cNvSpPr>
              <p:nvPr/>
            </p:nvSpPr>
            <p:spPr bwMode="auto">
              <a:xfrm>
                <a:off x="1992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7" name="Line 51"/>
              <p:cNvSpPr>
                <a:spLocks noChangeShapeType="1"/>
              </p:cNvSpPr>
              <p:nvPr/>
            </p:nvSpPr>
            <p:spPr bwMode="auto">
              <a:xfrm>
                <a:off x="228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8" name="Line 52"/>
              <p:cNvSpPr>
                <a:spLocks noChangeShapeType="1"/>
              </p:cNvSpPr>
              <p:nvPr/>
            </p:nvSpPr>
            <p:spPr bwMode="auto">
              <a:xfrm>
                <a:off x="25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69" name="Line 53"/>
              <p:cNvSpPr>
                <a:spLocks noChangeShapeType="1"/>
              </p:cNvSpPr>
              <p:nvPr/>
            </p:nvSpPr>
            <p:spPr bwMode="auto">
              <a:xfrm>
                <a:off x="2856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70" name="Line 54"/>
              <p:cNvSpPr>
                <a:spLocks noChangeShapeType="1"/>
              </p:cNvSpPr>
              <p:nvPr/>
            </p:nvSpPr>
            <p:spPr bwMode="auto">
              <a:xfrm>
                <a:off x="3144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71" name="Line 55"/>
              <p:cNvSpPr>
                <a:spLocks noChangeShapeType="1"/>
              </p:cNvSpPr>
              <p:nvPr/>
            </p:nvSpPr>
            <p:spPr bwMode="auto">
              <a:xfrm>
                <a:off x="3420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8472" name="Line 56"/>
              <p:cNvSpPr>
                <a:spLocks noChangeShapeType="1"/>
              </p:cNvSpPr>
              <p:nvPr/>
            </p:nvSpPr>
            <p:spPr bwMode="auto">
              <a:xfrm>
                <a:off x="3708" y="2340"/>
                <a:ext cx="0" cy="2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88473" name="Text Box 57"/>
            <p:cNvSpPr txBox="1">
              <a:spLocks noChangeArrowheads="1"/>
            </p:cNvSpPr>
            <p:nvPr/>
          </p:nvSpPr>
          <p:spPr bwMode="auto">
            <a:xfrm>
              <a:off x="1216" y="2350"/>
              <a:ext cx="29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33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Courier New" panose="02070309020205020404" pitchFamily="49" charset="0"/>
                </a:rPr>
                <a:t> 	 	 	 	 	33	42	  	  	  </a:t>
              </a:r>
            </a:p>
          </p:txBody>
        </p:sp>
        <p:sp>
          <p:nvSpPr>
            <p:cNvPr id="188474" name="Text Box 58"/>
            <p:cNvSpPr txBox="1">
              <a:spLocks noChangeArrowheads="1"/>
            </p:cNvSpPr>
            <p:nvPr/>
          </p:nvSpPr>
          <p:spPr bwMode="auto">
            <a:xfrm>
              <a:off x="1240" y="2124"/>
              <a:ext cx="2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914400" algn="ctr"/>
                  <a:tab pos="1371600" algn="ctr"/>
                  <a:tab pos="1828800" algn="ctr"/>
                  <a:tab pos="2286000" algn="ctr"/>
                  <a:tab pos="2743200" algn="ctr"/>
                  <a:tab pos="3200400" algn="ctr"/>
                  <a:tab pos="3657600" algn="ctr"/>
                  <a:tab pos="4114800" algn="ct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>
                  <a:latin typeface="Courier New" panose="02070309020205020404" pitchFamily="49" charset="0"/>
                </a:rPr>
                <a:t> 	 	 	 	 	5	6	 	 	 </a:t>
              </a:r>
            </a:p>
          </p:txBody>
        </p:sp>
      </p:grpSp>
      <p:sp>
        <p:nvSpPr>
          <p:cNvPr id="188475" name="Rectangle 59"/>
          <p:cNvSpPr>
            <a:spLocks noChangeArrowheads="1"/>
          </p:cNvSpPr>
          <p:nvPr/>
        </p:nvSpPr>
        <p:spPr bwMode="auto">
          <a:xfrm>
            <a:off x="857250" y="2133600"/>
            <a:ext cx="6134100" cy="18478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8476" name="AutoShape 60"/>
          <p:cNvSpPr>
            <a:spLocks noChangeArrowheads="1"/>
          </p:cNvSpPr>
          <p:nvPr/>
        </p:nvSpPr>
        <p:spPr bwMode="auto">
          <a:xfrm>
            <a:off x="7239000" y="2419350"/>
            <a:ext cx="1447800" cy="1257300"/>
          </a:xfrm>
          <a:prstGeom prst="wedgeRectCallout">
            <a:avLst>
              <a:gd name="adj1" fmla="val -95944"/>
              <a:gd name="adj2" fmla="val 42426"/>
            </a:avLst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2000">
                <a:latin typeface="Arial" panose="020B0604020202020204" pitchFamily="34" charset="0"/>
              </a:rPr>
              <a:t>Eliminate half of the remaining elements</a:t>
            </a:r>
          </a:p>
        </p:txBody>
      </p:sp>
    </p:spTree>
    <p:extLst>
      <p:ext uri="{BB962C8B-B14F-4D97-AF65-F5344CB8AC3E}">
        <p14:creationId xmlns:p14="http://schemas.microsoft.com/office/powerpoint/2010/main" val="19725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r>
              <a:rPr kumimoji="0" lang="en-US" altLang="zh-TW" dirty="0" smtClean="0"/>
              <a:t>Four Questions to Ask/Answer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How can you define the problem </a:t>
            </a:r>
            <a:r>
              <a:rPr kumimoji="0" lang="en-US" altLang="zh-TW" u="sng" dirty="0" smtClean="0"/>
              <a:t>in terms of smaller problems of the same type</a:t>
            </a:r>
            <a:r>
              <a:rPr kumimoji="0" lang="en-US" altLang="zh-TW" dirty="0" smtClean="0"/>
              <a:t>?</a:t>
            </a:r>
          </a:p>
          <a:p>
            <a:pPr eaLnBrk="1" hangingPunct="1"/>
            <a:r>
              <a:rPr kumimoji="0" lang="en-US" altLang="zh-TW" dirty="0" smtClean="0"/>
              <a:t>How does each recursive call </a:t>
            </a:r>
            <a:r>
              <a:rPr kumimoji="0" lang="en-US" altLang="zh-TW" u="sng" dirty="0" smtClean="0"/>
              <a:t>diminish the size of the problem</a:t>
            </a:r>
            <a:r>
              <a:rPr kumimoji="0" lang="en-US" altLang="zh-TW" dirty="0" smtClean="0"/>
              <a:t>?</a:t>
            </a:r>
          </a:p>
          <a:p>
            <a:pPr eaLnBrk="1" hangingPunct="1"/>
            <a:r>
              <a:rPr kumimoji="0" lang="en-US" altLang="zh-TW" dirty="0" smtClean="0"/>
              <a:t>What instance(s) of the problem can serve as the </a:t>
            </a:r>
            <a:r>
              <a:rPr kumimoji="0" lang="en-US" altLang="zh-TW" u="sng" dirty="0" smtClean="0"/>
              <a:t>base case</a:t>
            </a:r>
            <a:r>
              <a:rPr kumimoji="0" lang="en-US" altLang="zh-TW" dirty="0" smtClean="0"/>
              <a:t>?</a:t>
            </a:r>
          </a:p>
          <a:p>
            <a:pPr eaLnBrk="1" hangingPunct="1"/>
            <a:r>
              <a:rPr kumimoji="0" lang="en-US" altLang="zh-TW" dirty="0" smtClean="0"/>
              <a:t>As the problem size diminishes, </a:t>
            </a:r>
            <a:r>
              <a:rPr kumimoji="0" lang="en-US" altLang="zh-TW" u="sng" dirty="0" smtClean="0"/>
              <a:t>will you reach this base case</a:t>
            </a:r>
            <a:r>
              <a:rPr kumimoji="0" lang="en-US" altLang="zh-TW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 Recursive Function: Factorial (1/4)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An </a:t>
            </a:r>
            <a:r>
              <a:rPr kumimoji="0" lang="en-US" altLang="zh-TW" b="1" dirty="0" smtClean="0">
                <a:solidFill>
                  <a:srgbClr val="0070C0"/>
                </a:solidFill>
              </a:rPr>
              <a:t>iterative definition</a:t>
            </a:r>
            <a:r>
              <a:rPr kumimoji="0" lang="en-US" altLang="zh-TW" dirty="0" smtClean="0"/>
              <a:t> of 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):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2400" dirty="0" smtClean="0"/>
              <a:t>	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) = 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 * (</a:t>
            </a:r>
            <a:r>
              <a:rPr kumimoji="0" lang="en-US" altLang="zh-TW" i="1" dirty="0" smtClean="0"/>
              <a:t>n </a:t>
            </a:r>
            <a:r>
              <a:rPr kumimoji="0" lang="en-US" altLang="zh-TW" dirty="0" smtClean="0">
                <a:latin typeface="Arial" charset="0"/>
              </a:rPr>
              <a:t>–</a:t>
            </a:r>
            <a:r>
              <a:rPr kumimoji="0" lang="en-US" altLang="zh-TW" dirty="0" smtClean="0"/>
              <a:t> 1) * (</a:t>
            </a:r>
            <a:r>
              <a:rPr kumimoji="0" lang="en-US" altLang="zh-TW" i="1" dirty="0" smtClean="0"/>
              <a:t>n </a:t>
            </a:r>
            <a:r>
              <a:rPr kumimoji="0" lang="en-US" altLang="zh-TW" dirty="0" smtClean="0">
                <a:latin typeface="Arial" charset="0"/>
              </a:rPr>
              <a:t>–</a:t>
            </a:r>
            <a:r>
              <a:rPr kumimoji="0" lang="en-US" altLang="zh-TW" dirty="0" smtClean="0"/>
              <a:t> 2) * </a:t>
            </a:r>
            <a:r>
              <a:rPr kumimoji="0" lang="en-US" altLang="zh-TW" dirty="0" smtClean="0">
                <a:latin typeface="Arial" charset="0"/>
              </a:rPr>
              <a:t>…</a:t>
            </a:r>
            <a:r>
              <a:rPr kumimoji="0" lang="en-US" altLang="zh-TW" dirty="0" smtClean="0"/>
              <a:t> * 1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dirty="0" smtClean="0"/>
              <a:t>			          for any integer 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 &gt; 0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dirty="0" smtClean="0"/>
              <a:t>	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(0) = 1</a:t>
            </a:r>
          </a:p>
          <a:p>
            <a:pPr lvl="1" eaLnBrk="1" hangingPunct="1">
              <a:buFont typeface="Wingdings" pitchFamily="2" charset="2"/>
              <a:buNone/>
            </a:pPr>
            <a:endParaRPr kumimoji="0" lang="en-US" altLang="zh-TW" sz="14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600" dirty="0" smtClean="0"/>
              <a:t>	</a:t>
            </a:r>
            <a:r>
              <a:rPr kumimoji="0" lang="en-US" altLang="zh-TW" dirty="0" smtClean="0"/>
              <a:t>(Note: the factorial of a negative integer is undefined.)</a:t>
            </a:r>
          </a:p>
          <a:p>
            <a:pPr lvl="3" eaLnBrk="1" hangingPunct="1">
              <a:lnSpc>
                <a:spcPct val="90000"/>
              </a:lnSpc>
            </a:pPr>
            <a:endParaRPr kumimoji="0" lang="en-US" altLang="zh-TW" dirty="0" smtClean="0"/>
          </a:p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A </a:t>
            </a:r>
            <a:r>
              <a:rPr kumimoji="0" lang="en-US" altLang="zh-TW" b="1" dirty="0" smtClean="0">
                <a:solidFill>
                  <a:srgbClr val="0070C0"/>
                </a:solidFill>
              </a:rPr>
              <a:t>recursive definition</a:t>
            </a:r>
            <a:r>
              <a:rPr kumimoji="0" lang="en-US" altLang="zh-TW" dirty="0" smtClean="0"/>
              <a:t> of 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)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kumimoji="0" lang="en-US" altLang="zh-TW" sz="2800" dirty="0" smtClean="0"/>
              <a:t>	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) = 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 * </a:t>
            </a:r>
            <a:r>
              <a:rPr kumimoji="0" lang="en-US" altLang="zh-TW" i="1" dirty="0" smtClean="0"/>
              <a:t>factorial</a:t>
            </a:r>
            <a:r>
              <a:rPr kumimoji="0" lang="en-US" altLang="zh-TW" dirty="0" smtClean="0"/>
              <a:t>(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>
                <a:latin typeface="Arial" charset="0"/>
              </a:rPr>
              <a:t>–</a:t>
            </a:r>
            <a:r>
              <a:rPr kumimoji="0" lang="en-US" altLang="zh-TW" dirty="0" smtClean="0"/>
              <a:t>1)	if 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 &gt; 0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kumimoji="0" lang="en-US" altLang="zh-TW" dirty="0" smtClean="0"/>
              <a:t>			     = 1			            if </a:t>
            </a:r>
            <a:r>
              <a:rPr kumimoji="0" lang="en-US" altLang="zh-TW" i="1" dirty="0" smtClean="0"/>
              <a:t>n</a:t>
            </a:r>
            <a:r>
              <a:rPr kumimoji="0" lang="en-US" altLang="zh-TW" dirty="0" smtClean="0"/>
              <a:t> = 0</a:t>
            </a:r>
          </a:p>
          <a:p>
            <a:pPr lvl="1" eaLnBrk="1" hangingPunct="1">
              <a:lnSpc>
                <a:spcPct val="90000"/>
              </a:lnSpc>
              <a:buNone/>
            </a:pPr>
            <a:endParaRPr kumimoji="0" lang="en-US" altLang="zh-TW" sz="1400" dirty="0" smtClean="0"/>
          </a:p>
          <a:p>
            <a:pPr lvl="1" eaLnBrk="1" hangingPunct="1">
              <a:buNone/>
            </a:pPr>
            <a:r>
              <a:rPr kumimoji="0" lang="en-US" altLang="zh-TW" dirty="0" smtClean="0"/>
              <a:t>	(Note: the base case is deliberately given later.)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 Recursive Function: Factorial</a:t>
            </a:r>
            <a:r>
              <a:rPr kumimoji="0" lang="en-US" altLang="zh-TW" i="1" dirty="0" smtClean="0"/>
              <a:t> </a:t>
            </a:r>
            <a:r>
              <a:rPr kumimoji="0" lang="en-US" altLang="zh-TW" dirty="0" smtClean="0"/>
              <a:t>(2/4)</a:t>
            </a:r>
            <a:endParaRPr kumimoji="0" lang="zh-TW" altLang="en-US" dirty="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It is easy to construct a C++ function that implements the definition.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609600" y="2667000"/>
            <a:ext cx="7924800" cy="3429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/** Computes the factorial of the nonnegative integer n.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pre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u="sng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n </a:t>
            </a:r>
            <a:r>
              <a:rPr lang="en-US" altLang="zh-TW" sz="1800" u="sng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must be greater than or equal to 0.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post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None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.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return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The 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factorial of n; n is unchanged. */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>
                <a:latin typeface="Lucida Sans Typewriter" panose="020B0509030504030204" pitchFamily="49" charset="0"/>
              </a:rPr>
              <a:t> </a:t>
            </a:r>
            <a:r>
              <a:rPr lang="en-US" altLang="zh-TW" sz="1800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sz="1800" dirty="0">
                <a:latin typeface="Lucida Sans Typewriter" panose="020B0509030504030204" pitchFamily="49" charset="0"/>
              </a:rPr>
              <a:t>(</a:t>
            </a:r>
            <a:r>
              <a:rPr lang="en-US" altLang="zh-TW" sz="18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>
                <a:latin typeface="Lucida Sans Typewriter" panose="020B0509030504030204" pitchFamily="49" charset="0"/>
              </a:rPr>
              <a:t> n)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{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   </a:t>
            </a:r>
            <a:r>
              <a:rPr lang="en-US" altLang="zh-TW" sz="18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>
                <a:latin typeface="Lucida Sans Typewriter" panose="020B0509030504030204" pitchFamily="49" charset="0"/>
              </a:rPr>
              <a:t> (n == 0)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8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800" dirty="0">
                <a:latin typeface="Lucida Sans Typewriter" panose="020B0509030504030204" pitchFamily="49" charset="0"/>
              </a:rPr>
              <a:t> 1;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 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zh-TW" altLang="en-US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// n &gt; 0</a:t>
            </a:r>
            <a:endParaRPr lang="en-US" altLang="zh-TW" sz="18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8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800" dirty="0">
                <a:latin typeface="Lucida Sans Typewriter" panose="020B0509030504030204" pitchFamily="49" charset="0"/>
              </a:rPr>
              <a:t> </a:t>
            </a:r>
            <a:r>
              <a:rPr lang="en-US" altLang="zh-TW" sz="1800" b="1" dirty="0">
                <a:latin typeface="Lucida Sans Typewriter" panose="020B0509030504030204" pitchFamily="49" charset="0"/>
              </a:rPr>
              <a:t>n *</a:t>
            </a:r>
            <a:r>
              <a:rPr lang="en-US" altLang="zh-TW" sz="1800" dirty="0">
                <a:latin typeface="Lucida Sans Typewriter" panose="020B0509030504030204" pitchFamily="49" charset="0"/>
              </a:rPr>
              <a:t> </a:t>
            </a:r>
            <a:r>
              <a:rPr lang="en-US" altLang="zh-TW" sz="1800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sz="1800" b="1" dirty="0">
                <a:solidFill>
                  <a:schemeClr val="accent2"/>
                </a:solidFill>
                <a:latin typeface="Lucida Sans Typewriter" panose="020B0509030504030204" pitchFamily="49" charset="0"/>
              </a:rPr>
              <a:t>(n-1)</a:t>
            </a:r>
            <a:r>
              <a:rPr lang="en-US" altLang="zh-TW" sz="1800" dirty="0">
                <a:latin typeface="Lucida Sans Typewriter" panose="020B0509030504030204" pitchFamily="49" charset="0"/>
              </a:rPr>
              <a:t>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800" dirty="0">
                <a:latin typeface="Lucida Sans Typewriter" panose="020B0509030504030204" pitchFamily="49" charset="0"/>
              </a:rPr>
              <a:t>}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</a:t>
            </a:r>
            <a:r>
              <a:rPr lang="en-US" altLang="zh-TW" sz="18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end fact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zh-TW" altLang="en-US" sz="1800" dirty="0">
              <a:solidFill>
                <a:schemeClr val="accent1"/>
              </a:solidFill>
              <a:latin typeface="Courier New" pitchFamily="49" charset="0"/>
            </a:endParaRP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1066800" y="4419600"/>
            <a:ext cx="1828800" cy="6858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3352800" y="4419600"/>
            <a:ext cx="1320800" cy="37623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/>
              <a:t>base case</a:t>
            </a:r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H="1">
            <a:off x="2971800" y="45720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03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03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 animBg="1"/>
      <p:bldP spid="100361" grpId="0" animBg="1"/>
      <p:bldP spid="1003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a basic understanding of recursion, one of the most powerful techniques in computer science.</a:t>
            </a:r>
          </a:p>
          <a:p>
            <a:r>
              <a:rPr lang="en-US" altLang="zh-TW" dirty="0" smtClean="0"/>
              <a:t>Examine the thought process leading to recursive solutions.</a:t>
            </a:r>
          </a:p>
          <a:p>
            <a:r>
              <a:rPr lang="en-US" altLang="zh-TW" dirty="0" smtClean="0"/>
              <a:t>Learn techniques that help understanding the mechanics of recursion.</a:t>
            </a:r>
          </a:p>
        </p:txBody>
      </p:sp>
    </p:spTree>
    <p:extLst>
      <p:ext uri="{BB962C8B-B14F-4D97-AF65-F5344CB8AC3E}">
        <p14:creationId xmlns:p14="http://schemas.microsoft.com/office/powerpoint/2010/main" val="164035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 Recursive Function: Factorial (3/4)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Does function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kumimoji="0" lang="en-US" altLang="zh-TW" dirty="0" smtClean="0">
                <a:cs typeface="Courier New" pitchFamily="49" charset="0"/>
              </a:rPr>
              <a:t> </a:t>
            </a:r>
            <a:r>
              <a:rPr kumimoji="0" lang="en-US" altLang="zh-TW" dirty="0" smtClean="0"/>
              <a:t>fit the mold of a recursive solution?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kumimoji="0" lang="en-US" altLang="zh-TW" dirty="0" smtClean="0"/>
              <a:t>One action of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kumimoji="0" lang="en-US" altLang="zh-TW" dirty="0" smtClean="0"/>
              <a:t> is to call itself.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kumimoji="0" lang="en-US" altLang="zh-TW" dirty="0" smtClean="0"/>
              <a:t>Each recursive call to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kumimoji="0" lang="en-US" altLang="zh-TW" dirty="0" smtClean="0"/>
              <a:t> diminishes the size of the problem by 1.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fact(0)</a:t>
            </a:r>
            <a:r>
              <a:rPr kumimoji="0" lang="en-US" altLang="zh-TW" dirty="0" smtClean="0"/>
              <a:t> is the base case.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kumimoji="0" lang="en-US" altLang="zh-TW" dirty="0" smtClean="0"/>
              <a:t>Given that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zh-TW" dirty="0" smtClean="0"/>
              <a:t> is nonnegative, you always reach the base case.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ü"/>
            </a:pPr>
            <a:endParaRPr kumimoji="0" lang="en-US" altLang="zh-TW" dirty="0" smtClean="0"/>
          </a:p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Note that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kumimoji="0" lang="en-US" altLang="zh-TW" dirty="0" smtClean="0"/>
              <a:t> assumes the input 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zh-TW" dirty="0" smtClean="0"/>
              <a:t> is non-negative, as stated in its precondition.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A Recursive Function: Factorial (4/4)</a:t>
            </a:r>
            <a:endParaRPr kumimoji="0" lang="zh-TW" altLang="en-US" dirty="0" smtClean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09600" y="1700808"/>
            <a:ext cx="2416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 dirty="0" err="1">
                <a:latin typeface="Lucida Sans Typewriter" panose="020B0509030504030204" pitchFamily="49" charset="0"/>
              </a:rPr>
              <a:t>cout</a:t>
            </a:r>
            <a:r>
              <a:rPr lang="en-US" altLang="zh-TW" sz="1800" dirty="0">
                <a:latin typeface="Lucida Sans Typewriter" panose="020B0509030504030204" pitchFamily="49" charset="0"/>
              </a:rPr>
              <a:t> &lt;&lt; fact(3);</a:t>
            </a:r>
          </a:p>
          <a:p>
            <a:pPr eaLnBrk="1" hangingPunct="1"/>
            <a:r>
              <a:rPr lang="en-US" altLang="zh-TW" sz="1800" dirty="0">
                <a:latin typeface="Courier New" pitchFamily="49" charset="0"/>
              </a:rPr>
              <a:t>	 6</a:t>
            </a: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133600" y="2386608"/>
            <a:ext cx="2438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 dirty="0">
                <a:latin typeface="Lucida Sans Typewriter" panose="020B0509030504030204" pitchFamily="49" charset="0"/>
              </a:rPr>
              <a:t>return 3*fact(2);</a:t>
            </a:r>
          </a:p>
          <a:p>
            <a:pPr algn="ctr"/>
            <a:r>
              <a:rPr lang="en-US" altLang="zh-TW" sz="1800" dirty="0">
                <a:latin typeface="Courier New" pitchFamily="49" charset="0"/>
              </a:rPr>
              <a:t>3*2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3810000" y="3301008"/>
            <a:ext cx="2438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 dirty="0">
                <a:latin typeface="Lucida Sans Typewriter" panose="020B0509030504030204" pitchFamily="49" charset="0"/>
              </a:rPr>
              <a:t>return 2*fact(1);</a:t>
            </a:r>
          </a:p>
          <a:p>
            <a:pPr algn="ctr"/>
            <a:r>
              <a:rPr lang="en-US" altLang="zh-TW" sz="1800" dirty="0">
                <a:latin typeface="Courier New" pitchFamily="49" charset="0"/>
              </a:rPr>
              <a:t>2*1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5486400" y="4215408"/>
            <a:ext cx="2438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 dirty="0">
                <a:latin typeface="Lucida Sans Typewriter" panose="020B0509030504030204" pitchFamily="49" charset="0"/>
              </a:rPr>
              <a:t>return 1*</a:t>
            </a:r>
            <a:r>
              <a:rPr lang="en-US" altLang="zh-TW" sz="1800" b="1" dirty="0">
                <a:solidFill>
                  <a:schemeClr val="accent2"/>
                </a:solidFill>
                <a:latin typeface="Lucida Sans Typewriter" panose="020B0509030504030204" pitchFamily="49" charset="0"/>
              </a:rPr>
              <a:t>fact(0)</a:t>
            </a:r>
            <a:r>
              <a:rPr lang="en-US" altLang="zh-TW" sz="1800" dirty="0">
                <a:latin typeface="Lucida Sans Typewriter" panose="020B0509030504030204" pitchFamily="49" charset="0"/>
              </a:rPr>
              <a:t>;</a:t>
            </a:r>
          </a:p>
          <a:p>
            <a:pPr algn="ctr"/>
            <a:r>
              <a:rPr lang="en-US" altLang="zh-TW" sz="1800" dirty="0">
                <a:latin typeface="Courier New" pitchFamily="49" charset="0"/>
              </a:rPr>
              <a:t>1*1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7086600" y="5053608"/>
            <a:ext cx="1524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 dirty="0">
                <a:latin typeface="Lucida Sans Typewriter" panose="020B0509030504030204" pitchFamily="49" charset="0"/>
              </a:rPr>
              <a:t>return 1;</a:t>
            </a:r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2362200" y="208180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>
            <a:off x="3962400" y="276760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5562600" y="368200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7315200" y="459640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101389" name="AutoShape 13"/>
          <p:cNvCxnSpPr>
            <a:cxnSpLocks noChangeShapeType="1"/>
          </p:cNvCxnSpPr>
          <p:nvPr/>
        </p:nvCxnSpPr>
        <p:spPr bwMode="auto">
          <a:xfrm rot="10800000">
            <a:off x="6858000" y="4916015"/>
            <a:ext cx="2286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0" name="AutoShape 14"/>
          <p:cNvCxnSpPr>
            <a:cxnSpLocks noChangeShapeType="1"/>
          </p:cNvCxnSpPr>
          <p:nvPr/>
        </p:nvCxnSpPr>
        <p:spPr bwMode="auto">
          <a:xfrm rot="10800000">
            <a:off x="5181600" y="4024908"/>
            <a:ext cx="304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1" name="AutoShape 15"/>
          <p:cNvCxnSpPr>
            <a:cxnSpLocks noChangeShapeType="1"/>
          </p:cNvCxnSpPr>
          <p:nvPr/>
        </p:nvCxnSpPr>
        <p:spPr bwMode="auto">
          <a:xfrm rot="10800000">
            <a:off x="3505200" y="3072408"/>
            <a:ext cx="304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392" name="AutoShape 16"/>
          <p:cNvCxnSpPr>
            <a:cxnSpLocks noChangeShapeType="1"/>
          </p:cNvCxnSpPr>
          <p:nvPr/>
        </p:nvCxnSpPr>
        <p:spPr bwMode="auto">
          <a:xfrm rot="10800000">
            <a:off x="1828800" y="2234208"/>
            <a:ext cx="304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7467600" y="4672608"/>
            <a:ext cx="1320800" cy="37623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/>
              <a:t>base case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4114800" y="2843808"/>
            <a:ext cx="2595563" cy="3460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>
                <a:latin typeface="Lucida Sans Typewriter" panose="020B0509030504030204" pitchFamily="49" charset="0"/>
              </a:rPr>
              <a:t>fact(n-1)</a:t>
            </a:r>
            <a:r>
              <a:rPr lang="en-US" altLang="zh-TW" sz="1600" dirty="0"/>
              <a:t> is evaluated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251520" y="4293096"/>
            <a:ext cx="3888432" cy="2169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dirty="0">
                <a:latin typeface="Lucida Sans Typewriter" panose="020B0509030504030204" pitchFamily="49" charset="0"/>
              </a:rPr>
              <a:t> </a:t>
            </a:r>
            <a:r>
              <a:rPr lang="en-US" altLang="zh-TW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dirty="0">
                <a:latin typeface="Lucida Sans Typewriter" panose="020B0509030504030204" pitchFamily="49" charset="0"/>
              </a:rPr>
              <a:t>(</a:t>
            </a:r>
            <a:r>
              <a:rPr lang="en-US" altLang="zh-TW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dirty="0">
                <a:latin typeface="Lucida Sans Typewriter" panose="020B0509030504030204" pitchFamily="49" charset="0"/>
              </a:rPr>
              <a:t> n)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{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dirty="0">
                <a:latin typeface="Lucida Sans Typewriter" panose="020B0509030504030204" pitchFamily="49" charset="0"/>
              </a:rPr>
              <a:t> (n == 0)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1;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zh-TW" altLang="en-US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// n &gt; 0</a:t>
            </a:r>
            <a:endParaRPr lang="en-US" altLang="zh-TW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</a:t>
            </a:r>
            <a:r>
              <a:rPr lang="en-US" altLang="zh-TW" b="1" dirty="0">
                <a:latin typeface="Lucida Sans Typewriter" panose="020B0509030504030204" pitchFamily="49" charset="0"/>
              </a:rPr>
              <a:t>n *</a:t>
            </a:r>
            <a:r>
              <a:rPr lang="en-US" altLang="zh-TW" dirty="0">
                <a:latin typeface="Lucida Sans Typewriter" panose="020B0509030504030204" pitchFamily="49" charset="0"/>
              </a:rPr>
              <a:t> </a:t>
            </a:r>
            <a:r>
              <a:rPr lang="en-US" altLang="zh-TW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b="1" dirty="0">
                <a:solidFill>
                  <a:schemeClr val="accent2"/>
                </a:solidFill>
                <a:latin typeface="Lucida Sans Typewriter" panose="020B0509030504030204" pitchFamily="49" charset="0"/>
              </a:rPr>
              <a:t>(n-1)</a:t>
            </a:r>
            <a:r>
              <a:rPr lang="en-US" altLang="zh-TW" dirty="0">
                <a:latin typeface="Lucida Sans Typewriter" panose="020B0509030504030204" pitchFamily="49" charset="0"/>
              </a:rPr>
              <a:t>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} </a:t>
            </a:r>
            <a:r>
              <a:rPr lang="en-US" altLang="zh-TW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fact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3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3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13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1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1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allAtOnce" animBg="1"/>
      <p:bldP spid="101382" grpId="0" build="allAtOnce" animBg="1"/>
      <p:bldP spid="101383" grpId="0" build="allAtOnce" animBg="1"/>
      <p:bldP spid="101384" grpId="0" animBg="1"/>
      <p:bldP spid="101385" grpId="0" animBg="1"/>
      <p:bldP spid="101386" grpId="0" animBg="1"/>
      <p:bldP spid="101387" grpId="0" animBg="1"/>
      <p:bldP spid="101388" grpId="0" animBg="1"/>
      <p:bldP spid="101394" grpId="0" animBg="1"/>
      <p:bldP spid="1013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Box Traces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A </a:t>
            </a:r>
            <a:r>
              <a:rPr kumimoji="0" lang="en-US" altLang="zh-TW" b="1" dirty="0" smtClean="0">
                <a:solidFill>
                  <a:srgbClr val="0070C0"/>
                </a:solidFill>
              </a:rPr>
              <a:t>box trace</a:t>
            </a:r>
            <a:r>
              <a:rPr kumimoji="0" lang="en-US" altLang="zh-TW" dirty="0" smtClean="0"/>
              <a:t> is an illustration of how a compiler usually implements recursion.</a:t>
            </a:r>
          </a:p>
          <a:p>
            <a:pPr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You may use it to help you understand recursion and to </a:t>
            </a:r>
            <a:r>
              <a:rPr kumimoji="0" lang="en-US" altLang="zh-TW" b="1" dirty="0" smtClean="0"/>
              <a:t>debug</a:t>
            </a:r>
            <a:r>
              <a:rPr kumimoji="0" lang="en-US" altLang="zh-TW" dirty="0" smtClean="0"/>
              <a:t> a recursive function.</a:t>
            </a:r>
          </a:p>
          <a:p>
            <a:pPr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Each box in a box trace roughly corresponds to an “activation record.”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(1/7)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AutoNum type="arabicPeriod"/>
            </a:pPr>
            <a:r>
              <a:rPr kumimoji="0" lang="en-US" altLang="zh-TW" sz="2800" b="1" u="sng" dirty="0" smtClean="0"/>
              <a:t>Label each recursive call</a:t>
            </a:r>
            <a:r>
              <a:rPr kumimoji="0" lang="en-US" altLang="zh-TW" sz="2800" dirty="0" smtClean="0"/>
              <a:t> in the body of the recursive function.</a:t>
            </a:r>
          </a:p>
          <a:p>
            <a:pPr lvl="1" eaLnBrk="1" hangingPunct="1"/>
            <a:r>
              <a:rPr kumimoji="0" lang="en-US" altLang="zh-TW" sz="2400" dirty="0" smtClean="0"/>
              <a:t>These labels help you keep track of the correct place to which you must return after a function call completes.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442641" y="4050938"/>
            <a:ext cx="3857551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dirty="0">
                <a:latin typeface="Lucida Sans Typewriter" panose="020B0509030504030204" pitchFamily="49" charset="0"/>
              </a:rPr>
              <a:t> fact(</a:t>
            </a:r>
            <a:r>
              <a:rPr lang="en-US" altLang="zh-TW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dirty="0">
                <a:latin typeface="Lucida Sans Typewriter" panose="020B0509030504030204" pitchFamily="49" charset="0"/>
              </a:rPr>
              <a:t> n)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{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dirty="0">
                <a:latin typeface="Lucida Sans Typewriter" panose="020B0509030504030204" pitchFamily="49" charset="0"/>
              </a:rPr>
              <a:t> (n == 0)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1;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n * fact(n-1);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5148064" y="5474330"/>
            <a:ext cx="515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(A)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890071" y="5131058"/>
            <a:ext cx="1266105" cy="33496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4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(2/7)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AutoNum type="arabicPeriod" startAt="2"/>
            </a:pPr>
            <a:r>
              <a:rPr kumimoji="0" lang="en-US" altLang="zh-TW" sz="2800" dirty="0" smtClean="0">
                <a:cs typeface="Times New Roman" pitchFamily="18" charset="0"/>
              </a:rPr>
              <a:t>During the course of an execution, </a:t>
            </a:r>
            <a:r>
              <a:rPr kumimoji="0" lang="en-US" altLang="zh-TW" sz="2800" u="sng" dirty="0" smtClean="0">
                <a:cs typeface="Times New Roman" pitchFamily="18" charset="0"/>
              </a:rPr>
              <a:t>represent each call to the function by a new </a:t>
            </a:r>
            <a:r>
              <a:rPr kumimoji="0" lang="en-US" altLang="zh-TW" sz="2800" b="1" u="sng" dirty="0" smtClean="0">
                <a:cs typeface="Times New Roman" pitchFamily="18" charset="0"/>
              </a:rPr>
              <a:t>box</a:t>
            </a:r>
            <a:r>
              <a:rPr kumimoji="0" lang="en-US" altLang="zh-TW" sz="2800" dirty="0" smtClean="0">
                <a:cs typeface="Times New Roman" pitchFamily="18" charset="0"/>
              </a:rPr>
              <a:t>, containing:</a:t>
            </a:r>
          </a:p>
          <a:p>
            <a:pPr lvl="1" eaLnBrk="1" hangingPunct="1"/>
            <a:r>
              <a:rPr kumimoji="0" lang="en-US" altLang="zh-TW" sz="2400" dirty="0" smtClean="0">
                <a:cs typeface="Times New Roman" pitchFamily="18" charset="0"/>
              </a:rPr>
              <a:t>A copy of the actual value arguments.</a:t>
            </a:r>
          </a:p>
          <a:p>
            <a:pPr lvl="1" eaLnBrk="1" hangingPunct="1"/>
            <a:r>
              <a:rPr kumimoji="0" lang="en-US" altLang="zh-TW" sz="2400" dirty="0" smtClean="0">
                <a:cs typeface="Times New Roman" pitchFamily="18" charset="0"/>
              </a:rPr>
              <a:t>A placeholder for the value returned by each recursive call from the current box.</a:t>
            </a:r>
          </a:p>
          <a:p>
            <a:pPr lvl="2" eaLnBrk="1" hangingPunct="1"/>
            <a:r>
              <a:rPr kumimoji="0" lang="en-US" altLang="zh-TW" sz="2200" dirty="0" smtClean="0">
                <a:cs typeface="Times New Roman" pitchFamily="18" charset="0"/>
              </a:rPr>
              <a:t>Label this placeholder to correspond to the label in Step 1.</a:t>
            </a:r>
          </a:p>
          <a:p>
            <a:pPr lvl="1" eaLnBrk="1" hangingPunct="1"/>
            <a:r>
              <a:rPr kumimoji="0" lang="en-US" altLang="zh-TW" sz="2400" dirty="0" smtClean="0">
                <a:cs typeface="Times New Roman" pitchFamily="18" charset="0"/>
              </a:rPr>
              <a:t>The value of the function itself.</a:t>
            </a:r>
          </a:p>
          <a:p>
            <a:pPr lvl="1" eaLnBrk="1" hangingPunct="1"/>
            <a:r>
              <a:rPr kumimoji="0" lang="en-US" altLang="zh-TW" sz="2400" dirty="0" smtClean="0">
                <a:cs typeface="Times New Roman" pitchFamily="18" charset="0"/>
              </a:rPr>
              <a:t>The function</a:t>
            </a:r>
            <a:r>
              <a:rPr kumimoji="0" lang="en-US" altLang="zh-TW" sz="2400" dirty="0" smtClean="0">
                <a:latin typeface="Arial" charset="0"/>
                <a:cs typeface="Times New Roman" pitchFamily="18" charset="0"/>
              </a:rPr>
              <a:t>’</a:t>
            </a:r>
            <a:r>
              <a:rPr kumimoji="0" lang="en-US" altLang="zh-TW" sz="2400" dirty="0" smtClean="0">
                <a:cs typeface="Times New Roman" pitchFamily="18" charset="0"/>
              </a:rPr>
              <a:t>s local variables.</a:t>
            </a:r>
            <a:endParaRPr kumimoji="0" lang="zh-TW" altLang="en-US" sz="2400" dirty="0" smtClean="0">
              <a:cs typeface="Times New Roman" pitchFamily="18" charset="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1903809" y="4706193"/>
            <a:ext cx="236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Courier New" pitchFamily="49" charset="0"/>
              </a:rPr>
              <a:t>cout &lt;&lt; fact(3);</a:t>
            </a: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5012729" y="4629993"/>
            <a:ext cx="2743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/>
              <a:t>n = 3;</a:t>
            </a:r>
          </a:p>
          <a:p>
            <a:pPr>
              <a:defRPr/>
            </a:pPr>
            <a:r>
              <a:rPr lang="en-US" altLang="zh-TW" sz="1800"/>
              <a:t>A: factor(n-1) = ?</a:t>
            </a:r>
          </a:p>
          <a:p>
            <a:pPr>
              <a:defRPr/>
            </a:pPr>
            <a:r>
              <a:rPr lang="en-US" altLang="zh-TW" sz="1800"/>
              <a:t>return ?</a:t>
            </a:r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4266009" y="485859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1202134" y="5906343"/>
            <a:ext cx="6826250" cy="8350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when you first create a box, </a:t>
            </a:r>
            <a:r>
              <a:rPr lang="en-US" altLang="zh-TW" sz="1600" u="sng" dirty="0"/>
              <a:t>you will know only the values of the</a:t>
            </a:r>
          </a:p>
          <a:p>
            <a:pPr eaLnBrk="1" hangingPunct="1"/>
            <a:r>
              <a:rPr lang="en-US" altLang="zh-TW" sz="1600" u="sng" dirty="0"/>
              <a:t>input arguments</a:t>
            </a:r>
            <a:r>
              <a:rPr lang="en-US" altLang="zh-TW" sz="1600" dirty="0"/>
              <a:t>. You fill in the values of the other items as you</a:t>
            </a:r>
          </a:p>
          <a:p>
            <a:pPr eaLnBrk="1" hangingPunct="1"/>
            <a:r>
              <a:rPr lang="en-US" altLang="zh-TW" sz="1600" dirty="0"/>
              <a:t>determine them from the function</a:t>
            </a:r>
            <a:r>
              <a:rPr lang="en-US" altLang="zh-TW" sz="1600" dirty="0">
                <a:latin typeface="Arial" charset="0"/>
              </a:rPr>
              <a:t>’</a:t>
            </a:r>
            <a:r>
              <a:rPr lang="en-US" altLang="zh-TW" sz="1600" dirty="0"/>
              <a:t>s execution.</a:t>
            </a:r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V="1">
            <a:off x="6094809" y="5391993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 flipH="1" flipV="1">
            <a:off x="5855568" y="554439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3" grpId="0"/>
      <p:bldP spid="62479" grpId="0" build="allAtOnce" animBg="1"/>
      <p:bldP spid="62480" grpId="0" animBg="1"/>
      <p:bldP spid="62481" grpId="0" animBg="1"/>
      <p:bldP spid="62482" grpId="0" animBg="1"/>
      <p:bldP spid="6248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(3/7)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n-US" altLang="zh-TW" sz="2800" dirty="0" smtClean="0"/>
              <a:t>When you create a new box after a recursive call, draw an </a:t>
            </a:r>
            <a:r>
              <a:rPr lang="en-US" altLang="zh-TW" sz="2800" b="1" dirty="0" smtClean="0"/>
              <a:t>arrow</a:t>
            </a:r>
            <a:r>
              <a:rPr lang="en-US" altLang="zh-TW" sz="2800" dirty="0" smtClean="0"/>
              <a:t> from the box that makes the call to the newly created box.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r>
              <a:rPr lang="en-US" altLang="zh-TW" sz="2400" dirty="0" smtClean="0"/>
              <a:t>Label each arrow to correspond to the label of the recursive call.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endParaRPr lang="en-US" altLang="zh-TW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endParaRPr lang="en-US" altLang="zh-TW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endParaRPr lang="en-US" altLang="zh-TW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endParaRPr lang="en-US" altLang="zh-TW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o"/>
            </a:pPr>
            <a:endParaRPr lang="en-US" altLang="zh-TW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n-US" altLang="zh-TW" sz="2800" dirty="0" smtClean="0"/>
              <a:t>After you create the new box and arrow, start executing the body of the function.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429000" y="3657600"/>
            <a:ext cx="2362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/>
              <a:t>n = 3</a:t>
            </a:r>
          </a:p>
          <a:p>
            <a:pPr>
              <a:defRPr/>
            </a:pPr>
            <a:r>
              <a:rPr lang="en-US" altLang="zh-TW" sz="1800">
                <a:solidFill>
                  <a:schemeClr val="accent2"/>
                </a:solidFill>
              </a:rPr>
              <a:t>A: fact(n-1) = ?</a:t>
            </a:r>
          </a:p>
          <a:p>
            <a:pPr>
              <a:defRPr/>
            </a:pPr>
            <a:r>
              <a:rPr lang="en-US" altLang="zh-TW" sz="1800"/>
              <a:t>return ?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6477000" y="3657600"/>
            <a:ext cx="2362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/>
              <a:t>n = 2</a:t>
            </a:r>
          </a:p>
          <a:p>
            <a:pPr>
              <a:defRPr/>
            </a:pPr>
            <a:r>
              <a:rPr lang="en-US" altLang="zh-TW" sz="1800"/>
              <a:t>A: fact(n-1) = ?</a:t>
            </a:r>
          </a:p>
          <a:p>
            <a:pPr>
              <a:defRPr/>
            </a:pPr>
            <a:r>
              <a:rPr lang="en-US" altLang="zh-TW" sz="1800"/>
              <a:t>return ?</a:t>
            </a:r>
          </a:p>
        </p:txBody>
      </p:sp>
      <p:sp>
        <p:nvSpPr>
          <p:cNvPr id="17415" name="Text Box 19"/>
          <p:cNvSpPr txBox="1">
            <a:spLocks noChangeArrowheads="1"/>
          </p:cNvSpPr>
          <p:nvPr/>
        </p:nvSpPr>
        <p:spPr bwMode="auto">
          <a:xfrm>
            <a:off x="685800" y="3810000"/>
            <a:ext cx="236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Courier New" pitchFamily="49" charset="0"/>
              </a:rPr>
              <a:t>cout &lt;&lt; fact(3);</a:t>
            </a:r>
          </a:p>
        </p:txBody>
      </p:sp>
      <p:sp>
        <p:nvSpPr>
          <p:cNvPr id="17416" name="Line 20"/>
          <p:cNvSpPr>
            <a:spLocks noChangeShapeType="1"/>
          </p:cNvSpPr>
          <p:nvPr/>
        </p:nvSpPr>
        <p:spPr bwMode="auto">
          <a:xfrm>
            <a:off x="30480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5838825" y="41957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943600" y="3829050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 animBg="1"/>
      <p:bldP spid="13333" grpId="0" animBg="1"/>
      <p:bldP spid="133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(4/7)</a:t>
            </a:r>
            <a:endParaRPr kumimoji="0" lang="zh-TW" altLang="en-US" dirty="0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AutoNum type="arabicPeriod" startAt="5"/>
            </a:pPr>
            <a:r>
              <a:rPr lang="en-US" altLang="zh-TW" sz="2800" dirty="0" smtClean="0"/>
              <a:t>On </a:t>
            </a:r>
            <a:r>
              <a:rPr lang="en-US" altLang="zh-TW" sz="2800" b="1" dirty="0" smtClean="0"/>
              <a:t>existing</a:t>
            </a:r>
            <a:r>
              <a:rPr lang="en-US" altLang="zh-TW" sz="2800" dirty="0" smtClean="0"/>
              <a:t> the function, </a:t>
            </a:r>
            <a:r>
              <a:rPr lang="en-US" altLang="zh-TW" sz="2800" dirty="0" smtClean="0">
                <a:solidFill>
                  <a:schemeClr val="accent2"/>
                </a:solidFill>
              </a:rPr>
              <a:t>cross off</a:t>
            </a:r>
            <a:r>
              <a:rPr lang="en-US" altLang="zh-TW" sz="2800" dirty="0" smtClean="0"/>
              <a:t> the current box and follow its arrow back to the box that called the function.</a:t>
            </a:r>
          </a:p>
          <a:p>
            <a:pPr lvl="1" eaLnBrk="1" hangingPunct="1"/>
            <a:r>
              <a:rPr lang="en-US" altLang="zh-TW" sz="2400" b="1" dirty="0" smtClean="0"/>
              <a:t>Substitute the value</a:t>
            </a:r>
            <a:r>
              <a:rPr lang="en-US" altLang="zh-TW" sz="2400" dirty="0" smtClean="0"/>
              <a:t> returned by the just-terminated function call into the appropriate item in the current box.</a:t>
            </a:r>
          </a:p>
          <a:p>
            <a:pPr eaLnBrk="1" hangingPunct="1"/>
            <a:endParaRPr lang="en-US" altLang="zh-TW" sz="2000" dirty="0" smtClean="0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2514600" y="3790528"/>
            <a:ext cx="2362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/>
              <a:t>n = 1</a:t>
            </a:r>
          </a:p>
          <a:p>
            <a:pPr>
              <a:defRPr/>
            </a:pPr>
            <a:r>
              <a:rPr lang="en-US" altLang="zh-TW" sz="1800"/>
              <a:t>A: fact(n-1) = ?</a:t>
            </a:r>
          </a:p>
          <a:p>
            <a:pPr>
              <a:defRPr/>
            </a:pPr>
            <a:r>
              <a:rPr lang="en-US" altLang="zh-TW" sz="1800"/>
              <a:t>return ?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5486400" y="3790528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 dirty="0"/>
              <a:t>n = 0      </a:t>
            </a:r>
            <a:r>
              <a:rPr lang="en-US" altLang="zh-TW" sz="1800" dirty="0">
                <a:solidFill>
                  <a:srgbClr val="FFFF00"/>
                </a:solidFill>
              </a:rPr>
              <a:t>(</a:t>
            </a:r>
            <a:r>
              <a:rPr lang="en-US" altLang="zh-TW" sz="1800" i="1" dirty="0">
                <a:solidFill>
                  <a:srgbClr val="FFFF00"/>
                </a:solidFill>
              </a:rPr>
              <a:t>current</a:t>
            </a:r>
            <a:r>
              <a:rPr lang="en-US" altLang="zh-TW" sz="1800" dirty="0">
                <a:solidFill>
                  <a:srgbClr val="FFFF00"/>
                </a:solidFill>
              </a:rPr>
              <a:t>)</a:t>
            </a:r>
          </a:p>
          <a:p>
            <a:pPr>
              <a:defRPr/>
            </a:pPr>
            <a:endParaRPr lang="en-US" altLang="zh-TW" sz="1800" i="1" dirty="0"/>
          </a:p>
          <a:p>
            <a:pPr>
              <a:defRPr/>
            </a:pPr>
            <a:r>
              <a:rPr lang="en-US" altLang="zh-TW" sz="1800" dirty="0"/>
              <a:t>return 1</a:t>
            </a: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4910138" y="432392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4953000" y="3957216"/>
            <a:ext cx="33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/>
              <a:t>A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1524000" y="379052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800" b="1">
                <a:latin typeface="Arial" charset="0"/>
              </a:rPr>
              <a:t>…</a:t>
            </a:r>
            <a:endParaRPr lang="en-US" altLang="zh-TW" sz="4800" b="1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2514600" y="5314528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 dirty="0"/>
              <a:t>n = 1      </a:t>
            </a:r>
            <a:r>
              <a:rPr lang="en-US" altLang="zh-TW" sz="1800" dirty="0">
                <a:solidFill>
                  <a:srgbClr val="FFFF00"/>
                </a:solidFill>
              </a:rPr>
              <a:t>(</a:t>
            </a:r>
            <a:r>
              <a:rPr lang="en-US" altLang="zh-TW" sz="1800" i="1" dirty="0">
                <a:solidFill>
                  <a:srgbClr val="FFFF00"/>
                </a:solidFill>
              </a:rPr>
              <a:t>current</a:t>
            </a:r>
            <a:r>
              <a:rPr lang="en-US" altLang="zh-TW" sz="1800" dirty="0">
                <a:solidFill>
                  <a:srgbClr val="FFFF00"/>
                </a:solidFill>
              </a:rPr>
              <a:t>)</a:t>
            </a:r>
          </a:p>
          <a:p>
            <a:pPr>
              <a:defRPr/>
            </a:pPr>
            <a:r>
              <a:rPr lang="en-US" altLang="zh-TW" sz="1800" dirty="0"/>
              <a:t>A: fact(n-1) = ?</a:t>
            </a:r>
          </a:p>
          <a:p>
            <a:pPr>
              <a:defRPr/>
            </a:pPr>
            <a:r>
              <a:rPr lang="en-US" altLang="zh-TW" sz="1800" dirty="0"/>
              <a:t>return?</a:t>
            </a: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5486400" y="5314528"/>
            <a:ext cx="2362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 dirty="0">
                <a:solidFill>
                  <a:schemeClr val="accent1"/>
                </a:solidFill>
              </a:rPr>
              <a:t>n = 0    (</a:t>
            </a:r>
            <a:r>
              <a:rPr lang="en-US" altLang="zh-TW" sz="1800" i="1" dirty="0">
                <a:solidFill>
                  <a:schemeClr val="accent1"/>
                </a:solidFill>
              </a:rPr>
              <a:t>cross off</a:t>
            </a:r>
            <a:r>
              <a:rPr lang="en-US" altLang="zh-TW" sz="1800" dirty="0">
                <a:solidFill>
                  <a:schemeClr val="accent1"/>
                </a:solidFill>
              </a:rPr>
              <a:t>)</a:t>
            </a:r>
          </a:p>
          <a:p>
            <a:pPr>
              <a:defRPr/>
            </a:pPr>
            <a:endParaRPr lang="en-US" altLang="zh-TW" sz="1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zh-TW" sz="18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1524000" y="5314528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800" b="1">
                <a:latin typeface="Arial" charset="0"/>
              </a:rPr>
              <a:t>…</a:t>
            </a:r>
            <a:endParaRPr lang="en-US" altLang="zh-TW" sz="4800" b="1"/>
          </a:p>
        </p:txBody>
      </p:sp>
      <p:sp>
        <p:nvSpPr>
          <p:cNvPr id="105486" name="AutoShape 14"/>
          <p:cNvSpPr>
            <a:spLocks noChangeArrowheads="1"/>
          </p:cNvSpPr>
          <p:nvPr/>
        </p:nvSpPr>
        <p:spPr bwMode="auto">
          <a:xfrm>
            <a:off x="1828800" y="4704928"/>
            <a:ext cx="381000" cy="762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4275138" y="5695528"/>
            <a:ext cx="31115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1" grpId="0" animBg="1"/>
      <p:bldP spid="105482" grpId="0" animBg="1"/>
      <p:bldP spid="105485" grpId="0"/>
      <p:bldP spid="105486" grpId="0" animBg="1"/>
      <p:bldP spid="10548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(5/7)</a:t>
            </a:r>
            <a:endParaRPr kumimoji="0" lang="zh-TW" altLang="en-US" dirty="0" smtClean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When you return to point A and substitute the computed value for 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fact(n-1)</a:t>
            </a:r>
            <a:r>
              <a:rPr lang="en-US" altLang="zh-TW" dirty="0" smtClean="0"/>
              <a:t>:</a:t>
            </a:r>
          </a:p>
          <a:p>
            <a:pPr lvl="1" eaLnBrk="1" hangingPunct="1"/>
            <a:r>
              <a:rPr lang="en-US" altLang="zh-TW" dirty="0" smtClean="0"/>
              <a:t>Continue execution by evaluating the expression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 * fact(n-1)</a:t>
            </a:r>
            <a:r>
              <a:rPr lang="en-US" altLang="zh-TW" dirty="0" smtClean="0"/>
              <a:t>.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2819400" y="5105400"/>
            <a:ext cx="4272880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dirty="0">
                <a:latin typeface="Lucida Sans Typewriter" panose="020B0509030504030204" pitchFamily="49" charset="0"/>
              </a:rPr>
              <a:t>(n == 0)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1;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>
              <a:defRPr/>
            </a:pPr>
            <a:r>
              <a:rPr lang="en-US" altLang="zh-TW" dirty="0">
                <a:latin typeface="Lucida Sans Typewriter" panose="020B0509030504030204" pitchFamily="49" charset="0"/>
              </a:rPr>
              <a:t>      </a:t>
            </a:r>
            <a:r>
              <a:rPr lang="en-US" altLang="zh-TW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dirty="0">
                <a:latin typeface="Lucida Sans Typewriter" panose="020B0509030504030204" pitchFamily="49" charset="0"/>
              </a:rPr>
              <a:t> n * fact(n-1);</a:t>
            </a:r>
          </a:p>
          <a:p>
            <a:pPr>
              <a:defRPr/>
            </a:pPr>
            <a:endParaRPr lang="en-US" altLang="zh-TW" dirty="0">
              <a:latin typeface="Lucida Sans Typewriter" panose="020B0509030504030204" pitchFamily="49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5554633" y="6217566"/>
            <a:ext cx="601543" cy="30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(A)</a:t>
            </a:r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3707904" y="5995316"/>
            <a:ext cx="2754138" cy="241996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 flipH="1">
            <a:off x="5791200" y="46386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2514600" y="3581400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 dirty="0"/>
              <a:t>n = 1      </a:t>
            </a:r>
            <a:r>
              <a:rPr lang="en-US" altLang="zh-TW" sz="1800" dirty="0">
                <a:solidFill>
                  <a:srgbClr val="FFFF00"/>
                </a:solidFill>
              </a:rPr>
              <a:t>(</a:t>
            </a:r>
            <a:r>
              <a:rPr lang="en-US" altLang="zh-TW" sz="1800" i="1" dirty="0">
                <a:solidFill>
                  <a:srgbClr val="FFFF00"/>
                </a:solidFill>
              </a:rPr>
              <a:t>current</a:t>
            </a:r>
            <a:r>
              <a:rPr lang="en-US" altLang="zh-TW" sz="1800" dirty="0">
                <a:solidFill>
                  <a:srgbClr val="FFFF00"/>
                </a:solidFill>
              </a:rPr>
              <a:t>)</a:t>
            </a:r>
          </a:p>
          <a:p>
            <a:pPr>
              <a:defRPr/>
            </a:pPr>
            <a:r>
              <a:rPr lang="en-US" altLang="zh-TW" sz="1800" dirty="0"/>
              <a:t>A: fact(n-1) = 1</a:t>
            </a:r>
          </a:p>
          <a:p>
            <a:pPr>
              <a:defRPr/>
            </a:pPr>
            <a:r>
              <a:rPr lang="en-US" altLang="zh-TW" sz="1800" dirty="0"/>
              <a:t>return?</a:t>
            </a: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5486400" y="3581400"/>
            <a:ext cx="2362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800" dirty="0">
                <a:solidFill>
                  <a:schemeClr val="accent1"/>
                </a:solidFill>
              </a:rPr>
              <a:t>n = 0    (</a:t>
            </a:r>
            <a:r>
              <a:rPr lang="en-US" altLang="zh-TW" sz="1800" i="1" dirty="0">
                <a:solidFill>
                  <a:schemeClr val="accent1"/>
                </a:solidFill>
              </a:rPr>
              <a:t>cross off</a:t>
            </a:r>
            <a:r>
              <a:rPr lang="en-US" altLang="zh-TW" sz="1800" dirty="0">
                <a:solidFill>
                  <a:schemeClr val="accent1"/>
                </a:solidFill>
              </a:rPr>
              <a:t>)</a:t>
            </a:r>
          </a:p>
          <a:p>
            <a:pPr>
              <a:defRPr/>
            </a:pPr>
            <a:endParaRPr lang="en-US" altLang="zh-TW" sz="1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zh-TW" sz="18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1524000" y="3581400"/>
            <a:ext cx="793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4800" b="1">
                <a:latin typeface="Arial" charset="0"/>
              </a:rPr>
              <a:t>…</a:t>
            </a:r>
            <a:endParaRPr lang="en-US" altLang="zh-TW" sz="4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(6/7)</a:t>
            </a:r>
            <a:endParaRPr kumimoji="0" lang="zh-TW" altLang="en-US" dirty="0" smtClean="0"/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752128" y="2089299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250950"/>
            <a:ext cx="8229600" cy="522605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Box trace of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fact(2)</a:t>
            </a:r>
            <a:r>
              <a:rPr lang="en-US" altLang="zh-TW" dirty="0" smtClean="0"/>
              <a:t>:</a:t>
            </a:r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762000" y="3232299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2667000" y="3232299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1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2667000" y="4451499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1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>
            <a:off x="4572000" y="4451499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0</a:t>
            </a:r>
          </a:p>
          <a:p>
            <a:pPr algn="ctr">
              <a:defRPr/>
            </a:pPr>
            <a:endParaRPr lang="en-US" altLang="zh-TW" sz="1600" dirty="0"/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098" name="Rectangle 10"/>
          <p:cNvSpPr>
            <a:spLocks noChangeArrowheads="1"/>
          </p:cNvSpPr>
          <p:nvPr/>
        </p:nvSpPr>
        <p:spPr bwMode="auto">
          <a:xfrm>
            <a:off x="762000" y="4451499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2667000" y="5619328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1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>
            <a:off x="4572000" y="5619328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0</a:t>
            </a:r>
          </a:p>
          <a:p>
            <a:pPr algn="ctr">
              <a:defRPr/>
            </a:pPr>
            <a:endParaRPr lang="en-US" altLang="zh-TW" sz="1600" dirty="0"/>
          </a:p>
          <a:p>
            <a:pPr algn="ctr">
              <a:defRPr/>
            </a:pPr>
            <a:r>
              <a:rPr lang="en-US" altLang="zh-TW" sz="1600" dirty="0">
                <a:solidFill>
                  <a:schemeClr val="accent2"/>
                </a:solidFill>
              </a:rPr>
              <a:t>return 1</a:t>
            </a:r>
          </a:p>
        </p:txBody>
      </p:sp>
      <p:sp>
        <p:nvSpPr>
          <p:cNvPr id="217101" name="Rectangle 13"/>
          <p:cNvSpPr>
            <a:spLocks noChangeArrowheads="1"/>
          </p:cNvSpPr>
          <p:nvPr/>
        </p:nvSpPr>
        <p:spPr bwMode="auto">
          <a:xfrm>
            <a:off x="762000" y="5619328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7102" name="Line 14"/>
          <p:cNvSpPr>
            <a:spLocks noChangeShapeType="1"/>
          </p:cNvSpPr>
          <p:nvPr/>
        </p:nvSpPr>
        <p:spPr bwMode="auto">
          <a:xfrm>
            <a:off x="2181225" y="36132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7103" name="Line 15"/>
          <p:cNvSpPr>
            <a:spLocks noChangeShapeType="1"/>
          </p:cNvSpPr>
          <p:nvPr/>
        </p:nvSpPr>
        <p:spPr bwMode="auto">
          <a:xfrm>
            <a:off x="2181225" y="48324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7104" name="Line 16"/>
          <p:cNvSpPr>
            <a:spLocks noChangeShapeType="1"/>
          </p:cNvSpPr>
          <p:nvPr/>
        </p:nvSpPr>
        <p:spPr bwMode="auto">
          <a:xfrm>
            <a:off x="2176463" y="60212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7105" name="Line 17"/>
          <p:cNvSpPr>
            <a:spLocks noChangeShapeType="1"/>
          </p:cNvSpPr>
          <p:nvPr/>
        </p:nvSpPr>
        <p:spPr bwMode="auto">
          <a:xfrm>
            <a:off x="4086225" y="48324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7106" name="Line 18"/>
          <p:cNvSpPr>
            <a:spLocks noChangeShapeType="1"/>
          </p:cNvSpPr>
          <p:nvPr/>
        </p:nvSpPr>
        <p:spPr bwMode="auto">
          <a:xfrm>
            <a:off x="4086225" y="60212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685800" y="1844824"/>
            <a:ext cx="48184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The initial call is made, </a:t>
            </a:r>
            <a:r>
              <a:rPr lang="en-US" altLang="zh-TW" dirty="0" smtClean="0"/>
              <a:t>and 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dirty="0"/>
              <a:t> begins execution:</a:t>
            </a:r>
          </a:p>
        </p:txBody>
      </p:sp>
      <p:sp>
        <p:nvSpPr>
          <p:cNvPr id="217108" name="Text Box 20"/>
          <p:cNvSpPr txBox="1">
            <a:spLocks noChangeArrowheads="1"/>
          </p:cNvSpPr>
          <p:nvPr/>
        </p:nvSpPr>
        <p:spPr bwMode="auto">
          <a:xfrm>
            <a:off x="657225" y="2981474"/>
            <a:ext cx="78847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At point A </a:t>
            </a:r>
            <a:r>
              <a:rPr lang="en-US" altLang="zh-TW" dirty="0" err="1"/>
              <a:t>a</a:t>
            </a:r>
            <a:r>
              <a:rPr lang="en-US" altLang="zh-TW" dirty="0"/>
              <a:t> recursive call is made, and the new invocation of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dirty="0" smtClean="0"/>
              <a:t> begins </a:t>
            </a:r>
            <a:r>
              <a:rPr lang="en-US" altLang="zh-TW" dirty="0"/>
              <a:t>execution:</a:t>
            </a:r>
          </a:p>
        </p:txBody>
      </p:sp>
      <p:sp>
        <p:nvSpPr>
          <p:cNvPr id="217109" name="Text Box 21"/>
          <p:cNvSpPr txBox="1">
            <a:spLocks noChangeArrowheads="1"/>
          </p:cNvSpPr>
          <p:nvPr/>
        </p:nvSpPr>
        <p:spPr bwMode="auto">
          <a:xfrm>
            <a:off x="5508104" y="1268760"/>
            <a:ext cx="351731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fact(</a:t>
            </a: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n)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{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600" dirty="0">
                <a:latin typeface="Lucida Sans Typewriter" panose="020B0509030504030204" pitchFamily="49" charset="0"/>
              </a:rPr>
              <a:t> (n == 0)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>
                <a:latin typeface="Lucida Sans Typewriter" panose="020B0509030504030204" pitchFamily="49" charset="0"/>
              </a:rPr>
              <a:t> 1;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>
                <a:latin typeface="Lucida Sans Typewriter" panose="020B0509030504030204" pitchFamily="49" charset="0"/>
              </a:rPr>
              <a:t> n * fact(n-1);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8016503" y="2548136"/>
            <a:ext cx="515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(A)</a:t>
            </a:r>
          </a:p>
        </p:txBody>
      </p:sp>
      <p:sp>
        <p:nvSpPr>
          <p:cNvPr id="217111" name="Text Box 23"/>
          <p:cNvSpPr txBox="1">
            <a:spLocks noChangeArrowheads="1"/>
          </p:cNvSpPr>
          <p:nvPr/>
        </p:nvSpPr>
        <p:spPr bwMode="auto">
          <a:xfrm>
            <a:off x="666750" y="4208612"/>
            <a:ext cx="78847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At point A </a:t>
            </a:r>
            <a:r>
              <a:rPr lang="en-US" altLang="zh-TW" dirty="0" err="1"/>
              <a:t>a</a:t>
            </a:r>
            <a:r>
              <a:rPr lang="en-US" altLang="zh-TW" dirty="0"/>
              <a:t> recursive call is made, and the new invocation of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dirty="0" smtClean="0"/>
              <a:t> begins </a:t>
            </a:r>
            <a:r>
              <a:rPr lang="en-US" altLang="zh-TW" dirty="0"/>
              <a:t>execution:</a:t>
            </a:r>
          </a:p>
        </p:txBody>
      </p:sp>
      <p:sp>
        <p:nvSpPr>
          <p:cNvPr id="217112" name="Text Box 24"/>
          <p:cNvSpPr txBox="1">
            <a:spLocks noChangeArrowheads="1"/>
          </p:cNvSpPr>
          <p:nvPr/>
        </p:nvSpPr>
        <p:spPr bwMode="auto">
          <a:xfrm>
            <a:off x="681038" y="5373216"/>
            <a:ext cx="5609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This is the base case, so this invocation of </a:t>
            </a:r>
            <a:r>
              <a:rPr lang="en-US" altLang="zh-TW" sz="16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fact</a:t>
            </a:r>
            <a:r>
              <a:rPr lang="en-US" altLang="zh-TW" dirty="0"/>
              <a:t> completes:</a:t>
            </a: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2209800" y="3308499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2209800" y="4527699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  <p:sp>
        <p:nvSpPr>
          <p:cNvPr id="217115" name="Text Box 27"/>
          <p:cNvSpPr txBox="1">
            <a:spLocks noChangeArrowheads="1"/>
          </p:cNvSpPr>
          <p:nvPr/>
        </p:nvSpPr>
        <p:spPr bwMode="auto">
          <a:xfrm>
            <a:off x="2209800" y="5670699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  <p:sp>
        <p:nvSpPr>
          <p:cNvPr id="217116" name="Text Box 28"/>
          <p:cNvSpPr txBox="1">
            <a:spLocks noChangeArrowheads="1"/>
          </p:cNvSpPr>
          <p:nvPr/>
        </p:nvSpPr>
        <p:spPr bwMode="auto">
          <a:xfrm>
            <a:off x="4113213" y="4527699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  <p:sp>
        <p:nvSpPr>
          <p:cNvPr id="217117" name="Text Box 29"/>
          <p:cNvSpPr txBox="1">
            <a:spLocks noChangeArrowheads="1"/>
          </p:cNvSpPr>
          <p:nvPr/>
        </p:nvSpPr>
        <p:spPr bwMode="auto">
          <a:xfrm>
            <a:off x="4113213" y="5670699"/>
            <a:ext cx="3241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7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7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nimBg="1"/>
      <p:bldP spid="217094" grpId="0" animBg="1"/>
      <p:bldP spid="217095" grpId="0" animBg="1"/>
      <p:bldP spid="217096" grpId="0" animBg="1"/>
      <p:bldP spid="217097" grpId="0" animBg="1"/>
      <p:bldP spid="217098" grpId="0" animBg="1"/>
      <p:bldP spid="217099" grpId="0" animBg="1"/>
      <p:bldP spid="217100" grpId="0" animBg="1"/>
      <p:bldP spid="217101" grpId="0" animBg="1"/>
      <p:bldP spid="217102" grpId="0" animBg="1"/>
      <p:bldP spid="217103" grpId="0" animBg="1"/>
      <p:bldP spid="217104" grpId="0" animBg="1"/>
      <p:bldP spid="217105" grpId="0" animBg="1"/>
      <p:bldP spid="217106" grpId="0" animBg="1"/>
      <p:bldP spid="217107" grpId="0"/>
      <p:bldP spid="217108" grpId="0"/>
      <p:bldP spid="217111" grpId="0"/>
      <p:bldP spid="217112" grpId="0"/>
      <p:bldP spid="217113" grpId="0"/>
      <p:bldP spid="217114" grpId="0"/>
      <p:bldP spid="217115" grpId="0"/>
      <p:bldP spid="217116" grpId="0"/>
      <p:bldP spid="2171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Constructing a Box Trace (7/7)</a:t>
            </a:r>
            <a:endParaRPr kumimoji="0" lang="zh-TW" altLang="en-US" dirty="0" smtClean="0"/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2100263" y="1616993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2"/>
                </a:solidFill>
              </a:rPr>
              <a:t>A: fact(n-1)=1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4005263" y="1616993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0</a:t>
            </a:r>
          </a:p>
          <a:p>
            <a:pPr algn="ctr">
              <a:defRPr/>
            </a:pPr>
            <a:endParaRPr lang="en-US" altLang="zh-TW" sz="16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195263" y="1616993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>
            <a:off x="1609725" y="199799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2100263" y="2806031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1</a:t>
            </a:r>
          </a:p>
          <a:p>
            <a:pPr algn="ctr">
              <a:defRPr/>
            </a:pPr>
            <a:r>
              <a:rPr lang="en-US" altLang="zh-TW" sz="1600" dirty="0"/>
              <a:t>A: fact(n-1)=1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2"/>
                </a:solidFill>
              </a:rPr>
              <a:t>return 1</a:t>
            </a: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4005263" y="280603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0</a:t>
            </a:r>
          </a:p>
          <a:p>
            <a:pPr algn="ctr">
              <a:defRPr/>
            </a:pPr>
            <a:endParaRPr lang="en-US" altLang="zh-TW" sz="16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195263" y="280603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fact(n-1)=?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8124" name="Line 12"/>
          <p:cNvSpPr>
            <a:spLocks noChangeShapeType="1"/>
          </p:cNvSpPr>
          <p:nvPr/>
        </p:nvSpPr>
        <p:spPr bwMode="auto">
          <a:xfrm>
            <a:off x="1609725" y="3187031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2100263" y="399348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A: fact(n-1)=1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26" name="Rectangle 14"/>
          <p:cNvSpPr>
            <a:spLocks noChangeArrowheads="1"/>
          </p:cNvSpPr>
          <p:nvPr/>
        </p:nvSpPr>
        <p:spPr bwMode="auto">
          <a:xfrm>
            <a:off x="4005263" y="399348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0</a:t>
            </a:r>
          </a:p>
          <a:p>
            <a:pPr algn="ctr">
              <a:defRPr/>
            </a:pPr>
            <a:endParaRPr lang="en-US" altLang="zh-TW" sz="16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195263" y="3993481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2"/>
                </a:solidFill>
              </a:rPr>
              <a:t>A: fact(n-1)=1</a:t>
            </a:r>
          </a:p>
          <a:p>
            <a:pPr algn="ctr">
              <a:defRPr/>
            </a:pPr>
            <a:r>
              <a:rPr lang="en-US" altLang="zh-TW" sz="1600" dirty="0"/>
              <a:t>return ?</a:t>
            </a:r>
          </a:p>
        </p:txBody>
      </p:sp>
      <p:sp>
        <p:nvSpPr>
          <p:cNvPr id="218129" name="Rectangle 17"/>
          <p:cNvSpPr>
            <a:spLocks noChangeArrowheads="1"/>
          </p:cNvSpPr>
          <p:nvPr/>
        </p:nvSpPr>
        <p:spPr bwMode="auto">
          <a:xfrm>
            <a:off x="2100263" y="521268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A: fact(n-1)=1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4005263" y="5212681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n = 0</a:t>
            </a:r>
          </a:p>
          <a:p>
            <a:pPr algn="ctr">
              <a:defRPr/>
            </a:pPr>
            <a:endParaRPr lang="en-US" altLang="zh-TW" sz="16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sz="1600" dirty="0">
                <a:solidFill>
                  <a:schemeClr val="accent1"/>
                </a:solidFill>
              </a:rPr>
              <a:t>return 1</a:t>
            </a:r>
          </a:p>
        </p:txBody>
      </p:sp>
      <p:sp>
        <p:nvSpPr>
          <p:cNvPr id="218131" name="Rectangle 19"/>
          <p:cNvSpPr>
            <a:spLocks noChangeArrowheads="1"/>
          </p:cNvSpPr>
          <p:nvPr/>
        </p:nvSpPr>
        <p:spPr bwMode="auto">
          <a:xfrm>
            <a:off x="195263" y="5212681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600" dirty="0"/>
              <a:t>n = 2</a:t>
            </a:r>
          </a:p>
          <a:p>
            <a:pPr algn="ctr">
              <a:defRPr/>
            </a:pPr>
            <a:r>
              <a:rPr lang="en-US" altLang="zh-TW" sz="1600" dirty="0"/>
              <a:t>A: fact(n-1)=1</a:t>
            </a:r>
          </a:p>
          <a:p>
            <a:pPr algn="ctr">
              <a:defRPr/>
            </a:pPr>
            <a:r>
              <a:rPr lang="en-US" altLang="zh-TW" sz="1600" dirty="0">
                <a:solidFill>
                  <a:schemeClr val="accent2"/>
                </a:solidFill>
              </a:rPr>
              <a:t>return 2</a:t>
            </a:r>
          </a:p>
        </p:txBody>
      </p:sp>
      <p:sp>
        <p:nvSpPr>
          <p:cNvPr id="218132" name="Text Box 20"/>
          <p:cNvSpPr txBox="1">
            <a:spLocks noChangeArrowheads="1"/>
          </p:cNvSpPr>
          <p:nvPr/>
        </p:nvSpPr>
        <p:spPr bwMode="auto">
          <a:xfrm>
            <a:off x="152400" y="1340768"/>
            <a:ext cx="80485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method value is returned to the calling box, which continues execution:</a:t>
            </a:r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5580112" y="1772816"/>
            <a:ext cx="3525838" cy="15841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fact(</a:t>
            </a: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n)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{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600" dirty="0">
                <a:latin typeface="Lucida Sans Typewriter" panose="020B0509030504030204" pitchFamily="49" charset="0"/>
              </a:rPr>
              <a:t> (n == 0)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>
                <a:latin typeface="Lucida Sans Typewriter" panose="020B0509030504030204" pitchFamily="49" charset="0"/>
              </a:rPr>
              <a:t> 1;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>
                <a:latin typeface="Lucida Sans Typewriter" panose="020B0509030504030204" pitchFamily="49" charset="0"/>
              </a:rPr>
              <a:t> n * fact(n-1);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21524" name="Text Box 22"/>
          <p:cNvSpPr txBox="1">
            <a:spLocks noChangeArrowheads="1"/>
          </p:cNvSpPr>
          <p:nvPr/>
        </p:nvSpPr>
        <p:spPr bwMode="auto">
          <a:xfrm>
            <a:off x="8028384" y="2980184"/>
            <a:ext cx="515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/>
              <a:t>(A)</a:t>
            </a: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104775" y="2531393"/>
            <a:ext cx="4552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current invocation of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sz="1600" dirty="0"/>
              <a:t> completes:</a:t>
            </a:r>
          </a:p>
        </p:txBody>
      </p:sp>
      <p:sp>
        <p:nvSpPr>
          <p:cNvPr id="218136" name="Text Box 24"/>
          <p:cNvSpPr txBox="1">
            <a:spLocks noChangeArrowheads="1"/>
          </p:cNvSpPr>
          <p:nvPr/>
        </p:nvSpPr>
        <p:spPr bwMode="auto">
          <a:xfrm>
            <a:off x="109538" y="3717032"/>
            <a:ext cx="80485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method value is returned to the calling box, which continues execution:</a:t>
            </a:r>
          </a:p>
        </p:txBody>
      </p:sp>
      <p:sp>
        <p:nvSpPr>
          <p:cNvPr id="218137" name="Text Box 25"/>
          <p:cNvSpPr txBox="1">
            <a:spLocks noChangeArrowheads="1"/>
          </p:cNvSpPr>
          <p:nvPr/>
        </p:nvSpPr>
        <p:spPr bwMode="auto">
          <a:xfrm>
            <a:off x="122238" y="4941168"/>
            <a:ext cx="4552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current invocation of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sz="1600" dirty="0"/>
              <a:t> completes:</a:t>
            </a:r>
          </a:p>
        </p:txBody>
      </p:sp>
      <p:sp>
        <p:nvSpPr>
          <p:cNvPr id="218138" name="Text Box 26"/>
          <p:cNvSpPr txBox="1">
            <a:spLocks noChangeArrowheads="1"/>
          </p:cNvSpPr>
          <p:nvPr/>
        </p:nvSpPr>
        <p:spPr bwMode="auto">
          <a:xfrm>
            <a:off x="107504" y="6165304"/>
            <a:ext cx="43837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value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zh-TW" sz="1600" dirty="0"/>
              <a:t> is returned to the initial call.</a:t>
            </a:r>
          </a:p>
        </p:txBody>
      </p:sp>
      <p:sp>
        <p:nvSpPr>
          <p:cNvPr id="218139" name="Text Box 27"/>
          <p:cNvSpPr txBox="1">
            <a:spLocks noChangeArrowheads="1"/>
          </p:cNvSpPr>
          <p:nvPr/>
        </p:nvSpPr>
        <p:spPr bwMode="auto">
          <a:xfrm>
            <a:off x="1676400" y="2912393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18140" name="Text Box 28"/>
          <p:cNvSpPr txBox="1">
            <a:spLocks noChangeArrowheads="1"/>
          </p:cNvSpPr>
          <p:nvPr/>
        </p:nvSpPr>
        <p:spPr bwMode="auto">
          <a:xfrm>
            <a:off x="1676400" y="1718593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8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nimBg="1"/>
      <p:bldP spid="218117" grpId="0" animBg="1"/>
      <p:bldP spid="218118" grpId="0" animBg="1"/>
      <p:bldP spid="218119" grpId="0" animBg="1"/>
      <p:bldP spid="218121" grpId="0" animBg="1"/>
      <p:bldP spid="218122" grpId="0" animBg="1"/>
      <p:bldP spid="218123" grpId="0" animBg="1"/>
      <p:bldP spid="218124" grpId="0" animBg="1"/>
      <p:bldP spid="218125" grpId="0" animBg="1"/>
      <p:bldP spid="218126" grpId="0" animBg="1"/>
      <p:bldP spid="218127" grpId="0" animBg="1"/>
      <p:bldP spid="218129" grpId="0" animBg="1"/>
      <p:bldP spid="218130" grpId="0" animBg="1"/>
      <p:bldP spid="218131" grpId="0" animBg="1"/>
      <p:bldP spid="218132" grpId="0"/>
      <p:bldP spid="218135" grpId="0"/>
      <p:bldP spid="218136" grpId="0"/>
      <p:bldP spid="218137" grpId="0"/>
      <p:bldP spid="218138" grpId="0"/>
      <p:bldP spid="218139" grpId="0"/>
      <p:bldP spid="2181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The Basic Idea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i="1" dirty="0" smtClean="0"/>
              <a:t>Recursion</a:t>
            </a:r>
            <a:r>
              <a:rPr kumimoji="0" lang="en-US" altLang="zh-TW" dirty="0" smtClean="0"/>
              <a:t> is an extremely powerful problem-solving technique. </a:t>
            </a:r>
          </a:p>
          <a:p>
            <a:pPr lvl="4" eaLnBrk="1" hangingPunct="1"/>
            <a:endParaRPr kumimoji="0" lang="en-US" altLang="zh-TW" sz="1400" dirty="0" smtClean="0"/>
          </a:p>
          <a:p>
            <a:pPr eaLnBrk="1" hangingPunct="1"/>
            <a:r>
              <a:rPr kumimoji="0" lang="en-US" altLang="zh-TW" b="1" dirty="0" smtClean="0">
                <a:solidFill>
                  <a:srgbClr val="0070C0"/>
                </a:solidFill>
              </a:rPr>
              <a:t>Recursion</a:t>
            </a:r>
            <a:r>
              <a:rPr kumimoji="0" lang="en-US" altLang="zh-TW" dirty="0" smtClean="0"/>
              <a:t> tries to</a:t>
            </a:r>
          </a:p>
          <a:p>
            <a:pPr lvl="1" eaLnBrk="1" hangingPunct="1"/>
            <a:r>
              <a:rPr kumimoji="0" lang="en-US" altLang="zh-TW" dirty="0" smtClean="0"/>
              <a:t>break a problem into </a:t>
            </a:r>
            <a:r>
              <a:rPr kumimoji="0" lang="en-US" altLang="zh-TW" b="1" i="1" dirty="0" smtClean="0"/>
              <a:t>smaller identical problems</a:t>
            </a:r>
            <a:r>
              <a:rPr kumimoji="0" lang="en-US" altLang="zh-TW" dirty="0" smtClean="0"/>
              <a:t>.</a:t>
            </a:r>
          </a:p>
          <a:p>
            <a:pPr lvl="1" eaLnBrk="1" hangingPunct="1"/>
            <a:r>
              <a:rPr kumimoji="0" lang="en-US" altLang="zh-TW" dirty="0" smtClean="0"/>
              <a:t>solve the problem </a:t>
            </a:r>
            <a:r>
              <a:rPr kumimoji="0" lang="en-US" altLang="zh-TW" u="sng" dirty="0" smtClean="0"/>
              <a:t>by solving </a:t>
            </a:r>
            <a:r>
              <a:rPr kumimoji="0" lang="en-US" altLang="zh-TW" b="1" u="sng" dirty="0" smtClean="0">
                <a:solidFill>
                  <a:srgbClr val="0070C0"/>
                </a:solidFill>
              </a:rPr>
              <a:t>smaller</a:t>
            </a:r>
            <a:r>
              <a:rPr kumimoji="0" lang="en-US" altLang="zh-TW" u="sng" dirty="0" smtClean="0"/>
              <a:t> instances of the </a:t>
            </a:r>
            <a:r>
              <a:rPr kumimoji="0" lang="en-US" altLang="zh-TW" b="1" u="sng" dirty="0" smtClean="0">
                <a:solidFill>
                  <a:srgbClr val="0070C0"/>
                </a:solidFill>
              </a:rPr>
              <a:t>same</a:t>
            </a:r>
            <a:r>
              <a:rPr kumimoji="0" lang="en-US" altLang="zh-TW" u="sng" dirty="0" smtClean="0"/>
              <a:t> problem</a:t>
            </a:r>
            <a:r>
              <a:rPr kumimoji="0" lang="en-US" altLang="zh-TW" dirty="0" smtClean="0"/>
              <a:t>.</a:t>
            </a:r>
          </a:p>
          <a:p>
            <a:pPr lvl="2" eaLnBrk="1" hangingPunct="1">
              <a:buNone/>
            </a:pPr>
            <a:r>
              <a:rPr kumimoji="0" lang="en-US" altLang="zh-TW" dirty="0" smtClean="0"/>
              <a:t>(The solutions of the smaller problems will lead to the solution of the original problem.)</a:t>
            </a:r>
          </a:p>
          <a:p>
            <a:pPr lvl="4" eaLnBrk="1" hangingPunct="1"/>
            <a:endParaRPr kumimoji="0" lang="en-US" altLang="zh-TW" sz="1400" dirty="0" smtClean="0"/>
          </a:p>
          <a:p>
            <a:pPr eaLnBrk="1" hangingPunct="1"/>
            <a:r>
              <a:rPr kumimoji="0" lang="en-US" altLang="zh-TW" dirty="0" smtClean="0"/>
              <a:t>Problems that at first appear to be quite difficult often have simple recursive solutions.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Invariants for Recursive Functions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Writing </a:t>
            </a:r>
            <a:r>
              <a:rPr lang="en-US" altLang="zh-TW" b="1" i="1" dirty="0" smtClean="0"/>
              <a:t>invariants</a:t>
            </a:r>
            <a:r>
              <a:rPr lang="en-US" altLang="zh-TW" dirty="0" smtClean="0"/>
              <a:t> for recursive functions is as important as writing them for iterative functions.</a:t>
            </a:r>
          </a:p>
          <a:p>
            <a:pPr lvl="1" eaLnBrk="1" hangingPunct="1"/>
            <a:r>
              <a:rPr lang="en-US" altLang="zh-TW" dirty="0" smtClean="0"/>
              <a:t>An invariant is a condition that is </a:t>
            </a:r>
            <a:r>
              <a:rPr lang="en-US" altLang="zh-TW" b="1" dirty="0" smtClean="0"/>
              <a:t>always true</a:t>
            </a:r>
            <a:r>
              <a:rPr lang="en-US" altLang="zh-TW" dirty="0" smtClean="0"/>
              <a:t> at a particular point in an algorithm/program.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990600" y="3233993"/>
            <a:ext cx="6705600" cy="32193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/** </a:t>
            </a:r>
            <a:endParaRPr lang="en-US" altLang="zh-TW" sz="1600" dirty="0" smtClean="0">
              <a:solidFill>
                <a:srgbClr val="00B0F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600" b="1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pre </a:t>
            </a:r>
            <a:r>
              <a:rPr lang="en-US" altLang="zh-TW" sz="1600" b="1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n </a:t>
            </a:r>
            <a:r>
              <a:rPr lang="en-US" altLang="zh-TW" sz="1600" b="1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must be greater than or equal to </a:t>
            </a:r>
            <a:r>
              <a:rPr lang="en-US" altLang="zh-TW" sz="1600" b="1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0.</a:t>
            </a:r>
            <a:endParaRPr lang="en-US" altLang="zh-TW" sz="1600" b="1" dirty="0">
              <a:solidFill>
                <a:srgbClr val="00B0F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return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the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factorial of n. */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</a:t>
            </a:r>
            <a:r>
              <a:rPr lang="en-US" altLang="zh-TW" sz="1600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sz="1600" dirty="0">
                <a:latin typeface="Lucida Sans Typewriter" panose="020B0509030504030204" pitchFamily="49" charset="0"/>
              </a:rPr>
              <a:t>(</a:t>
            </a:r>
            <a:r>
              <a:rPr lang="en-US" altLang="zh-TW" sz="1600" b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>
                <a:latin typeface="Lucida Sans Typewriter" panose="020B0509030504030204" pitchFamily="49" charset="0"/>
              </a:rPr>
              <a:t> n)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{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600" dirty="0">
                <a:latin typeface="Lucida Sans Typewriter" panose="020B0509030504030204" pitchFamily="49" charset="0"/>
              </a:rPr>
              <a:t> (n == 0)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>
                <a:latin typeface="Lucida Sans Typewriter" panose="020B0509030504030204" pitchFamily="49" charset="0"/>
              </a:rPr>
              <a:t> 1;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endParaRPr lang="en-US" altLang="zh-TW" sz="16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    </a:t>
            </a:r>
            <a:r>
              <a:rPr lang="en-US" altLang="zh-TW" sz="1600" b="1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b="1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Invariant: n &gt; 0, so n-1 &gt;= 0.</a:t>
            </a:r>
          </a:p>
          <a:p>
            <a:pPr>
              <a:defRPr/>
            </a:pPr>
            <a:r>
              <a:rPr lang="en-US" altLang="zh-TW" sz="1600" b="1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    </a:t>
            </a:r>
            <a:r>
              <a:rPr lang="en-US" altLang="zh-TW" sz="1600" b="1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// </a:t>
            </a:r>
            <a:r>
              <a:rPr lang="en-US" altLang="zh-TW" sz="1600" b="1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Thus, fact(n-1) returns (n-1)!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 smtClean="0">
                <a:latin typeface="Lucida Sans Typewriter" panose="020B0509030504030204" pitchFamily="49" charset="0"/>
              </a:rPr>
              <a:t>      </a:t>
            </a:r>
            <a:r>
              <a:rPr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1600" b="1" dirty="0">
                <a:latin typeface="Lucida Sans Typewriter" panose="020B0509030504030204" pitchFamily="49" charset="0"/>
              </a:rPr>
              <a:t>n *</a:t>
            </a:r>
            <a:r>
              <a:rPr lang="en-US" altLang="zh-TW" sz="1600" dirty="0">
                <a:latin typeface="Lucida Sans Typewriter" panose="020B0509030504030204" pitchFamily="49" charset="0"/>
              </a:rPr>
              <a:t> </a:t>
            </a:r>
            <a:r>
              <a:rPr lang="en-US" altLang="zh-TW" sz="1600" b="1" dirty="0">
                <a:solidFill>
                  <a:srgbClr val="CC00FF"/>
                </a:solidFill>
                <a:latin typeface="Lucida Sans Typewriter" panose="020B0509030504030204" pitchFamily="49" charset="0"/>
              </a:rPr>
              <a:t>fact</a:t>
            </a:r>
            <a:r>
              <a:rPr lang="en-US" altLang="zh-TW" sz="1600" b="1" dirty="0">
                <a:solidFill>
                  <a:schemeClr val="accent2"/>
                </a:solidFill>
                <a:latin typeface="Lucida Sans Typewriter" panose="020B0509030504030204" pitchFamily="49" charset="0"/>
              </a:rPr>
              <a:t>(n-1)</a:t>
            </a:r>
            <a:r>
              <a:rPr lang="en-US" altLang="zh-TW" sz="1600" dirty="0">
                <a:latin typeface="Lucida Sans Typewriter" panose="020B0509030504030204" pitchFamily="49" charset="0"/>
              </a:rPr>
              <a:t>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}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fact</a:t>
            </a:r>
            <a:endParaRPr lang="en-US" altLang="zh-TW" sz="1600" dirty="0">
              <a:latin typeface="Lucida Sans Typewriter" panose="020B0509030504030204" pitchFamily="49" charset="0"/>
            </a:endParaRPr>
          </a:p>
        </p:txBody>
      </p:sp>
      <p:sp>
        <p:nvSpPr>
          <p:cNvPr id="219141" name="Text Box 5"/>
          <p:cNvSpPr txBox="1">
            <a:spLocks noChangeArrowheads="1"/>
          </p:cNvSpPr>
          <p:nvPr/>
        </p:nvSpPr>
        <p:spPr bwMode="auto">
          <a:xfrm>
            <a:off x="6372200" y="5139769"/>
            <a:ext cx="2818400" cy="1169551"/>
          </a:xfrm>
          <a:prstGeom prst="rect">
            <a:avLst/>
          </a:prstGeom>
          <a:solidFill>
            <a:srgbClr val="FFCC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The recursive call satisfies</a:t>
            </a:r>
          </a:p>
          <a:p>
            <a:pPr eaLnBrk="1" hangingPunct="1"/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fact</a:t>
            </a:r>
            <a:r>
              <a:rPr lang="en-US" altLang="zh-TW" dirty="0">
                <a:latin typeface="Arial" charset="0"/>
              </a:rPr>
              <a:t>’</a:t>
            </a:r>
            <a:r>
              <a:rPr lang="en-US" altLang="zh-TW" dirty="0"/>
              <a:t>s precondition, so you</a:t>
            </a:r>
          </a:p>
          <a:p>
            <a:pPr eaLnBrk="1" hangingPunct="1"/>
            <a:r>
              <a:rPr lang="en-US" altLang="zh-TW" dirty="0"/>
              <a:t>can expect from the post-</a:t>
            </a:r>
          </a:p>
          <a:p>
            <a:pPr eaLnBrk="1" hangingPunct="1"/>
            <a:r>
              <a:rPr lang="en-US" altLang="zh-TW" dirty="0"/>
              <a:t>condition that 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fact(n-1)</a:t>
            </a:r>
            <a:r>
              <a:rPr lang="en-US" altLang="zh-TW" dirty="0"/>
              <a:t> will</a:t>
            </a:r>
          </a:p>
          <a:p>
            <a:pPr eaLnBrk="1" hangingPunct="1"/>
            <a:r>
              <a:rPr lang="en-US" altLang="zh-TW" dirty="0"/>
              <a:t>return the factorial of </a:t>
            </a:r>
            <a:r>
              <a:rPr lang="en-US" altLang="zh-TW" dirty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US" altLang="zh-TW" dirty="0"/>
              <a:t>.</a:t>
            </a:r>
          </a:p>
        </p:txBody>
      </p:sp>
      <p:sp>
        <p:nvSpPr>
          <p:cNvPr id="219142" name="Line 6"/>
          <p:cNvSpPr>
            <a:spLocks noChangeShapeType="1"/>
          </p:cNvSpPr>
          <p:nvPr/>
        </p:nvSpPr>
        <p:spPr bwMode="auto">
          <a:xfrm>
            <a:off x="5940152" y="551304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9143" name="Line 7"/>
          <p:cNvSpPr>
            <a:spLocks noChangeShapeType="1"/>
          </p:cNvSpPr>
          <p:nvPr/>
        </p:nvSpPr>
        <p:spPr bwMode="auto">
          <a:xfrm flipH="1">
            <a:off x="4495800" y="5868888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91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9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9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9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9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9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9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 animBg="1"/>
      <p:bldP spid="219142" grpId="0" animBg="1"/>
      <p:bldP spid="21914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Return a Value </a:t>
            </a:r>
            <a:br>
              <a:rPr lang="en-US" sz="3600" smtClean="0"/>
            </a:br>
            <a:r>
              <a:rPr lang="en-US" sz="3600" smtClean="0"/>
              <a:t>Recursion Example: Powers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predefined function pow():</a:t>
            </a:r>
            <a:br>
              <a:rPr lang="en-US" smtClean="0"/>
            </a:br>
            <a:r>
              <a:rPr lang="en-US" smtClean="0"/>
              <a:t>result = pow(2.0,3.0);</a:t>
            </a:r>
          </a:p>
          <a:p>
            <a:pPr lvl="1" eaLnBrk="1" hangingPunct="1"/>
            <a:r>
              <a:rPr lang="en-US" smtClean="0"/>
              <a:t>Returns 2 raised to power 3 (8.0)</a:t>
            </a:r>
          </a:p>
          <a:p>
            <a:pPr lvl="1" eaLnBrk="1" hangingPunct="1"/>
            <a:r>
              <a:rPr lang="en-US" smtClean="0"/>
              <a:t>Takes two double arguments</a:t>
            </a:r>
          </a:p>
          <a:p>
            <a:pPr lvl="1" eaLnBrk="1" hangingPunct="1"/>
            <a:r>
              <a:rPr lang="en-US" smtClean="0"/>
              <a:t>Returns double value</a:t>
            </a:r>
          </a:p>
          <a:p>
            <a:pPr eaLnBrk="1" hangingPunct="1"/>
            <a:r>
              <a:rPr lang="en-US" smtClean="0"/>
              <a:t>Let’s write recursively</a:t>
            </a:r>
          </a:p>
          <a:p>
            <a:pPr lvl="1" eaLnBrk="1" hangingPunct="1"/>
            <a:r>
              <a:rPr lang="en-US" smtClean="0"/>
              <a:t>For simple example</a:t>
            </a:r>
          </a:p>
        </p:txBody>
      </p:sp>
    </p:spTree>
    <p:extLst>
      <p:ext uri="{BB962C8B-B14F-4D97-AF65-F5344CB8AC3E}">
        <p14:creationId xmlns:p14="http://schemas.microsoft.com/office/powerpoint/2010/main" val="14113014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Definition for power()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1446213"/>
            <a:ext cx="7815262" cy="4591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 power(int x, int n)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if (n&lt;0)</a:t>
            </a:r>
            <a:br>
              <a:rPr lang="en-US" sz="2800" smtClean="0"/>
            </a:br>
            <a:r>
              <a:rPr lang="en-US" sz="2800" smtClean="0"/>
              <a:t>	{</a:t>
            </a:r>
            <a:br>
              <a:rPr lang="en-US" sz="2800" smtClean="0"/>
            </a:br>
            <a:r>
              <a:rPr lang="en-US" sz="2800" smtClean="0"/>
              <a:t>		cout &lt;&lt; "Illegal argument";</a:t>
            </a:r>
            <a:br>
              <a:rPr lang="en-US" sz="2800" smtClean="0"/>
            </a:br>
            <a:r>
              <a:rPr lang="en-US" sz="2800" smtClean="0"/>
              <a:t>		exit(1);</a:t>
            </a:r>
            <a:br>
              <a:rPr lang="en-US" sz="2800" smtClean="0"/>
            </a:br>
            <a:r>
              <a:rPr lang="en-US" sz="2800" smtClean="0"/>
              <a:t>	}</a:t>
            </a:r>
            <a:br>
              <a:rPr lang="en-US" sz="2800" smtClean="0"/>
            </a:br>
            <a:r>
              <a:rPr lang="en-US" sz="2800" smtClean="0"/>
              <a:t>	if (n&gt;0)</a:t>
            </a:r>
            <a:br>
              <a:rPr lang="en-US" sz="2800" smtClean="0"/>
            </a:br>
            <a:r>
              <a:rPr lang="en-US" sz="2800" smtClean="0"/>
              <a:t>		return (power(x, n-1)*x);</a:t>
            </a:r>
            <a:br>
              <a:rPr lang="en-US" sz="2800" smtClean="0"/>
            </a:br>
            <a:r>
              <a:rPr lang="en-US" sz="2800" smtClean="0"/>
              <a:t>	else</a:t>
            </a:r>
            <a:br>
              <a:rPr lang="en-US" sz="2800" smtClean="0"/>
            </a:br>
            <a:r>
              <a:rPr lang="en-US" sz="2800" smtClean="0"/>
              <a:t>		return (1);</a:t>
            </a:r>
            <a:br>
              <a:rPr lang="en-US" sz="2800" smtClean="0"/>
            </a:br>
            <a:r>
              <a:rPr lang="en-US" sz="280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14197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Function power()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Example calls: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power(2, 0);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1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power(2, 1);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(power(2, 0) * 2);</a:t>
            </a:r>
            <a:br>
              <a:rPr lang="en-US" smtClean="0"/>
            </a:br>
            <a:r>
              <a:rPr lang="en-US" smtClean="0"/>
              <a:t>		   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returns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 1 multiplied by 2 &amp; returned to original call</a:t>
            </a:r>
          </a:p>
        </p:txBody>
      </p:sp>
    </p:spTree>
    <p:extLst>
      <p:ext uri="{BB962C8B-B14F-4D97-AF65-F5344CB8AC3E}">
        <p14:creationId xmlns:p14="http://schemas.microsoft.com/office/powerpoint/2010/main" val="6276206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Calling Function power()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Larger example:</a:t>
            </a:r>
            <a:br>
              <a:rPr lang="en-US" smtClean="0"/>
            </a:br>
            <a:r>
              <a:rPr lang="en-US" smtClean="0"/>
              <a:t>power(2,3);</a:t>
            </a:r>
            <a:br>
              <a:rPr lang="en-US" smtClean="0"/>
            </a:b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power(2,2)*2</a:t>
            </a:r>
            <a:br>
              <a:rPr lang="en-US" smtClean="0"/>
            </a:br>
            <a:r>
              <a:rPr lang="en-US" smtClean="0"/>
              <a:t>	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power(2,1)*2</a:t>
            </a:r>
            <a:br>
              <a:rPr lang="en-US" smtClean="0"/>
            </a:br>
            <a:r>
              <a:rPr lang="en-US" smtClean="0"/>
              <a:t>	   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power(2,0)*2</a:t>
            </a:r>
            <a:br>
              <a:rPr lang="en-US" smtClean="0"/>
            </a:br>
            <a:r>
              <a:rPr lang="en-US" smtClean="0"/>
              <a:t>		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Reaches base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Recursion stops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Values "returned back" up stack</a:t>
            </a:r>
          </a:p>
        </p:txBody>
      </p:sp>
    </p:spTree>
    <p:extLst>
      <p:ext uri="{BB962C8B-B14F-4D97-AF65-F5344CB8AC3E}">
        <p14:creationId xmlns:p14="http://schemas.microsoft.com/office/powerpoint/2010/main" val="12493799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C:\WINDOWS\Desktop\Oh_type\sacitch_C++_ppt\gif\savitchc13d04.gif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1608138"/>
            <a:ext cx="6223000" cy="49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dirty="0" smtClean="0"/>
              <a:t>Tracing Function power(): </a:t>
            </a:r>
            <a:br>
              <a:rPr lang="en-US" sz="3000" dirty="0" smtClean="0"/>
            </a:br>
            <a:r>
              <a:rPr lang="en-US" sz="3000" dirty="0" smtClean="0"/>
              <a:t>Evaluating </a:t>
            </a:r>
            <a:r>
              <a:rPr lang="en-US" sz="3000" dirty="0" smtClean="0"/>
              <a:t>the Recursive Function Call power(2,3)</a:t>
            </a:r>
          </a:p>
        </p:txBody>
      </p:sp>
    </p:spTree>
    <p:extLst>
      <p:ext uri="{BB962C8B-B14F-4D97-AF65-F5344CB8AC3E}">
        <p14:creationId xmlns:p14="http://schemas.microsoft.com/office/powerpoint/2010/main" val="6424854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Recursive void Function: </a:t>
            </a:r>
            <a:br>
              <a:rPr lang="en-US" sz="3600"/>
            </a:br>
            <a:r>
              <a:rPr lang="en-US" sz="3600"/>
              <a:t>Vertical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Task: display digits of number vertically,</a:t>
            </a:r>
            <a:br>
              <a:rPr lang="en-US" smtClean="0"/>
            </a:br>
            <a:r>
              <a:rPr lang="en-US" smtClean="0"/>
              <a:t>one per line</a:t>
            </a:r>
          </a:p>
          <a:p>
            <a:pPr eaLnBrk="1" hangingPunct="1"/>
            <a:r>
              <a:rPr lang="en-US" smtClean="0"/>
              <a:t>Example call:</a:t>
            </a:r>
            <a:br>
              <a:rPr lang="en-US" smtClean="0"/>
            </a:br>
            <a:r>
              <a:rPr lang="en-US" sz="2800" smtClean="0"/>
              <a:t>writeVertical(1234); </a:t>
            </a:r>
            <a:br>
              <a:rPr lang="en-US" sz="2800" smtClean="0"/>
            </a:br>
            <a:r>
              <a:rPr lang="en-US" sz="2800" smtClean="0"/>
              <a:t>Produces output:</a:t>
            </a:r>
            <a:br>
              <a:rPr lang="en-US" sz="2800" smtClean="0"/>
            </a:br>
            <a:r>
              <a:rPr lang="en-US" sz="2800" smtClean="0"/>
              <a:t>1</a:t>
            </a:r>
            <a:br>
              <a:rPr lang="en-US" sz="2800" smtClean="0"/>
            </a:br>
            <a:r>
              <a:rPr lang="en-US" sz="2800" smtClean="0"/>
              <a:t>2</a:t>
            </a:r>
            <a:br>
              <a:rPr lang="en-US" sz="2800" smtClean="0"/>
            </a:br>
            <a:r>
              <a:rPr lang="en-US" sz="2800" smtClean="0"/>
              <a:t>3</a:t>
            </a:r>
            <a:br>
              <a:rPr lang="en-US" sz="2800" smtClean="0"/>
            </a:br>
            <a:r>
              <a:rPr lang="en-US" sz="280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981638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Vertical Numbers: </a:t>
            </a:r>
            <a:br>
              <a:rPr lang="en-US" sz="3600"/>
            </a:br>
            <a:r>
              <a:rPr lang="en-US" sz="3600"/>
              <a:t>Recursive Definition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Break problem into two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Simple/base case: if n&lt;10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Simply write number n to screen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Recursive case: if n&gt;=10, two subtasks: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1- Output all digits except last digit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/>
              <a:t>2- Output last digit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 argument 1234: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subtask displays 1, 2, 3 vertically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subtask displays 4</a:t>
            </a:r>
          </a:p>
        </p:txBody>
      </p:sp>
    </p:spTree>
    <p:extLst>
      <p:ext uri="{BB962C8B-B14F-4D97-AF65-F5344CB8AC3E}">
        <p14:creationId xmlns:p14="http://schemas.microsoft.com/office/powerpoint/2010/main" val="34700773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writeVertical Function Definition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Given previous cases:</a:t>
            </a:r>
            <a:br>
              <a:rPr lang="en-US" smtClean="0"/>
            </a:br>
            <a:r>
              <a:rPr lang="en-US" sz="2800" smtClean="0"/>
              <a:t>void writeVertical(int n)</a:t>
            </a:r>
            <a:br>
              <a:rPr lang="en-US" sz="2800" smtClean="0"/>
            </a:br>
            <a:r>
              <a:rPr lang="en-US" sz="2800" smtClean="0"/>
              <a:t>{</a:t>
            </a:r>
            <a:br>
              <a:rPr lang="en-US" sz="2800" smtClean="0"/>
            </a:br>
            <a:r>
              <a:rPr lang="en-US" sz="2800" smtClean="0"/>
              <a:t>	if (n &lt; 10) 			//Base case</a:t>
            </a:r>
            <a:br>
              <a:rPr lang="en-US" sz="2800" smtClean="0"/>
            </a:br>
            <a:r>
              <a:rPr lang="en-US" sz="2800" smtClean="0"/>
              <a:t>		cout &lt;&lt; n &lt;&lt; endl;</a:t>
            </a:r>
            <a:br>
              <a:rPr lang="en-US" sz="2800" smtClean="0"/>
            </a:br>
            <a:r>
              <a:rPr lang="en-US" sz="2800" smtClean="0"/>
              <a:t>	else </a:t>
            </a:r>
            <a:br>
              <a:rPr lang="en-US" sz="2800" smtClean="0"/>
            </a:br>
            <a:r>
              <a:rPr lang="en-US" sz="2800" smtClean="0"/>
              <a:t>	{				//Recursive step</a:t>
            </a:r>
            <a:br>
              <a:rPr lang="en-US" sz="2800" smtClean="0"/>
            </a:br>
            <a:r>
              <a:rPr lang="en-US" sz="2800" smtClean="0"/>
              <a:t>		writeVertical(n/10);</a:t>
            </a:r>
            <a:br>
              <a:rPr lang="en-US" sz="2800" smtClean="0"/>
            </a:br>
            <a:r>
              <a:rPr lang="en-US" sz="2800" smtClean="0"/>
              <a:t>		cout &lt;&lt; (n%10) &lt;&lt; endl;</a:t>
            </a:r>
            <a:br>
              <a:rPr lang="en-US" sz="2800" smtClean="0"/>
            </a:br>
            <a:r>
              <a:rPr lang="en-US" sz="2800" smtClean="0"/>
              <a:t>	}</a:t>
            </a:r>
            <a:br>
              <a:rPr lang="en-US" sz="2800" smtClean="0"/>
            </a:br>
            <a:r>
              <a:rPr lang="en-US" sz="280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2079030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writeVertical Trace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 call:</a:t>
            </a:r>
            <a:br>
              <a:rPr lang="en-US" sz="2800" smtClean="0"/>
            </a:br>
            <a:r>
              <a:rPr lang="en-US" sz="2800" smtClean="0"/>
              <a:t>writeVertical(123);</a:t>
            </a:r>
            <a:br>
              <a:rPr lang="en-US" sz="2800" smtClean="0"/>
            </a:b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writeVertical(12);   (123/10)</a:t>
            </a:r>
            <a:br>
              <a:rPr lang="en-US" sz="2800" smtClean="0"/>
            </a:br>
            <a:r>
              <a:rPr lang="en-US" sz="2800" smtClean="0"/>
              <a:t>	 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writeVertical(1);  (12/10)</a:t>
            </a:r>
            <a:br>
              <a:rPr lang="en-US" sz="2800" smtClean="0"/>
            </a:br>
            <a:r>
              <a:rPr lang="en-US" sz="2800" smtClean="0"/>
              <a:t>	      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cout &lt;&lt; 1 &lt;&lt; endl;</a:t>
            </a:r>
            <a:br>
              <a:rPr lang="en-US" sz="2800" smtClean="0"/>
            </a:br>
            <a:r>
              <a:rPr lang="en-US" sz="2800" smtClean="0"/>
              <a:t>	 cout &lt;&lt; 2 &lt;&lt; endl;</a:t>
            </a:r>
            <a:br>
              <a:rPr lang="en-US" sz="2800" smtClean="0"/>
            </a:br>
            <a:r>
              <a:rPr lang="en-US" sz="2800" smtClean="0"/>
              <a:t>cout &lt;&lt; 3 &lt;&lt; endl;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Arrows indicate task function performs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Notice 1</a:t>
            </a:r>
            <a:r>
              <a:rPr lang="en-US" sz="2800" baseline="30000" smtClean="0"/>
              <a:t>st</a:t>
            </a:r>
            <a:r>
              <a:rPr lang="en-US" sz="2800" smtClean="0"/>
              <a:t> two calls call again (recursive)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Last call (1) displays and "ends" 	    </a:t>
            </a:r>
          </a:p>
        </p:txBody>
      </p:sp>
    </p:spTree>
    <p:extLst>
      <p:ext uri="{BB962C8B-B14F-4D97-AF65-F5344CB8AC3E}">
        <p14:creationId xmlns:p14="http://schemas.microsoft.com/office/powerpoint/2010/main" val="27501746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About Efficiency</a:t>
            </a:r>
            <a:endParaRPr kumimoji="0" lang="zh-TW" altLang="en-US" dirty="0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technique of recursion, though powerful, does not guarantee you an efficient solution.</a:t>
            </a:r>
            <a:endParaRPr lang="zh-TW" altLang="en-US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kumimoji="0" lang="en-US" altLang="zh-TW" dirty="0" smtClean="0"/>
              <a:t>Some recursive solutions are so </a:t>
            </a:r>
            <a:r>
              <a:rPr kumimoji="0" lang="en-US" altLang="zh-TW" b="1" dirty="0" smtClean="0"/>
              <a:t>inefficient</a:t>
            </a:r>
            <a:r>
              <a:rPr kumimoji="0" lang="en-US" altLang="zh-TW" dirty="0" smtClean="0"/>
              <a:t> that they should not be used.</a:t>
            </a:r>
          </a:p>
          <a:p>
            <a:pPr lvl="1" eaLnBrk="1" hangingPunct="1"/>
            <a:r>
              <a:rPr kumimoji="0" lang="en-US" altLang="zh-TW" dirty="0" smtClean="0"/>
              <a:t>Overhead </a:t>
            </a:r>
            <a:r>
              <a:rPr kumimoji="0" lang="en-US" altLang="zh-TW" dirty="0"/>
              <a:t>associated with function calls.</a:t>
            </a:r>
          </a:p>
          <a:p>
            <a:pPr lvl="1" eaLnBrk="1" hangingPunct="1"/>
            <a:r>
              <a:rPr kumimoji="0" lang="en-US" altLang="zh-TW" dirty="0"/>
              <a:t>Inherent inefficiency of some recursive algorithms.</a:t>
            </a:r>
          </a:p>
          <a:p>
            <a:pPr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We will come back to the efficiency issue later.</a:t>
            </a:r>
            <a:endParaRPr lang="en-US" altLang="zh-TW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200" dirty="0" smtClean="0"/>
              <a:t>A Recursive Procedure: </a:t>
            </a:r>
            <a:r>
              <a:rPr kumimoji="0" lang="en-US" altLang="zh-TW" sz="32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200" dirty="0" smtClean="0">
                <a:cs typeface="Courier New" pitchFamily="49" charset="0"/>
              </a:rPr>
              <a:t> (1/5)</a:t>
            </a:r>
            <a:endParaRPr kumimoji="0" lang="en-US" altLang="zh-TW" sz="3200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b="1" dirty="0" smtClean="0"/>
              <a:t>Problem</a:t>
            </a:r>
            <a:r>
              <a:rPr kumimoji="0" lang="en-US" altLang="zh-TW" dirty="0" smtClean="0"/>
              <a:t>:</a:t>
            </a:r>
          </a:p>
          <a:p>
            <a:pPr lvl="1" eaLnBrk="1" hangingPunct="1"/>
            <a:r>
              <a:rPr kumimoji="0" lang="en-US" altLang="zh-TW" dirty="0" smtClean="0"/>
              <a:t>Given a string of characters, write it in reverse order.</a:t>
            </a:r>
          </a:p>
          <a:p>
            <a:pPr lvl="1" eaLnBrk="1" hangingPunct="1"/>
            <a:r>
              <a:rPr kumimoji="0" lang="en-US" altLang="zh-TW" dirty="0" smtClean="0"/>
              <a:t>E.g., “cat” </a:t>
            </a:r>
            <a:r>
              <a:rPr kumimoji="0" lang="en-US" altLang="zh-TW" dirty="0" smtClean="0">
                <a:sym typeface="Wingdings" pitchFamily="2" charset="2"/>
              </a:rPr>
              <a:t> “</a:t>
            </a:r>
            <a:r>
              <a:rPr kumimoji="0" lang="en-US" altLang="zh-TW" dirty="0" err="1" smtClean="0">
                <a:sym typeface="Wingdings" pitchFamily="2" charset="2"/>
              </a:rPr>
              <a:t>tac</a:t>
            </a:r>
            <a:r>
              <a:rPr kumimoji="0" lang="en-US" altLang="zh-TW" dirty="0" smtClean="0">
                <a:sym typeface="Wingdings" pitchFamily="2" charset="2"/>
              </a:rPr>
              <a:t>”, “</a:t>
            </a:r>
            <a:r>
              <a:rPr kumimoji="0" lang="en-US" altLang="zh-TW" dirty="0" err="1" smtClean="0">
                <a:sym typeface="Wingdings" pitchFamily="2" charset="2"/>
              </a:rPr>
              <a:t>im</a:t>
            </a:r>
            <a:r>
              <a:rPr kumimoji="0" lang="en-US" altLang="zh-TW" dirty="0" smtClean="0">
                <a:sym typeface="Wingdings" pitchFamily="2" charset="2"/>
              </a:rPr>
              <a:t>”  “mi”</a:t>
            </a:r>
          </a:p>
          <a:p>
            <a:pPr eaLnBrk="1" hangingPunct="1"/>
            <a:endParaRPr kumimoji="0" lang="en-US" altLang="zh-TW" dirty="0" smtClean="0">
              <a:sym typeface="Wingdings" pitchFamily="2" charset="2"/>
            </a:endParaRPr>
          </a:p>
          <a:p>
            <a:pPr eaLnBrk="1" hangingPunct="1"/>
            <a:r>
              <a:rPr kumimoji="0" lang="en-US" altLang="zh-TW" dirty="0" smtClean="0">
                <a:sym typeface="Wingdings" pitchFamily="2" charset="2"/>
              </a:rPr>
              <a:t>To construct a recursive solution, you should ask/answer the four questions.</a:t>
            </a:r>
          </a:p>
          <a:p>
            <a:pPr eaLnBrk="1" hangingPunct="1"/>
            <a:endParaRPr kumimoji="0" lang="en-US" altLang="zh-TW" dirty="0" smtClean="0">
              <a:sym typeface="Wingdings" pitchFamily="2" charset="2"/>
            </a:endParaRPr>
          </a:p>
          <a:p>
            <a:pPr eaLnBrk="1" hangingPunct="1"/>
            <a:r>
              <a:rPr kumimoji="0" lang="en-US" altLang="zh-TW" dirty="0" smtClean="0"/>
              <a:t>Note that a procedure is implemented as a “</a:t>
            </a:r>
            <a:r>
              <a:rPr kumimoji="0" lang="en-US" altLang="zh-TW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void function</a:t>
            </a:r>
            <a:r>
              <a:rPr kumimoji="0" lang="en-US" altLang="zh-TW" dirty="0" smtClean="0"/>
              <a:t>” in C++ (and several other languages).</a:t>
            </a:r>
            <a:endParaRPr kumimoji="0" lang="en-US" altLang="zh-TW" dirty="0" smtClean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200" dirty="0" smtClean="0"/>
              <a:t>A Recursive Procedure: </a:t>
            </a:r>
            <a:r>
              <a:rPr kumimoji="0" lang="en-US" altLang="zh-TW" sz="32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200" dirty="0" smtClean="0">
                <a:cs typeface="Courier New" pitchFamily="49" charset="0"/>
              </a:rPr>
              <a:t> (2/5)</a:t>
            </a:r>
            <a:endParaRPr kumimoji="0" lang="zh-TW" altLang="en-US" sz="3400" dirty="0" smtClean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Question 1: </a:t>
            </a:r>
            <a:r>
              <a:rPr kumimoji="0" lang="en-US" altLang="zh-TW" dirty="0" smtClean="0"/>
              <a:t>how can you define the problem </a:t>
            </a:r>
            <a:r>
              <a:rPr kumimoji="0" lang="en-US" altLang="zh-TW" u="sng" dirty="0" smtClean="0"/>
              <a:t>in terms of smaller problems of the same type</a:t>
            </a:r>
            <a:r>
              <a:rPr kumimoji="0" lang="en-US" altLang="zh-TW" dirty="0" smtClean="0"/>
              <a:t>?</a:t>
            </a:r>
            <a:endParaRPr lang="en-US" altLang="zh-TW" dirty="0" smtClean="0"/>
          </a:p>
          <a:p>
            <a:pPr lvl="4" eaLnBrk="1" hangingPunct="1">
              <a:lnSpc>
                <a:spcPct val="90000"/>
              </a:lnSpc>
            </a:pPr>
            <a:endParaRPr kumimoji="0" lang="en-US" altLang="zh-TW" sz="1400" dirty="0" smtClean="0"/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dirty="0" smtClean="0"/>
              <a:t>Find a solution to </a:t>
            </a:r>
            <a:r>
              <a:rPr kumimoji="0" lang="en-US" altLang="zh-TW" u="sng" dirty="0" smtClean="0"/>
              <a:t>the problem of writing a string of length </a:t>
            </a:r>
            <a:r>
              <a:rPr kumimoji="0" lang="en-US" altLang="zh-TW" i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zh-TW" u="sng" dirty="0" smtClean="0"/>
              <a:t> backward</a:t>
            </a:r>
            <a:r>
              <a:rPr kumimoji="0" lang="en-US" altLang="zh-TW" dirty="0" smtClean="0"/>
              <a:t> in terms of the solution to </a:t>
            </a:r>
            <a:r>
              <a:rPr kumimoji="0" lang="en-US" altLang="zh-TW" u="sng" dirty="0" smtClean="0"/>
              <a:t>the problem of writing a string of length </a:t>
            </a:r>
            <a:r>
              <a:rPr kumimoji="0" lang="en-US" altLang="zh-TW" i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n–</a:t>
            </a:r>
            <a:r>
              <a:rPr kumimoji="0" lang="en-US" altLang="zh-TW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zh-TW" u="sng" dirty="0" smtClean="0">
                <a:latin typeface="Lucida Sans Typewriter" panose="020B0509030504030204" pitchFamily="49" charset="0"/>
              </a:rPr>
              <a:t> </a:t>
            </a:r>
            <a:r>
              <a:rPr kumimoji="0" lang="en-US" altLang="zh-TW" u="sng" dirty="0" smtClean="0"/>
              <a:t>backward</a:t>
            </a:r>
            <a:r>
              <a:rPr kumimoji="0" lang="en-US" altLang="zh-TW" dirty="0" smtClean="0"/>
              <a:t>.</a:t>
            </a:r>
            <a:endParaRPr kumimoji="0" lang="en-US" altLang="zh-TW" dirty="0" smtClean="0">
              <a:sym typeface="Wingdings" pitchFamily="2" charset="2"/>
            </a:endParaRPr>
          </a:p>
          <a:p>
            <a:pPr lvl="3" eaLnBrk="1" hangingPunct="1">
              <a:lnSpc>
                <a:spcPct val="90000"/>
              </a:lnSpc>
            </a:pPr>
            <a:endParaRPr kumimoji="0" lang="en-US" altLang="zh-TW" sz="14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u="sng" dirty="0" smtClean="0">
                <a:sym typeface="Wingdings" pitchFamily="2" charset="2"/>
              </a:rPr>
              <a:t>Which</a:t>
            </a:r>
            <a:r>
              <a:rPr kumimoji="0" lang="en-US" altLang="zh-TW" dirty="0" smtClean="0">
                <a:sym typeface="Wingdings" pitchFamily="2" charset="2"/>
              </a:rPr>
              <a:t> </a:t>
            </a:r>
            <a:r>
              <a:rPr kumimoji="0" lang="en-US" altLang="zh-TW" dirty="0" smtClean="0"/>
              <a:t>string of length </a:t>
            </a:r>
            <a:r>
              <a:rPr kumimoji="0" lang="en-US" altLang="zh-TW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n–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zh-TW" dirty="0" smtClean="0"/>
              <a:t>?</a:t>
            </a:r>
          </a:p>
          <a:p>
            <a:pPr lvl="3" eaLnBrk="1" hangingPunct="1">
              <a:lnSpc>
                <a:spcPct val="90000"/>
              </a:lnSpc>
            </a:pPr>
            <a:endParaRPr kumimoji="0" lang="en-US" altLang="zh-TW" sz="14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dirty="0" smtClean="0">
                <a:sym typeface="Wingdings" pitchFamily="2" charset="2"/>
              </a:rPr>
              <a:t>The ability to </a:t>
            </a:r>
            <a:r>
              <a:rPr kumimoji="0" lang="en-US" altLang="zh-TW" u="sng" dirty="0" smtClean="0">
                <a:sym typeface="Wingdings" pitchFamily="2" charset="2"/>
              </a:rPr>
              <a:t>write a </a:t>
            </a:r>
            <a:r>
              <a:rPr kumimoji="0" lang="en-US" altLang="zh-TW" u="sng" dirty="0" smtClean="0">
                <a:solidFill>
                  <a:srgbClr val="0070C0"/>
                </a:solidFill>
                <a:sym typeface="Wingdings" pitchFamily="2" charset="2"/>
              </a:rPr>
              <a:t>sub</a:t>
            </a:r>
            <a:r>
              <a:rPr kumimoji="0" lang="en-US" altLang="zh-TW" u="sng" dirty="0" smtClean="0">
                <a:sym typeface="Wingdings" pitchFamily="2" charset="2"/>
              </a:rPr>
              <a:t>string of length </a:t>
            </a:r>
            <a:r>
              <a:rPr kumimoji="0" lang="en-US" altLang="zh-TW" i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n–</a:t>
            </a:r>
            <a:r>
              <a:rPr kumimoji="0" lang="en-US" altLang="zh-TW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zh-TW" u="sng" dirty="0" smtClean="0">
                <a:latin typeface="Lucida Sans Typewriter" panose="020B0509030504030204" pitchFamily="49" charset="0"/>
              </a:rPr>
              <a:t> </a:t>
            </a:r>
            <a:r>
              <a:rPr kumimoji="0" lang="en-US" altLang="zh-TW" u="sng" dirty="0" smtClean="0">
                <a:sym typeface="Wingdings" pitchFamily="2" charset="2"/>
              </a:rPr>
              <a:t>backward</a:t>
            </a:r>
            <a:r>
              <a:rPr kumimoji="0" lang="en-US" altLang="zh-TW" dirty="0" smtClean="0">
                <a:sym typeface="Wingdings" pitchFamily="2" charset="2"/>
              </a:rPr>
              <a:t>, combined with the ability to perform some minor task, must result in the ability to write the original string backward.</a:t>
            </a:r>
          </a:p>
          <a:p>
            <a:pPr lvl="5">
              <a:lnSpc>
                <a:spcPct val="90000"/>
              </a:lnSpc>
            </a:pPr>
            <a:endParaRPr kumimoji="0" lang="en-US" altLang="zh-TW" sz="14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0" lang="en-US" altLang="zh-TW" dirty="0" smtClean="0">
                <a:sym typeface="Wingdings" pitchFamily="2" charset="2"/>
              </a:rPr>
              <a:t>Which character to strip away?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200" dirty="0" smtClean="0"/>
              <a:t>A Recursive Procedure: </a:t>
            </a:r>
            <a:r>
              <a:rPr kumimoji="0" lang="en-US" altLang="zh-TW" sz="32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200" dirty="0" smtClean="0">
                <a:cs typeface="Courier New" pitchFamily="49" charset="0"/>
              </a:rPr>
              <a:t> (3/5)</a:t>
            </a:r>
            <a:endParaRPr kumimoji="0" lang="zh-TW" altLang="en-US" sz="3400" dirty="0" smtClean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zh-TW" dirty="0" smtClean="0"/>
              <a:t>Question 2: how does each recursive call </a:t>
            </a:r>
            <a:r>
              <a:rPr kumimoji="0" lang="en-US" altLang="zh-TW" u="sng" dirty="0" smtClean="0"/>
              <a:t>diminish the size of the problem</a:t>
            </a:r>
            <a:r>
              <a:rPr kumimoji="0" lang="en-US" altLang="zh-TW" dirty="0" smtClean="0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The length of the string goes from </a:t>
            </a:r>
            <a:r>
              <a:rPr kumimoji="0" lang="en-US" altLang="zh-TW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zh-TW" dirty="0" smtClean="0"/>
              <a:t> down to </a:t>
            </a:r>
            <a:r>
              <a:rPr kumimoji="0" lang="en-US" altLang="zh-TW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n–</a:t>
            </a:r>
            <a:r>
              <a:rPr kumimoji="0"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zh-TW" dirty="0" smtClean="0"/>
              <a:t>.</a:t>
            </a:r>
          </a:p>
          <a:p>
            <a:pPr lvl="3" eaLnBrk="1" hangingPunct="1">
              <a:lnSpc>
                <a:spcPct val="90000"/>
              </a:lnSpc>
            </a:pPr>
            <a:endParaRPr lang="en-US" altLang="zh-TW" sz="1400" dirty="0" smtClean="0"/>
          </a:p>
          <a:p>
            <a:pPr eaLnBrk="1" hangingPunct="1"/>
            <a:r>
              <a:rPr lang="en-US" altLang="zh-TW" dirty="0" smtClean="0"/>
              <a:t>Question 3: </a:t>
            </a:r>
            <a:r>
              <a:rPr kumimoji="0" lang="en-US" altLang="zh-TW" dirty="0" smtClean="0"/>
              <a:t>what instance of the problem can serve as the </a:t>
            </a:r>
            <a:r>
              <a:rPr kumimoji="0" lang="en-US" altLang="zh-TW" u="sng" dirty="0" smtClean="0"/>
              <a:t>base case</a:t>
            </a:r>
            <a:r>
              <a:rPr kumimoji="0" lang="en-US" altLang="zh-TW" dirty="0" smtClean="0"/>
              <a:t>?</a:t>
            </a:r>
          </a:p>
          <a:p>
            <a:pPr lvl="1" eaLnBrk="1" hangingPunct="1"/>
            <a:r>
              <a:rPr kumimoji="0" lang="en-US" altLang="zh-TW" i="1" dirty="0" smtClean="0"/>
              <a:t>Write the empty string backward</a:t>
            </a:r>
            <a:r>
              <a:rPr kumimoji="0" lang="en-US" altLang="zh-TW" dirty="0" smtClean="0"/>
              <a:t>. </a:t>
            </a:r>
          </a:p>
          <a:p>
            <a:pPr lvl="2" eaLnBrk="1" hangingPunct="1"/>
            <a:r>
              <a:rPr kumimoji="0" lang="en-US" altLang="zh-TW" dirty="0" smtClean="0">
                <a:sym typeface="Wingdings" pitchFamily="2" charset="2"/>
              </a:rPr>
              <a:t>Do nothing at all.</a:t>
            </a:r>
          </a:p>
          <a:p>
            <a:pPr lvl="3" eaLnBrk="1" hangingPunct="1"/>
            <a:endParaRPr kumimoji="0" lang="en-US" altLang="zh-TW" sz="1400" dirty="0" smtClean="0">
              <a:sym typeface="Wingdings" pitchFamily="2" charset="2"/>
            </a:endParaRPr>
          </a:p>
          <a:p>
            <a:pPr eaLnBrk="1" hangingPunct="1"/>
            <a:r>
              <a:rPr kumimoji="0" lang="en-US" altLang="zh-TW" dirty="0" smtClean="0"/>
              <a:t>Question 4: as the problem size diminishes, </a:t>
            </a:r>
            <a:r>
              <a:rPr kumimoji="0" lang="en-US" altLang="zh-TW" u="sng" dirty="0" smtClean="0"/>
              <a:t>will you reach this base case</a:t>
            </a:r>
            <a:r>
              <a:rPr kumimoji="0" lang="en-US" altLang="zh-TW" dirty="0" smtClean="0"/>
              <a:t>?</a:t>
            </a:r>
          </a:p>
          <a:p>
            <a:pPr lvl="1" eaLnBrk="1" hangingPunct="1"/>
            <a:r>
              <a:rPr kumimoji="0" lang="en-US" altLang="zh-TW" dirty="0" smtClean="0"/>
              <a:t>Yes.</a:t>
            </a:r>
            <a:endParaRPr lang="en-US" altLang="zh-TW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200" dirty="0" smtClean="0"/>
              <a:t>A Recursive Procedure: </a:t>
            </a:r>
            <a:r>
              <a:rPr kumimoji="0" lang="en-US" altLang="zh-TW" sz="32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200" dirty="0" smtClean="0">
                <a:cs typeface="Courier New" pitchFamily="49" charset="0"/>
              </a:rPr>
              <a:t> (4/5)</a:t>
            </a:r>
            <a:endParaRPr kumimoji="0" lang="zh-TW" altLang="en-US" sz="3200" dirty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Consider stripping away the </a:t>
            </a:r>
            <a:r>
              <a:rPr lang="en-US" altLang="zh-TW" b="1" i="1" dirty="0" smtClean="0">
                <a:solidFill>
                  <a:schemeClr val="accent2"/>
                </a:solidFill>
              </a:rPr>
              <a:t>last</a:t>
            </a:r>
            <a:r>
              <a:rPr lang="en-US" altLang="zh-TW" dirty="0" smtClean="0"/>
              <a:t> character:</a:t>
            </a:r>
          </a:p>
          <a:p>
            <a:pPr lvl="1" eaLnBrk="1" hangingPunct="1"/>
            <a:r>
              <a:rPr lang="en-US" altLang="zh-TW" dirty="0" smtClean="0"/>
              <a:t>For the solution to be valid, you must write the last character in the string first.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043608" y="3413899"/>
            <a:ext cx="7391400" cy="203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writeBackward</a:t>
            </a:r>
            <a:r>
              <a:rPr lang="en-US" altLang="zh-TW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(s: string)</a:t>
            </a:r>
            <a:endParaRPr lang="en-US" altLang="zh-TW" sz="18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string is empty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r>
              <a:rPr lang="en-US" altLang="zh-TW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Do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nothing – this is the base case</a:t>
            </a:r>
          </a:p>
          <a:p>
            <a:pPr>
              <a:defRPr/>
            </a:pP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</a:p>
          <a:p>
            <a:pPr>
              <a:defRPr/>
            </a:pPr>
            <a:r>
              <a:rPr lang="en-US" altLang="zh-TW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last character of 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</a:t>
            </a:r>
          </a:p>
          <a:p>
            <a:pPr>
              <a:defRPr/>
            </a:pPr>
            <a:r>
              <a:rPr lang="en-US" altLang="zh-TW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writeBackward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(s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minus its last character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}</a:t>
            </a: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5268986" y="5229200"/>
            <a:ext cx="3119438" cy="3460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/>
              <a:t>strip away the last character</a:t>
            </a:r>
          </a:p>
        </p:txBody>
      </p:sp>
      <p:sp>
        <p:nvSpPr>
          <p:cNvPr id="225286" name="Line 6"/>
          <p:cNvSpPr>
            <a:spLocks noChangeShapeType="1"/>
          </p:cNvSpPr>
          <p:nvPr/>
        </p:nvSpPr>
        <p:spPr bwMode="auto">
          <a:xfrm flipH="1" flipV="1">
            <a:off x="4427984" y="5148235"/>
            <a:ext cx="864096" cy="2333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6629698" y="4365104"/>
            <a:ext cx="1287462" cy="3460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/>
              <a:t>minor task</a:t>
            </a:r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H="1">
            <a:off x="6012160" y="450912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5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5" grpId="0" animBg="1"/>
      <p:bldP spid="225286" grpId="0" animBg="1"/>
      <p:bldP spid="225287" grpId="0" animBg="1"/>
      <p:bldP spid="22528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200" dirty="0" smtClean="0"/>
              <a:t>A Recursive Procedure: </a:t>
            </a:r>
            <a:r>
              <a:rPr kumimoji="0" lang="en-US" altLang="zh-TW" sz="32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200" dirty="0" smtClean="0">
                <a:cs typeface="Courier New" pitchFamily="49" charset="0"/>
              </a:rPr>
              <a:t> (5/5)</a:t>
            </a:r>
            <a:endParaRPr kumimoji="0" lang="zh-TW" altLang="en-US" sz="3200" dirty="0" smtClean="0"/>
          </a:p>
        </p:txBody>
      </p:sp>
      <p:sp>
        <p:nvSpPr>
          <p:cNvPr id="27653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250950"/>
            <a:ext cx="8291264" cy="4770338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The C++ function 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writeBackward</a:t>
            </a:r>
            <a:r>
              <a:rPr lang="en-US" altLang="zh-TW" dirty="0" smtClean="0"/>
              <a:t>: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669925" y="2060848"/>
            <a:ext cx="7788275" cy="42780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/** Writes a character string backward.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pre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The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string s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to write backward.</a:t>
            </a:r>
            <a:endParaRPr lang="en-US" altLang="zh-TW" sz="1600" dirty="0">
              <a:solidFill>
                <a:srgbClr val="00B0F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post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None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.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@</a:t>
            </a:r>
            <a:r>
              <a:rPr lang="en-US" altLang="zh-TW" sz="1600" dirty="0" err="1">
                <a:solidFill>
                  <a:srgbClr val="00B0F0"/>
                </a:solidFill>
                <a:latin typeface="Lucida Sans Typewriter" panose="020B0509030504030204" pitchFamily="49" charset="0"/>
              </a:rPr>
              <a:t>param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s  The string to write backward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.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*/</a:t>
            </a:r>
          </a:p>
          <a:p>
            <a:pPr>
              <a:defRPr/>
            </a:pP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void</a:t>
            </a:r>
            <a:r>
              <a:rPr lang="en-US" altLang="zh-TW" sz="1600" dirty="0">
                <a:latin typeface="Lucida Sans Typewriter" panose="020B0509030504030204" pitchFamily="49" charset="0"/>
              </a:rPr>
              <a:t> </a:t>
            </a:r>
            <a:r>
              <a:rPr lang="en-US" altLang="zh-TW" sz="1600" dirty="0" err="1">
                <a:latin typeface="Lucida Sans Typewriter" panose="020B0509030504030204" pitchFamily="49" charset="0"/>
              </a:rPr>
              <a:t>writeBackward</a:t>
            </a:r>
            <a:r>
              <a:rPr lang="en-US" altLang="zh-TW" sz="1600" dirty="0">
                <a:latin typeface="Lucida Sans Typewriter" panose="020B0509030504030204" pitchFamily="49" charset="0"/>
              </a:rPr>
              <a:t>(string 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s)</a:t>
            </a:r>
            <a:endParaRPr lang="en-US" altLang="zh-TW" sz="16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{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 length = </a:t>
            </a:r>
            <a:r>
              <a:rPr lang="en-US" altLang="zh-TW" sz="1600" dirty="0" err="1" smtClean="0">
                <a:latin typeface="Lucida Sans Typewriter" panose="020B0509030504030204" pitchFamily="49" charset="0"/>
              </a:rPr>
              <a:t>s.size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();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Length of s</a:t>
            </a:r>
          </a:p>
          <a:p>
            <a:pPr>
              <a:defRPr/>
            </a:pPr>
            <a:r>
              <a:rPr lang="en-US" altLang="zh-TW" sz="1600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 (length </a:t>
            </a:r>
            <a:r>
              <a:rPr lang="en-US" altLang="zh-TW" sz="1600" dirty="0">
                <a:latin typeface="Lucida Sans Typewriter" panose="020B0509030504030204" pitchFamily="49" charset="0"/>
              </a:rPr>
              <a:t>&gt; 0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) {</a:t>
            </a:r>
            <a:endParaRPr lang="en-US" altLang="zh-TW" sz="16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 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  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Write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the last character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dirty="0" err="1">
                <a:latin typeface="Lucida Sans Typewriter" panose="020B0509030504030204" pitchFamily="49" charset="0"/>
              </a:rPr>
              <a:t>cout</a:t>
            </a:r>
            <a:r>
              <a:rPr lang="en-US" altLang="zh-TW" sz="1600" dirty="0">
                <a:latin typeface="Lucida Sans Typewriter" panose="020B0509030504030204" pitchFamily="49" charset="0"/>
              </a:rPr>
              <a:t> &lt;&lt; </a:t>
            </a:r>
            <a:r>
              <a:rPr lang="en-US" altLang="zh-TW" sz="1600" dirty="0" err="1" smtClean="0">
                <a:latin typeface="Lucida Sans Typewriter" panose="020B0509030504030204" pitchFamily="49" charset="0"/>
              </a:rPr>
              <a:t>s.substr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(length - 1</a:t>
            </a:r>
            <a:r>
              <a:rPr lang="en-US" altLang="zh-TW" sz="1600" dirty="0">
                <a:latin typeface="Lucida Sans Typewriter" panose="020B0509030504030204" pitchFamily="49" charset="0"/>
              </a:rPr>
              <a:t>, 1);</a:t>
            </a:r>
          </a:p>
          <a:p>
            <a:pPr>
              <a:defRPr/>
            </a:pPr>
            <a:endParaRPr lang="en-US" altLang="zh-TW" sz="16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     //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Write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the rest of the string backward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1600" dirty="0" err="1" smtClean="0">
                <a:latin typeface="Lucida Sans Typewriter" panose="020B0509030504030204" pitchFamily="49" charset="0"/>
              </a:rPr>
              <a:t>writeBackward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(</a:t>
            </a:r>
            <a:r>
              <a:rPr lang="en-US" altLang="zh-TW" sz="1600" dirty="0" err="1" smtClean="0">
                <a:latin typeface="Lucida Sans Typewriter" panose="020B0509030504030204" pitchFamily="49" charset="0"/>
              </a:rPr>
              <a:t>s.substr</a:t>
            </a:r>
            <a:r>
              <a:rPr lang="en-US" altLang="zh-TW" sz="1600" dirty="0" smtClean="0">
                <a:latin typeface="Lucida Sans Typewriter" panose="020B0509030504030204" pitchFamily="49" charset="0"/>
              </a:rPr>
              <a:t>(0, length – 1)); 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Point A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   } 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if</a:t>
            </a:r>
          </a:p>
          <a:p>
            <a:pPr>
              <a:defRPr/>
            </a:pPr>
            <a:endParaRPr lang="en-US" altLang="zh-TW" sz="16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   // </a:t>
            </a:r>
            <a:r>
              <a:rPr lang="en-US" altLang="zh-TW" sz="16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length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== 0 is the base case - do nothing</a:t>
            </a:r>
          </a:p>
          <a:p>
            <a:pPr>
              <a:defRPr/>
            </a:pPr>
            <a:r>
              <a:rPr lang="en-US" altLang="zh-TW" sz="1600" dirty="0">
                <a:latin typeface="Lucida Sans Typewriter" panose="020B0509030504030204" pitchFamily="49" charset="0"/>
              </a:rPr>
              <a:t>}  </a:t>
            </a:r>
            <a:r>
              <a:rPr lang="en-US" altLang="zh-TW" sz="16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</a:t>
            </a:r>
            <a:r>
              <a:rPr lang="en-US" altLang="zh-TW" sz="1600" dirty="0" err="1">
                <a:solidFill>
                  <a:srgbClr val="00B0F0"/>
                </a:solidFill>
                <a:latin typeface="Lucida Sans Typewriter" panose="020B0509030504030204" pitchFamily="49" charset="0"/>
              </a:rPr>
              <a:t>writeBackward</a:t>
            </a:r>
            <a:endParaRPr lang="zh-TW" altLang="en-US" sz="1600" dirty="0">
              <a:solidFill>
                <a:srgbClr val="00B0F0"/>
              </a:solidFill>
              <a:latin typeface="Lucida Sans Typewriter" panose="020B05090305040302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800" dirty="0" smtClean="0"/>
              <a:t>A Box Trace of  </a:t>
            </a:r>
            <a:r>
              <a:rPr kumimoji="0" lang="en-US" altLang="zh-TW" sz="38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800" dirty="0" smtClean="0">
                <a:cs typeface="Courier New" pitchFamily="49" charset="0"/>
              </a:rPr>
              <a:t> (1/3)</a:t>
            </a:r>
            <a:endParaRPr kumimoji="0" lang="zh-TW" altLang="en-US" sz="3800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Box trace of 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writeBackward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r>
              <a:rPr lang="en-US" altLang="zh-TW" dirty="0" smtClean="0"/>
              <a:t>:</a:t>
            </a:r>
          </a:p>
          <a:p>
            <a:pPr lvl="1" eaLnBrk="1" hangingPunct="1"/>
            <a:r>
              <a:rPr lang="en-US" altLang="zh-TW" dirty="0" smtClean="0"/>
              <a:t>Each box contains the local environment of the recursive call:</a:t>
            </a:r>
          </a:p>
          <a:p>
            <a:pPr lvl="2" eaLnBrk="1" hangingPunct="1"/>
            <a:r>
              <a:rPr lang="en-US" altLang="zh-TW" dirty="0" smtClean="0"/>
              <a:t>The input argument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zh-TW" dirty="0" smtClean="0"/>
              <a:t>.</a:t>
            </a:r>
          </a:p>
          <a:p>
            <a:pPr lvl="2" eaLnBrk="1" hangingPunct="1"/>
            <a:r>
              <a:rPr lang="en-US" altLang="zh-TW" dirty="0" smtClean="0"/>
              <a:t>The local variable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zh-TW" dirty="0" smtClean="0"/>
              <a:t>.</a:t>
            </a:r>
          </a:p>
          <a:p>
            <a:pPr lvl="2" eaLnBrk="1" hangingPunct="1"/>
            <a:r>
              <a:rPr lang="en-US" altLang="zh-TW" u="sng" dirty="0" smtClean="0"/>
              <a:t>No placeholder for the value returned by each recursive call or the value of the function itself</a:t>
            </a:r>
            <a:r>
              <a:rPr lang="en-US" altLang="zh-TW" dirty="0" smtClean="0"/>
              <a:t>.</a:t>
            </a:r>
          </a:p>
          <a:p>
            <a:pPr lvl="3" eaLnBrk="1" hangingPunct="1"/>
            <a:r>
              <a:rPr lang="en-US" altLang="zh-TW" dirty="0" smtClean="0"/>
              <a:t>Because the void function 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writeBackward</a:t>
            </a:r>
            <a:r>
              <a:rPr lang="en-US" altLang="zh-TW" dirty="0" smtClean="0"/>
              <a:t> does not use a return statement to return a computed value.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TW" sz="3800" dirty="0" smtClean="0"/>
              <a:t>A Box Trace of  </a:t>
            </a:r>
            <a:r>
              <a:rPr kumimoji="0" lang="en-US" altLang="zh-TW" sz="38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800" dirty="0" smtClean="0">
                <a:cs typeface="Courier New" pitchFamily="49" charset="0"/>
              </a:rPr>
              <a:t> (2/3)</a:t>
            </a:r>
            <a:endParaRPr kumimoji="0" lang="zh-TW" altLang="en-US" sz="3800" dirty="0" smtClean="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762000" y="1658888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</a:t>
            </a:r>
            <a:r>
              <a:rPr lang="en-US" altLang="zh-TW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685800" y="1268760"/>
            <a:ext cx="62255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The initial call is made, and the function begins execution: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719138" y="2564904"/>
            <a:ext cx="732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Output line: </a:t>
            </a:r>
            <a:r>
              <a:rPr lang="en-US" altLang="zh-TW" sz="1600" dirty="0" smtClean="0">
                <a:solidFill>
                  <a:schemeClr val="accent2"/>
                </a:solidFill>
              </a:rPr>
              <a:t>m</a:t>
            </a:r>
            <a:endParaRPr lang="en-US" altLang="zh-TW" sz="1600" dirty="0"/>
          </a:p>
          <a:p>
            <a:pPr eaLnBrk="1" hangingPunct="1"/>
            <a:r>
              <a:rPr lang="en-US" altLang="zh-TW" sz="1600" dirty="0"/>
              <a:t>Point A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writeBackward</a:t>
            </a:r>
            <a:r>
              <a:rPr lang="en-US" altLang="zh-TW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s.substr</a:t>
            </a:r>
            <a:r>
              <a:rPr lang="en-US" altLang="zh-TW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 length-1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r>
              <a:rPr lang="en-US" altLang="zh-TW" sz="1600" dirty="0"/>
              <a:t>is reached, and </a:t>
            </a:r>
            <a:endParaRPr lang="en-US" altLang="zh-TW" sz="1600" dirty="0" smtClean="0"/>
          </a:p>
          <a:p>
            <a:pPr eaLnBrk="1" hangingPunct="1"/>
            <a:r>
              <a:rPr lang="en-US" altLang="zh-TW" sz="1600" dirty="0" smtClean="0"/>
              <a:t>the </a:t>
            </a:r>
            <a:r>
              <a:rPr lang="en-US" altLang="zh-TW" sz="1600" dirty="0"/>
              <a:t>recursive call is made.</a:t>
            </a:r>
          </a:p>
          <a:p>
            <a:pPr eaLnBrk="1" hangingPunct="1"/>
            <a:r>
              <a:rPr lang="en-US" altLang="zh-TW" sz="1600" dirty="0" smtClean="0"/>
              <a:t>The </a:t>
            </a:r>
            <a:r>
              <a:rPr lang="en-US" altLang="zh-TW" sz="1600" dirty="0"/>
              <a:t>new invocation begins execution: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762000" y="3644949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2</a:t>
            </a:r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2590800" y="3675112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 smtClean="0"/>
              <a:t>i</a:t>
            </a:r>
            <a:r>
              <a:rPr lang="en-US" altLang="zh-TW" dirty="0" smtClean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</a:t>
            </a:r>
            <a:r>
              <a:rPr lang="en-US" altLang="zh-TW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2133600" y="402594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2208213" y="3721149"/>
            <a:ext cx="306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685800" y="4614227"/>
            <a:ext cx="53539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Output line: </a:t>
            </a:r>
            <a:r>
              <a:rPr lang="en-US" altLang="zh-TW" sz="1600" dirty="0" smtClean="0">
                <a:solidFill>
                  <a:schemeClr val="accent2"/>
                </a:solidFill>
              </a:rPr>
              <a:t>mi</a:t>
            </a:r>
            <a:endParaRPr lang="en-US" altLang="zh-TW" sz="1600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zh-TW" sz="1600" dirty="0"/>
              <a:t>Point A is reached, and the recursive call is made.</a:t>
            </a:r>
          </a:p>
          <a:p>
            <a:pPr eaLnBrk="1" hangingPunct="1"/>
            <a:r>
              <a:rPr lang="en-US" altLang="zh-TW" sz="1600" dirty="0" smtClean="0"/>
              <a:t>The </a:t>
            </a:r>
            <a:r>
              <a:rPr lang="en-US" altLang="zh-TW" sz="1600" dirty="0"/>
              <a:t>new invocation begins execution:</a:t>
            </a:r>
          </a:p>
        </p:txBody>
      </p:sp>
      <p:sp>
        <p:nvSpPr>
          <p:cNvPr id="228366" name="Rectangle 14"/>
          <p:cNvSpPr>
            <a:spLocks noChangeArrowheads="1"/>
          </p:cNvSpPr>
          <p:nvPr/>
        </p:nvSpPr>
        <p:spPr bwMode="auto">
          <a:xfrm>
            <a:off x="2633663" y="5517158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 smtClean="0"/>
              <a:t>i</a:t>
            </a:r>
            <a:r>
              <a:rPr lang="en-US" altLang="zh-TW" dirty="0" smtClean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1</a:t>
            </a:r>
          </a:p>
        </p:txBody>
      </p:sp>
      <p:sp>
        <p:nvSpPr>
          <p:cNvPr id="228367" name="Rectangle 15"/>
          <p:cNvSpPr>
            <a:spLocks noChangeArrowheads="1"/>
          </p:cNvSpPr>
          <p:nvPr/>
        </p:nvSpPr>
        <p:spPr bwMode="auto">
          <a:xfrm>
            <a:off x="4462463" y="554732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 smtClean="0">
                <a:latin typeface="Arial"/>
              </a:rPr>
              <a:t>“”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</a:t>
            </a:r>
            <a:r>
              <a:rPr lang="en-US" altLang="zh-TW" b="1" dirty="0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005263" y="590850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8369" name="Text Box 17"/>
          <p:cNvSpPr txBox="1">
            <a:spLocks noChangeArrowheads="1"/>
          </p:cNvSpPr>
          <p:nvPr/>
        </p:nvSpPr>
        <p:spPr bwMode="auto">
          <a:xfrm>
            <a:off x="4079875" y="5603702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28372" name="Rectangle 20"/>
          <p:cNvSpPr>
            <a:spLocks noChangeArrowheads="1"/>
          </p:cNvSpPr>
          <p:nvPr/>
        </p:nvSpPr>
        <p:spPr bwMode="auto">
          <a:xfrm>
            <a:off x="838200" y="5528270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2</a:t>
            </a:r>
          </a:p>
        </p:txBody>
      </p:sp>
      <p:sp>
        <p:nvSpPr>
          <p:cNvPr id="228373" name="Line 21"/>
          <p:cNvSpPr>
            <a:spLocks noChangeShapeType="1"/>
          </p:cNvSpPr>
          <p:nvPr/>
        </p:nvSpPr>
        <p:spPr bwMode="auto">
          <a:xfrm>
            <a:off x="2209800" y="5905327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8374" name="Text Box 22"/>
          <p:cNvSpPr txBox="1">
            <a:spLocks noChangeArrowheads="1"/>
          </p:cNvSpPr>
          <p:nvPr/>
        </p:nvSpPr>
        <p:spPr bwMode="auto">
          <a:xfrm>
            <a:off x="2284413" y="5600527"/>
            <a:ext cx="306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8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8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8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8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8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8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 animBg="1"/>
      <p:bldP spid="228358" grpId="0"/>
      <p:bldP spid="228361" grpId="0" animBg="1"/>
      <p:bldP spid="228362" grpId="0" animBg="1"/>
      <p:bldP spid="228363" grpId="0" animBg="1"/>
      <p:bldP spid="228364" grpId="0"/>
      <p:bldP spid="228366" grpId="0" animBg="1"/>
      <p:bldP spid="228367" grpId="0" animBg="1"/>
      <p:bldP spid="228368" grpId="0" animBg="1"/>
      <p:bldP spid="228369" grpId="0"/>
      <p:bldP spid="228372" grpId="0" animBg="1"/>
      <p:bldP spid="228373" grpId="0" animBg="1"/>
      <p:bldP spid="22837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800" dirty="0" smtClean="0"/>
              <a:t>A Box Trace of  </a:t>
            </a:r>
            <a:r>
              <a:rPr kumimoji="0" lang="en-US" altLang="zh-TW" sz="38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800" dirty="0" smtClean="0">
                <a:cs typeface="Courier New" pitchFamily="49" charset="0"/>
              </a:rPr>
              <a:t> (3/3)</a:t>
            </a:r>
            <a:endParaRPr kumimoji="0" lang="zh-TW" altLang="en-US" sz="3800" dirty="0" smtClean="0"/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2633663" y="24384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 smtClean="0"/>
              <a:t>i</a:t>
            </a:r>
            <a:r>
              <a:rPr lang="en-US" altLang="zh-TW" dirty="0" smtClean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1</a:t>
            </a: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4462463" y="2468563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>
                <a:solidFill>
                  <a:schemeClr val="accent1"/>
                </a:solidFill>
              </a:rPr>
              <a:t>s = </a:t>
            </a:r>
            <a:r>
              <a:rPr lang="en-US" altLang="zh-TW" dirty="0" smtClean="0">
                <a:solidFill>
                  <a:schemeClr val="accent1"/>
                </a:solidFill>
                <a:latin typeface="Arial"/>
              </a:rPr>
              <a:t>“”</a:t>
            </a:r>
            <a:endParaRPr lang="en-US" altLang="zh-TW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dirty="0" smtClean="0">
                <a:solidFill>
                  <a:schemeClr val="accent1"/>
                </a:solidFill>
              </a:rPr>
              <a:t>length </a:t>
            </a:r>
            <a:r>
              <a:rPr lang="en-US" altLang="zh-TW" dirty="0">
                <a:solidFill>
                  <a:schemeClr val="accent1"/>
                </a:solidFill>
              </a:rPr>
              <a:t>= 0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838200" y="2449513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2</a:t>
            </a:r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>
            <a:off x="2209800" y="28162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0410" name="Text Box 10"/>
          <p:cNvSpPr txBox="1">
            <a:spLocks noChangeArrowheads="1"/>
          </p:cNvSpPr>
          <p:nvPr/>
        </p:nvSpPr>
        <p:spPr bwMode="auto">
          <a:xfrm>
            <a:off x="2284413" y="2511425"/>
            <a:ext cx="306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30411" name="Text Box 11"/>
          <p:cNvSpPr txBox="1">
            <a:spLocks noChangeArrowheads="1"/>
          </p:cNvSpPr>
          <p:nvPr/>
        </p:nvSpPr>
        <p:spPr bwMode="auto">
          <a:xfrm>
            <a:off x="685800" y="1738313"/>
            <a:ext cx="70834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b="1" dirty="0">
                <a:solidFill>
                  <a:schemeClr val="accent2"/>
                </a:solidFill>
              </a:rPr>
              <a:t>This </a:t>
            </a:r>
            <a:r>
              <a:rPr lang="en-US" altLang="zh-TW" sz="1600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(length==0)</a:t>
            </a:r>
            <a:r>
              <a:rPr lang="en-US" altLang="zh-TW" sz="1600" dirty="0" smtClean="0">
                <a:solidFill>
                  <a:schemeClr val="accent2"/>
                </a:solidFill>
              </a:rPr>
              <a:t> </a:t>
            </a:r>
            <a:r>
              <a:rPr lang="en-US" altLang="zh-TW" sz="1600" b="1" dirty="0" smtClean="0">
                <a:solidFill>
                  <a:schemeClr val="accent2"/>
                </a:solidFill>
              </a:rPr>
              <a:t>is </a:t>
            </a:r>
            <a:r>
              <a:rPr lang="en-US" altLang="zh-TW" sz="1600" b="1" dirty="0">
                <a:solidFill>
                  <a:schemeClr val="accent2"/>
                </a:solidFill>
              </a:rPr>
              <a:t>the base case</a:t>
            </a:r>
            <a:r>
              <a:rPr lang="en-US" altLang="zh-TW" sz="1600" dirty="0"/>
              <a:t>, so this invocation completes</a:t>
            </a:r>
            <a:r>
              <a:rPr lang="en-US" altLang="zh-TW" sz="1600" dirty="0" smtClean="0"/>
              <a:t>.</a:t>
            </a:r>
            <a:endParaRPr lang="en-US" altLang="zh-TW" sz="1600" dirty="0"/>
          </a:p>
          <a:p>
            <a:pPr eaLnBrk="1" hangingPunct="1"/>
            <a:r>
              <a:rPr lang="en-US" altLang="zh-TW" sz="1600" dirty="0"/>
              <a:t>Control returns to the calling box, which continues execution:</a:t>
            </a:r>
          </a:p>
        </p:txBody>
      </p:sp>
      <p:sp>
        <p:nvSpPr>
          <p:cNvPr id="230412" name="Text Box 12"/>
          <p:cNvSpPr txBox="1">
            <a:spLocks noChangeArrowheads="1"/>
          </p:cNvSpPr>
          <p:nvPr/>
        </p:nvSpPr>
        <p:spPr bwMode="auto">
          <a:xfrm>
            <a:off x="685800" y="3398838"/>
            <a:ext cx="65601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This invocation completes. </a:t>
            </a:r>
          </a:p>
          <a:p>
            <a:pPr eaLnBrk="1" hangingPunct="1"/>
            <a:r>
              <a:rPr lang="en-US" altLang="zh-TW" sz="1600" dirty="0"/>
              <a:t>Control returns to the calling box, which continues execution:</a:t>
            </a:r>
          </a:p>
        </p:txBody>
      </p:sp>
      <p:sp>
        <p:nvSpPr>
          <p:cNvPr id="230413" name="Rectangle 13"/>
          <p:cNvSpPr>
            <a:spLocks noChangeArrowheads="1"/>
          </p:cNvSpPr>
          <p:nvPr/>
        </p:nvSpPr>
        <p:spPr bwMode="auto">
          <a:xfrm>
            <a:off x="2633663" y="4191000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>
                <a:solidFill>
                  <a:schemeClr val="accent1"/>
                </a:solidFill>
              </a:rPr>
              <a:t>s = </a:t>
            </a:r>
            <a:r>
              <a:rPr lang="en-US" altLang="zh-TW" dirty="0">
                <a:solidFill>
                  <a:schemeClr val="accent1"/>
                </a:solidFill>
                <a:latin typeface="Arial"/>
              </a:rPr>
              <a:t>“</a:t>
            </a:r>
            <a:r>
              <a:rPr lang="en-US" altLang="zh-TW" dirty="0" err="1" smtClean="0">
                <a:solidFill>
                  <a:schemeClr val="accent1"/>
                </a:solidFill>
              </a:rPr>
              <a:t>i</a:t>
            </a:r>
            <a:r>
              <a:rPr lang="en-US" altLang="zh-TW" dirty="0" smtClean="0">
                <a:solidFill>
                  <a:schemeClr val="accent1"/>
                </a:solidFill>
                <a:latin typeface="Arial"/>
              </a:rPr>
              <a:t>”</a:t>
            </a:r>
            <a:endParaRPr lang="en-US" altLang="zh-TW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dirty="0" smtClean="0">
                <a:solidFill>
                  <a:schemeClr val="accent1"/>
                </a:solidFill>
              </a:rPr>
              <a:t>length </a:t>
            </a:r>
            <a:r>
              <a:rPr lang="en-US" altLang="zh-TW" dirty="0">
                <a:solidFill>
                  <a:schemeClr val="accent1"/>
                </a:solidFill>
              </a:rPr>
              <a:t>= 1</a:t>
            </a:r>
          </a:p>
        </p:txBody>
      </p:sp>
      <p:sp>
        <p:nvSpPr>
          <p:cNvPr id="230414" name="Rectangle 14"/>
          <p:cNvSpPr>
            <a:spLocks noChangeArrowheads="1"/>
          </p:cNvSpPr>
          <p:nvPr/>
        </p:nvSpPr>
        <p:spPr bwMode="auto">
          <a:xfrm>
            <a:off x="4462463" y="4221163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>
                <a:solidFill>
                  <a:schemeClr val="accent1"/>
                </a:solidFill>
              </a:rPr>
              <a:t>s = </a:t>
            </a:r>
            <a:r>
              <a:rPr lang="en-US" altLang="zh-TW" dirty="0" smtClean="0">
                <a:solidFill>
                  <a:schemeClr val="accent1"/>
                </a:solidFill>
                <a:latin typeface="Arial"/>
              </a:rPr>
              <a:t>“”</a:t>
            </a:r>
            <a:endParaRPr lang="en-US" altLang="zh-TW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zh-TW" dirty="0" smtClean="0">
                <a:solidFill>
                  <a:schemeClr val="accent1"/>
                </a:solidFill>
              </a:rPr>
              <a:t>length </a:t>
            </a:r>
            <a:r>
              <a:rPr lang="en-US" altLang="zh-TW" dirty="0">
                <a:solidFill>
                  <a:schemeClr val="accent1"/>
                </a:solidFill>
              </a:rPr>
              <a:t>= 0</a:t>
            </a:r>
          </a:p>
        </p:txBody>
      </p:sp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838200" y="4202113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dirty="0"/>
              <a:t>s = </a:t>
            </a:r>
            <a:r>
              <a:rPr lang="en-US" altLang="zh-TW" dirty="0">
                <a:latin typeface="Arial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/>
              </a:rPr>
              <a:t>”</a:t>
            </a:r>
            <a:endParaRPr lang="en-US" altLang="zh-TW" dirty="0"/>
          </a:p>
          <a:p>
            <a:pPr algn="ctr">
              <a:defRPr/>
            </a:pPr>
            <a:r>
              <a:rPr lang="en-US" altLang="zh-TW" dirty="0" smtClean="0"/>
              <a:t>length </a:t>
            </a:r>
            <a:r>
              <a:rPr lang="en-US" altLang="zh-TW" dirty="0"/>
              <a:t>= 2</a:t>
            </a:r>
          </a:p>
        </p:txBody>
      </p:sp>
      <p:sp>
        <p:nvSpPr>
          <p:cNvPr id="230418" name="Text Box 18"/>
          <p:cNvSpPr txBox="1">
            <a:spLocks noChangeArrowheads="1"/>
          </p:cNvSpPr>
          <p:nvPr/>
        </p:nvSpPr>
        <p:spPr bwMode="auto">
          <a:xfrm>
            <a:off x="685800" y="5211763"/>
            <a:ext cx="6061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600" dirty="0"/>
              <a:t>This invocation completes. </a:t>
            </a:r>
            <a:endParaRPr lang="en-US" altLang="zh-TW" sz="1600" dirty="0" smtClean="0"/>
          </a:p>
          <a:p>
            <a:pPr eaLnBrk="1" hangingPunct="1"/>
            <a:r>
              <a:rPr lang="en-US" altLang="zh-TW" sz="1600" dirty="0" smtClean="0"/>
              <a:t>Control </a:t>
            </a:r>
            <a:r>
              <a:rPr lang="en-US" altLang="zh-TW" sz="1600" dirty="0"/>
              <a:t>returns to the statement following the initial call.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0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0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5" grpId="0" animBg="1"/>
      <p:bldP spid="230408" grpId="0" animBg="1"/>
      <p:bldP spid="230409" grpId="0" animBg="1"/>
      <p:bldP spid="230410" grpId="0"/>
      <p:bldP spid="230413" grpId="0" animBg="1"/>
      <p:bldP spid="230414" grpId="0" animBg="1"/>
      <p:bldP spid="23041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800" dirty="0" smtClean="0"/>
              <a:t>An Alternative  </a:t>
            </a:r>
            <a:r>
              <a:rPr kumimoji="0" lang="en-US" altLang="zh-TW" sz="38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800" dirty="0" smtClean="0">
                <a:cs typeface="Courier New" pitchFamily="49" charset="0"/>
              </a:rPr>
              <a:t> (1/2)</a:t>
            </a:r>
            <a:endParaRPr kumimoji="0" lang="zh-TW" altLang="en-US" sz="3800" dirty="0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How is the second alternative?</a:t>
            </a:r>
          </a:p>
          <a:p>
            <a:pPr lvl="1" eaLnBrk="1" hangingPunct="1"/>
            <a:r>
              <a:rPr lang="en-US" altLang="zh-TW" dirty="0" smtClean="0"/>
              <a:t>Strip away the </a:t>
            </a:r>
            <a:r>
              <a:rPr lang="en-US" altLang="zh-TW" b="1" i="1" dirty="0" smtClean="0">
                <a:solidFill>
                  <a:schemeClr val="accent2"/>
                </a:solidFill>
              </a:rPr>
              <a:t>first</a:t>
            </a:r>
            <a:r>
              <a:rPr lang="en-US" altLang="zh-TW" dirty="0" smtClean="0"/>
              <a:t> character:</a:t>
            </a:r>
          </a:p>
          <a:p>
            <a:pPr lvl="2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990600" y="2743200"/>
            <a:ext cx="7391400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writeBackward2(s: string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endParaRPr lang="en-US" altLang="zh-TW" sz="18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string </a:t>
            </a:r>
            <a:r>
              <a:rPr lang="en-US" altLang="zh-TW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 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is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empty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r>
              <a:rPr lang="en-US" altLang="zh-TW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Do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nothing – this is the base case</a:t>
            </a:r>
          </a:p>
          <a:p>
            <a:pPr>
              <a:defRPr/>
            </a:pP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</a:p>
          <a:p>
            <a:pPr>
              <a:defRPr/>
            </a:pPr>
            <a:r>
              <a:rPr lang="en-US" altLang="zh-TW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writeBackward2(s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minus its first character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r>
              <a:rPr lang="en-US" altLang="zh-TW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 </a:t>
            </a:r>
            <a:r>
              <a:rPr lang="en-US" altLang="zh-TW" sz="18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first character of </a:t>
            </a: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</a:t>
            </a:r>
          </a:p>
          <a:p>
            <a:pPr>
              <a:defRPr/>
            </a:pPr>
            <a:r>
              <a:rPr lang="en-US" altLang="zh-TW" sz="18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800" dirty="0" smtClean="0"/>
              <a:t>An Alternative </a:t>
            </a:r>
            <a:r>
              <a:rPr kumimoji="0" lang="en-US" altLang="zh-TW" sz="3800" dirty="0" err="1" smtClean="0">
                <a:latin typeface="Lucida Sans Typewriter" panose="020B0509030504030204" pitchFamily="49" charset="0"/>
                <a:cs typeface="Courier New" pitchFamily="49" charset="0"/>
              </a:rPr>
              <a:t>writeBackward</a:t>
            </a:r>
            <a:r>
              <a:rPr kumimoji="0" lang="en-US" altLang="zh-TW" sz="3800" dirty="0" smtClean="0">
                <a:cs typeface="Courier New" pitchFamily="49" charset="0"/>
              </a:rPr>
              <a:t> (2/2)</a:t>
            </a:r>
            <a:endParaRPr kumimoji="0" lang="zh-TW" altLang="en-US" sz="3800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When debugging (or tracing) a recursive function, try to use 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zh-TW" dirty="0" smtClean="0"/>
              <a:t> statements at the </a:t>
            </a:r>
            <a:r>
              <a:rPr lang="en-US" altLang="zh-TW" b="1" u="sng" dirty="0" smtClean="0"/>
              <a:t>beginning</a:t>
            </a:r>
            <a:r>
              <a:rPr lang="en-US" altLang="zh-TW" dirty="0" smtClean="0"/>
              <a:t>, </a:t>
            </a:r>
            <a:r>
              <a:rPr lang="en-US" altLang="zh-TW" b="1" u="sng" dirty="0" smtClean="0"/>
              <a:t>interior</a:t>
            </a:r>
            <a:r>
              <a:rPr lang="en-US" altLang="zh-TW" dirty="0" smtClean="0"/>
              <a:t>, and </a:t>
            </a:r>
            <a:r>
              <a:rPr lang="en-US" altLang="zh-TW" b="1" u="sng" dirty="0" smtClean="0"/>
              <a:t>end</a:t>
            </a:r>
            <a:r>
              <a:rPr lang="en-US" altLang="zh-TW" dirty="0" smtClean="0"/>
              <a:t> of the function to report the values of local variables.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104775" y="3334340"/>
            <a:ext cx="8915400" cy="28007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writeBackward2(s: string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endParaRPr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cout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&lt;&lt; “Enter writeBackward2 with string: “ &lt;&lt; s &lt;&lt;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endl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string is empty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>
              <a:defRPr/>
            </a:pP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Do </a:t>
            </a: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nothing – this is the base case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endParaRPr lang="en-US" altLang="zh-TW" sz="16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writeBackward2(s </a:t>
            </a: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minus its first character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b="1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// </a:t>
            </a:r>
            <a:r>
              <a:rPr lang="en-US" altLang="zh-TW" sz="1600" b="1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Point </a:t>
            </a:r>
            <a:r>
              <a:rPr lang="en-US" altLang="zh-TW" sz="1600" b="1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A</a:t>
            </a:r>
          </a:p>
          <a:p>
            <a:pPr>
              <a:defRPr/>
            </a:pP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cout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&lt;&lt; “About to write first character of string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:” &lt;&lt; 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 &lt;&lt;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endl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;</a:t>
            </a:r>
          </a:p>
          <a:p>
            <a:pPr>
              <a:defRPr/>
            </a:pP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Write </a:t>
            </a:r>
            <a:r>
              <a:rPr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first character of 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}</a:t>
            </a:r>
          </a:p>
          <a:p>
            <a:pPr>
              <a:defRPr/>
            </a:pP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cout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&lt;&lt; “Leave writeBackward2 with string: “ &lt;&lt; s &lt;&lt;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endl</a:t>
            </a:r>
            <a:r>
              <a:rPr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An Example (1/2)</a:t>
            </a:r>
            <a:endParaRPr kumimoji="0" lang="zh-TW" altLang="en-US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/>
              <a:t>Looking up a word in a dictionary using </a:t>
            </a:r>
            <a:r>
              <a:rPr kumimoji="0" lang="en-US" altLang="zh-TW" i="1" dirty="0"/>
              <a:t>binary </a:t>
            </a:r>
            <a:r>
              <a:rPr kumimoji="0" lang="en-US" altLang="zh-TW" i="1" dirty="0" smtClean="0"/>
              <a:t>search</a:t>
            </a:r>
            <a:r>
              <a:rPr kumimoji="0" lang="en-US" altLang="zh-TW" dirty="0" smtClean="0"/>
              <a:t>:</a:t>
            </a:r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89756" y="2420888"/>
            <a:ext cx="8964488" cy="34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lvl="1">
              <a:defRPr/>
            </a:pP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the dictionary contains only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one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page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  <a:endParaRPr kumimoji="0" lang="en-US" altLang="zh-TW" sz="20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Scan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page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for the word</a:t>
            </a:r>
            <a:endParaRPr kumimoji="0" lang="en-US" altLang="zh-TW" sz="20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endParaRPr kumimoji="0" lang="en-US" altLang="zh-TW" sz="20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Open the dictionary to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a point near the middle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Determine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which half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contains the word</a:t>
            </a:r>
            <a:endParaRPr kumimoji="0" lang="en-US" altLang="zh-TW" sz="20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the word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is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in the first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half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  <a:endParaRPr kumimoji="0" lang="en-US" altLang="zh-TW" sz="20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 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Search the first half for the word</a:t>
            </a:r>
            <a:endParaRPr kumimoji="0" lang="en-US" altLang="zh-TW" sz="2000" u="sng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endParaRPr kumimoji="0" lang="en-US" altLang="zh-TW" sz="20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lang="zh-TW" altLang="en-US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zh-TW" altLang="en-US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Search </a:t>
            </a:r>
            <a:r>
              <a:rPr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second half for </a:t>
            </a:r>
            <a:r>
              <a:rPr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</a:t>
            </a:r>
            <a:r>
              <a:rPr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word</a:t>
            </a:r>
          </a:p>
          <a:p>
            <a:pPr lvl="1">
              <a:defRPr/>
            </a:pP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}</a:t>
            </a:r>
            <a:endParaRPr lang="zh-TW" altLang="en-US" sz="20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843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allAtOnce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800" dirty="0" smtClean="0"/>
              <a:t>A Box Trace of  </a:t>
            </a:r>
            <a:r>
              <a:rPr kumimoji="0" lang="en-US" altLang="zh-TW" sz="3800" dirty="0" smtClean="0">
                <a:latin typeface="Lucida Sans Typewriter" panose="020B0509030504030204" pitchFamily="49" charset="0"/>
                <a:cs typeface="Courier New" pitchFamily="49" charset="0"/>
              </a:rPr>
              <a:t>writeBackward2</a:t>
            </a:r>
            <a:endParaRPr kumimoji="0" lang="zh-TW" altLang="en-US" sz="3800" dirty="0" smtClean="0">
              <a:latin typeface="Lucida Sans Typewriter" panose="020B0509030504030204" pitchFamily="49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Box trace of 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writeBackward2(“</a:t>
            </a:r>
            <a:r>
              <a:rPr lang="en-US" altLang="zh-TW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</a:t>
            </a:r>
            <a:r>
              <a:rPr lang="en-US" altLang="zh-TW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r>
              <a:rPr lang="en-US" altLang="zh-TW" dirty="0" smtClean="0"/>
              <a:t>: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762000" y="25908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dirty="0"/>
              <a:t>s=</a:t>
            </a:r>
            <a:r>
              <a:rPr lang="en-US" altLang="zh-TW" dirty="0">
                <a:latin typeface="Arial" charset="0"/>
              </a:rPr>
              <a:t>“</a:t>
            </a:r>
            <a:r>
              <a:rPr lang="en-US" altLang="zh-TW" dirty="0" err="1"/>
              <a:t>im</a:t>
            </a:r>
            <a:r>
              <a:rPr lang="en-US" altLang="zh-TW" dirty="0">
                <a:latin typeface="Arial" charset="0"/>
              </a:rPr>
              <a:t>”</a:t>
            </a:r>
            <a:endParaRPr lang="en-US" altLang="zh-TW" dirty="0"/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4876800" y="2746663"/>
            <a:ext cx="3863558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/>
              <a:t>Enter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 </a:t>
            </a:r>
            <a:r>
              <a:rPr lang="en-US" altLang="zh-TW" sz="1600" dirty="0" err="1"/>
              <a:t>im</a:t>
            </a:r>
            <a:endParaRPr lang="en-US" altLang="zh-TW" sz="1600" dirty="0"/>
          </a:p>
          <a:p>
            <a:pPr>
              <a:defRPr/>
            </a:pPr>
            <a:r>
              <a:rPr lang="en-US" altLang="zh-TW" sz="1600" dirty="0"/>
              <a:t>Enter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 m</a:t>
            </a:r>
          </a:p>
          <a:p>
            <a:pPr>
              <a:defRPr/>
            </a:pPr>
            <a:r>
              <a:rPr lang="en-US" altLang="zh-TW" sz="1600" dirty="0"/>
              <a:t>Enter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</a:t>
            </a:r>
          </a:p>
          <a:p>
            <a:pPr>
              <a:defRPr/>
            </a:pPr>
            <a:r>
              <a:rPr lang="en-US" altLang="zh-TW" sz="1600" dirty="0"/>
              <a:t>Leave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</a:t>
            </a:r>
          </a:p>
          <a:p>
            <a:pPr>
              <a:defRPr/>
            </a:pPr>
            <a:r>
              <a:rPr lang="en-US" altLang="zh-TW" sz="1600" dirty="0"/>
              <a:t>About to write first character of string: m</a:t>
            </a:r>
          </a:p>
          <a:p>
            <a:pPr>
              <a:defRPr/>
            </a:pPr>
            <a:r>
              <a:rPr lang="en-US" altLang="zh-TW" sz="1600" dirty="0"/>
              <a:t>m</a:t>
            </a:r>
          </a:p>
          <a:p>
            <a:pPr>
              <a:defRPr/>
            </a:pPr>
            <a:r>
              <a:rPr lang="en-US" altLang="zh-TW" sz="1600" dirty="0"/>
              <a:t>Leave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 m</a:t>
            </a:r>
          </a:p>
          <a:p>
            <a:pPr>
              <a:defRPr/>
            </a:pPr>
            <a:r>
              <a:rPr lang="en-US" altLang="zh-TW" sz="1600" dirty="0"/>
              <a:t>About to write first character of string: </a:t>
            </a:r>
            <a:r>
              <a:rPr lang="en-US" altLang="zh-TW" sz="1600" dirty="0" err="1"/>
              <a:t>im</a:t>
            </a:r>
            <a:endParaRPr lang="en-US" altLang="zh-TW" sz="1600" dirty="0"/>
          </a:p>
          <a:p>
            <a:pPr>
              <a:defRPr/>
            </a:pPr>
            <a:r>
              <a:rPr lang="en-US" altLang="zh-TW" sz="1600" dirty="0" err="1"/>
              <a:t>i</a:t>
            </a:r>
            <a:endParaRPr lang="en-US" altLang="zh-TW" sz="1600" dirty="0"/>
          </a:p>
          <a:p>
            <a:pPr>
              <a:defRPr/>
            </a:pPr>
            <a:r>
              <a:rPr lang="en-US" altLang="zh-TW" sz="1600" dirty="0"/>
              <a:t>Leave </a:t>
            </a:r>
            <a:r>
              <a:rPr lang="en-US" altLang="zh-TW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writeBackward2</a:t>
            </a:r>
            <a:r>
              <a:rPr lang="en-US" altLang="zh-TW" sz="1600" dirty="0"/>
              <a:t> with string: </a:t>
            </a:r>
            <a:r>
              <a:rPr lang="en-US" altLang="zh-TW" sz="1600" dirty="0" err="1"/>
              <a:t>im</a:t>
            </a:r>
            <a:endParaRPr lang="en-US" altLang="zh-TW" sz="1600" dirty="0"/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762000" y="31242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im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2133600" y="31242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33" name="Line 9"/>
          <p:cNvSpPr>
            <a:spLocks noChangeShapeType="1"/>
          </p:cNvSpPr>
          <p:nvPr/>
        </p:nvSpPr>
        <p:spPr bwMode="auto">
          <a:xfrm>
            <a:off x="1871663" y="32480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34" name="Text Box 10"/>
          <p:cNvSpPr txBox="1">
            <a:spLocks noChangeArrowheads="1"/>
          </p:cNvSpPr>
          <p:nvPr/>
        </p:nvSpPr>
        <p:spPr bwMode="auto">
          <a:xfrm>
            <a:off x="1812925" y="29718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2133600" y="36576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dirty="0"/>
              <a:t>s</a:t>
            </a:r>
            <a:r>
              <a:rPr lang="en-US" altLang="zh-TW" dirty="0" smtClean="0"/>
              <a:t>=</a:t>
            </a:r>
            <a:r>
              <a:rPr lang="en-US" altLang="zh-TW" dirty="0" smtClean="0">
                <a:latin typeface="Arial" charset="0"/>
              </a:rPr>
              <a:t>“</a:t>
            </a:r>
            <a:r>
              <a:rPr lang="en-US" altLang="zh-TW" dirty="0" smtClean="0"/>
              <a:t>m</a:t>
            </a:r>
            <a:r>
              <a:rPr lang="en-US" altLang="zh-TW" dirty="0">
                <a:latin typeface="Arial" charset="0"/>
              </a:rPr>
              <a:t>”</a:t>
            </a:r>
            <a:endParaRPr lang="en-US" altLang="zh-TW" dirty="0"/>
          </a:p>
        </p:txBody>
      </p:sp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3505200" y="36576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“”</a:t>
            </a:r>
            <a:endParaRPr lang="en-US" altLang="zh-TW"/>
          </a:p>
        </p:txBody>
      </p:sp>
      <p:sp>
        <p:nvSpPr>
          <p:cNvPr id="231437" name="Line 13"/>
          <p:cNvSpPr>
            <a:spLocks noChangeShapeType="1"/>
          </p:cNvSpPr>
          <p:nvPr/>
        </p:nvSpPr>
        <p:spPr bwMode="auto">
          <a:xfrm>
            <a:off x="3243263" y="37814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762000" y="36576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im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39" name="Line 15"/>
          <p:cNvSpPr>
            <a:spLocks noChangeShapeType="1"/>
          </p:cNvSpPr>
          <p:nvPr/>
        </p:nvSpPr>
        <p:spPr bwMode="auto">
          <a:xfrm>
            <a:off x="1871663" y="37814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40" name="Text Box 16"/>
          <p:cNvSpPr txBox="1">
            <a:spLocks noChangeArrowheads="1"/>
          </p:cNvSpPr>
          <p:nvPr/>
        </p:nvSpPr>
        <p:spPr bwMode="auto">
          <a:xfrm>
            <a:off x="1812925" y="35052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3186113" y="3505200"/>
            <a:ext cx="306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762000" y="42672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im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43" name="Rectangle 19"/>
          <p:cNvSpPr>
            <a:spLocks noChangeArrowheads="1"/>
          </p:cNvSpPr>
          <p:nvPr/>
        </p:nvSpPr>
        <p:spPr bwMode="auto">
          <a:xfrm>
            <a:off x="2133600" y="42672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44" name="Line 20"/>
          <p:cNvSpPr>
            <a:spLocks noChangeShapeType="1"/>
          </p:cNvSpPr>
          <p:nvPr/>
        </p:nvSpPr>
        <p:spPr bwMode="auto">
          <a:xfrm>
            <a:off x="1871663" y="43910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45" name="Text Box 21"/>
          <p:cNvSpPr txBox="1">
            <a:spLocks noChangeArrowheads="1"/>
          </p:cNvSpPr>
          <p:nvPr/>
        </p:nvSpPr>
        <p:spPr bwMode="auto">
          <a:xfrm>
            <a:off x="1812925" y="41148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A</a:t>
            </a:r>
          </a:p>
        </p:txBody>
      </p:sp>
      <p:sp>
        <p:nvSpPr>
          <p:cNvPr id="231446" name="Rectangle 22"/>
          <p:cNvSpPr>
            <a:spLocks noChangeArrowheads="1"/>
          </p:cNvSpPr>
          <p:nvPr/>
        </p:nvSpPr>
        <p:spPr bwMode="auto">
          <a:xfrm>
            <a:off x="3505200" y="42672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accent1"/>
                </a:solidFill>
              </a:rPr>
              <a:t>s=</a:t>
            </a:r>
            <a:r>
              <a:rPr lang="en-US" altLang="zh-TW">
                <a:solidFill>
                  <a:schemeClr val="accent1"/>
                </a:solidFill>
                <a:latin typeface="Arial" charset="0"/>
              </a:rPr>
              <a:t>“”</a:t>
            </a:r>
            <a:endParaRPr lang="en-US" altLang="zh-TW">
              <a:solidFill>
                <a:schemeClr val="accent1"/>
              </a:solidFill>
            </a:endParaRPr>
          </a:p>
        </p:txBody>
      </p:sp>
      <p:sp>
        <p:nvSpPr>
          <p:cNvPr id="231447" name="Rectangle 23"/>
          <p:cNvSpPr>
            <a:spLocks noChangeArrowheads="1"/>
          </p:cNvSpPr>
          <p:nvPr/>
        </p:nvSpPr>
        <p:spPr bwMode="auto">
          <a:xfrm>
            <a:off x="762000" y="4953000"/>
            <a:ext cx="1066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s=</a:t>
            </a:r>
            <a:r>
              <a:rPr lang="en-US" altLang="zh-TW">
                <a:latin typeface="Arial" charset="0"/>
              </a:rPr>
              <a:t>“</a:t>
            </a:r>
            <a:r>
              <a:rPr lang="en-US" altLang="zh-TW"/>
              <a:t>im</a:t>
            </a:r>
            <a:r>
              <a:rPr lang="en-US" altLang="zh-TW">
                <a:latin typeface="Arial" charset="0"/>
              </a:rPr>
              <a:t>”</a:t>
            </a:r>
            <a:endParaRPr lang="en-US" altLang="zh-TW"/>
          </a:p>
        </p:txBody>
      </p:sp>
      <p:sp>
        <p:nvSpPr>
          <p:cNvPr id="231448" name="Rectangle 24"/>
          <p:cNvSpPr>
            <a:spLocks noChangeArrowheads="1"/>
          </p:cNvSpPr>
          <p:nvPr/>
        </p:nvSpPr>
        <p:spPr bwMode="auto">
          <a:xfrm>
            <a:off x="2133600" y="49530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accent1"/>
                </a:solidFill>
              </a:rPr>
              <a:t>s=</a:t>
            </a:r>
            <a:r>
              <a:rPr lang="en-US" altLang="zh-TW">
                <a:solidFill>
                  <a:schemeClr val="accent1"/>
                </a:solidFill>
                <a:latin typeface="Arial" charset="0"/>
              </a:rPr>
              <a:t>“</a:t>
            </a:r>
            <a:r>
              <a:rPr lang="en-US" altLang="zh-TW">
                <a:solidFill>
                  <a:schemeClr val="accent1"/>
                </a:solidFill>
              </a:rPr>
              <a:t>m</a:t>
            </a:r>
            <a:r>
              <a:rPr lang="en-US" altLang="zh-TW">
                <a:solidFill>
                  <a:schemeClr val="accent1"/>
                </a:solidFill>
                <a:latin typeface="Arial" charset="0"/>
              </a:rPr>
              <a:t>”</a:t>
            </a:r>
            <a:endParaRPr lang="en-US" altLang="zh-TW">
              <a:solidFill>
                <a:schemeClr val="accent1"/>
              </a:solidFill>
            </a:endParaRPr>
          </a:p>
        </p:txBody>
      </p:sp>
      <p:sp>
        <p:nvSpPr>
          <p:cNvPr id="231451" name="Rectangle 27"/>
          <p:cNvSpPr>
            <a:spLocks noChangeArrowheads="1"/>
          </p:cNvSpPr>
          <p:nvPr/>
        </p:nvSpPr>
        <p:spPr bwMode="auto">
          <a:xfrm>
            <a:off x="3505200" y="49530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accent1"/>
                </a:solidFill>
              </a:rPr>
              <a:t>s=</a:t>
            </a:r>
            <a:r>
              <a:rPr lang="en-US" altLang="zh-TW">
                <a:solidFill>
                  <a:schemeClr val="accent1"/>
                </a:solidFill>
                <a:latin typeface="Arial" charset="0"/>
              </a:rPr>
              <a:t>“”</a:t>
            </a:r>
            <a:endParaRPr lang="en-US" altLang="zh-TW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1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1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1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1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1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1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1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1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3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1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14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314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nimBg="1"/>
      <p:bldP spid="231431" grpId="0" animBg="1"/>
      <p:bldP spid="231432" grpId="0" animBg="1"/>
      <p:bldP spid="231433" grpId="0" animBg="1"/>
      <p:bldP spid="231434" grpId="0"/>
      <p:bldP spid="231435" grpId="0" animBg="1"/>
      <p:bldP spid="231436" grpId="0" animBg="1"/>
      <p:bldP spid="231437" grpId="0" animBg="1"/>
      <p:bldP spid="231438" grpId="0" animBg="1"/>
      <p:bldP spid="231439" grpId="0" animBg="1"/>
      <p:bldP spid="231440" grpId="0"/>
      <p:bldP spid="231441" grpId="0"/>
      <p:bldP spid="231442" grpId="0" animBg="1"/>
      <p:bldP spid="231443" grpId="0" animBg="1"/>
      <p:bldP spid="231444" grpId="0" animBg="1"/>
      <p:bldP spid="231445" grpId="0"/>
      <p:bldP spid="231446" grpId="0" animBg="1"/>
      <p:bldP spid="231447" grpId="0" animBg="1"/>
      <p:bldP spid="231448" grpId="0" animBg="1"/>
      <p:bldP spid="23145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(1/8)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A high-level binary search:</a:t>
            </a:r>
          </a:p>
          <a:p>
            <a:pPr lvl="1" eaLnBrk="1" hangingPunct="1"/>
            <a:r>
              <a:rPr kumimoji="0" lang="en-US" altLang="zh-TW" dirty="0" smtClean="0"/>
              <a:t>Search a </a:t>
            </a:r>
            <a:r>
              <a:rPr kumimoji="0" lang="en-US" altLang="zh-TW" b="1" dirty="0" smtClean="0">
                <a:solidFill>
                  <a:schemeClr val="accent2"/>
                </a:solidFill>
              </a:rPr>
              <a:t>sorted</a:t>
            </a:r>
            <a:r>
              <a:rPr kumimoji="0" lang="en-US" altLang="zh-TW" dirty="0" smtClean="0"/>
              <a:t> array of integers for a given value.</a:t>
            </a:r>
          </a:p>
          <a:p>
            <a:pPr lvl="2" eaLnBrk="1" hangingPunct="1"/>
            <a:r>
              <a:rPr kumimoji="0" lang="en-US" altLang="zh-TW" dirty="0" err="1" smtClean="0"/>
              <a:t>anArray</a:t>
            </a:r>
            <a:r>
              <a:rPr kumimoji="0" lang="en-US" altLang="zh-TW" dirty="0" smtClean="0"/>
              <a:t>[0] &lt;= </a:t>
            </a:r>
            <a:r>
              <a:rPr kumimoji="0" lang="en-US" altLang="zh-TW" dirty="0" err="1" smtClean="0"/>
              <a:t>anArray</a:t>
            </a:r>
            <a:r>
              <a:rPr kumimoji="0" lang="en-US" altLang="zh-TW" dirty="0" smtClean="0"/>
              <a:t>[1] &lt;= </a:t>
            </a:r>
            <a:r>
              <a:rPr kumimoji="0" lang="en-US" altLang="zh-TW" dirty="0" smtClean="0">
                <a:latin typeface="Arial" charset="0"/>
              </a:rPr>
              <a:t>…</a:t>
            </a:r>
            <a:r>
              <a:rPr kumimoji="0" lang="en-US" altLang="zh-TW" dirty="0" smtClean="0"/>
              <a:t> &lt;= </a:t>
            </a:r>
            <a:r>
              <a:rPr kumimoji="0" lang="en-US" altLang="zh-TW" dirty="0" err="1" smtClean="0"/>
              <a:t>anArray</a:t>
            </a:r>
            <a:r>
              <a:rPr kumimoji="0" lang="en-US" altLang="zh-TW" dirty="0" smtClean="0"/>
              <a:t>[size-1]</a:t>
            </a:r>
          </a:p>
          <a:p>
            <a:pPr eaLnBrk="1" hangingPunct="1"/>
            <a:endParaRPr kumimoji="0" lang="en-US" altLang="zh-TW" i="1" dirty="0" smtClean="0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7571303" cy="28007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lvl="1">
              <a:defRPr/>
            </a:pPr>
            <a:r>
              <a:rPr kumimoji="0"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binarySearch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: </a:t>
            </a:r>
            <a:r>
              <a:rPr kumimoji="0"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ArrayType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: </a:t>
            </a:r>
            <a:r>
              <a:rPr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V</a:t>
            </a:r>
            <a:r>
              <a:rPr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alue</a:t>
            </a:r>
            <a:r>
              <a:rPr kumimoji="0" lang="en-US" altLang="zh-TW" sz="16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Type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 	</a:t>
            </a: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kumimoji="0"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is of size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1)</a:t>
            </a: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Determine if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i="1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’s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value</a:t>
            </a:r>
            <a:r>
              <a:rPr kumimoji="0"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is equal to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kumimoji="0" lang="en-US" altLang="zh-TW" sz="16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</a:t>
            </a:r>
            <a:r>
              <a:rPr kumimoji="0" lang="en-US" altLang="zh-TW" sz="16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Find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midpoint of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Determine which half of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contains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is in the first half of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 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binarySearch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first half of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16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 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binarySearch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6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second half of </a:t>
            </a:r>
            <a:r>
              <a:rPr kumimoji="0" lang="en-US" altLang="zh-TW" sz="16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</a:t>
            </a:r>
            <a:r>
              <a:rPr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target</a:t>
            </a:r>
            <a:r>
              <a:rPr kumimoji="0" lang="en-US" altLang="zh-TW" sz="16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  <a:endParaRPr kumimoji="0" lang="en-US" altLang="zh-TW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16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}</a:t>
            </a:r>
            <a:endParaRPr lang="zh-TW" altLang="en-US" sz="16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7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7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7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build="allAtOnce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r>
              <a:rPr kumimoji="0" lang="en-US" altLang="zh-TW" sz="3600" dirty="0" smtClean="0"/>
              <a:t>Searching an Array: Binary Search (2/8)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sz="2600" dirty="0" smtClean="0"/>
              <a:t>How will you pass </a:t>
            </a:r>
            <a:r>
              <a:rPr kumimoji="0" lang="en-US" altLang="zh-TW" sz="2600" dirty="0" smtClean="0">
                <a:solidFill>
                  <a:schemeClr val="accent2"/>
                </a:solidFill>
                <a:latin typeface="Arial" charset="0"/>
              </a:rPr>
              <a:t>“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half of </a:t>
            </a:r>
            <a:r>
              <a:rPr kumimoji="0" lang="en-US" altLang="zh-TW" sz="2600" dirty="0" err="1" smtClean="0">
                <a:solidFill>
                  <a:schemeClr val="accent2"/>
                </a:solidFill>
                <a:latin typeface="Courier New" pitchFamily="49" charset="0"/>
              </a:rPr>
              <a:t>anArray</a:t>
            </a:r>
            <a:r>
              <a:rPr kumimoji="0" lang="en-US" altLang="zh-TW" sz="2600" dirty="0" smtClean="0">
                <a:solidFill>
                  <a:schemeClr val="accent2"/>
                </a:solidFill>
                <a:latin typeface="Arial" charset="0"/>
              </a:rPr>
              <a:t>”</a:t>
            </a:r>
            <a:r>
              <a:rPr kumimoji="0" lang="en-US" altLang="zh-TW" sz="2600" dirty="0" smtClean="0"/>
              <a:t> to the recursive calls to </a:t>
            </a:r>
            <a:r>
              <a:rPr kumimoji="0" lang="en-US" altLang="zh-TW" sz="26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600" dirty="0" smtClean="0"/>
              <a:t>?</a:t>
            </a:r>
          </a:p>
          <a:p>
            <a:pPr lvl="1" eaLnBrk="1" hangingPunct="1"/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>
                <a:latin typeface="Courier New" pitchFamily="49" charset="0"/>
              </a:rPr>
              <a:t>(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, first, last, target)</a:t>
            </a:r>
          </a:p>
          <a:p>
            <a:pPr lvl="2" eaLnBrk="1" hangingPunct="1"/>
            <a:r>
              <a:rPr kumimoji="0" lang="en-US" altLang="zh-TW" sz="2200" dirty="0" smtClean="0"/>
              <a:t>Pass the entire array at each call, but have </a:t>
            </a:r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/>
              <a:t> search only 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[first..last]</a:t>
            </a:r>
            <a:r>
              <a:rPr kumimoji="0" lang="en-US" altLang="zh-TW" sz="2200" dirty="0" smtClean="0"/>
              <a:t>.</a:t>
            </a:r>
            <a:endParaRPr kumimoji="0" lang="en-US" altLang="zh-TW" sz="1600" dirty="0" smtClean="0"/>
          </a:p>
          <a:p>
            <a:pPr lvl="1" eaLnBrk="1" hangingPunct="1"/>
            <a:r>
              <a:rPr kumimoji="0" lang="en-US" altLang="zh-TW" sz="2200" dirty="0" smtClean="0"/>
              <a:t>The midpoint in </a:t>
            </a:r>
            <a:r>
              <a:rPr kumimoji="0" lang="en-US" altLang="zh-TW" sz="2200" dirty="0" smtClean="0">
                <a:latin typeface="Courier New" pitchFamily="49" charset="0"/>
              </a:rPr>
              <a:t>[first..last]</a:t>
            </a:r>
            <a:r>
              <a:rPr kumimoji="0" lang="en-US" altLang="zh-TW" sz="2200" dirty="0" smtClean="0"/>
              <a:t> is:</a:t>
            </a:r>
          </a:p>
          <a:p>
            <a:pPr lvl="2" eaLnBrk="1" hangingPunct="1"/>
            <a:r>
              <a:rPr kumimoji="0" lang="en-US" altLang="zh-TW" sz="2200" dirty="0" smtClean="0">
                <a:latin typeface="Courier New" pitchFamily="49" charset="0"/>
              </a:rPr>
              <a:t>mid = (first + last) / 2</a:t>
            </a:r>
            <a:endParaRPr kumimoji="0" lang="en-US" altLang="zh-TW" sz="1600" dirty="0" smtClean="0"/>
          </a:p>
          <a:p>
            <a:pPr lvl="1" eaLnBrk="1" hangingPunct="1"/>
            <a:r>
              <a:rPr kumimoji="0" lang="en-US" altLang="zh-TW" sz="2200" dirty="0" smtClean="0"/>
              <a:t>Then </a:t>
            </a:r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>
                <a:latin typeface="Courier New" pitchFamily="49" charset="0"/>
              </a:rPr>
              <a:t>(</a:t>
            </a:r>
            <a:r>
              <a:rPr kumimoji="0" lang="en-US" altLang="zh-TW" sz="2200" i="1" dirty="0" smtClean="0">
                <a:latin typeface="Courier New" pitchFamily="49" charset="0"/>
              </a:rPr>
              <a:t>first half of 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, value)</a:t>
            </a:r>
            <a:r>
              <a:rPr kumimoji="0" lang="en-US" altLang="zh-TW" sz="2200" dirty="0" smtClean="0"/>
              <a:t>:  </a:t>
            </a:r>
          </a:p>
          <a:p>
            <a:pPr lvl="1" eaLnBrk="1" hangingPunct="1">
              <a:buNone/>
            </a:pPr>
            <a:r>
              <a:rPr kumimoji="0" lang="en-US" altLang="zh-TW" sz="2200" dirty="0" smtClean="0">
                <a:latin typeface="Courier New" pitchFamily="49" charset="0"/>
              </a:rPr>
              <a:t>	</a:t>
            </a:r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>
                <a:latin typeface="Courier New" pitchFamily="49" charset="0"/>
              </a:rPr>
              <a:t>(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, first, mid-1, target)</a:t>
            </a:r>
            <a:endParaRPr kumimoji="0" lang="en-US" altLang="zh-TW" sz="2200" dirty="0" smtClean="0"/>
          </a:p>
          <a:p>
            <a:pPr lvl="1" eaLnBrk="1" hangingPunct="1"/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>
                <a:latin typeface="Courier New" pitchFamily="49" charset="0"/>
              </a:rPr>
              <a:t>(</a:t>
            </a:r>
            <a:r>
              <a:rPr kumimoji="0" lang="en-US" altLang="zh-TW" sz="2200" i="1" dirty="0" smtClean="0">
                <a:latin typeface="Courier New" pitchFamily="49" charset="0"/>
              </a:rPr>
              <a:t>second half of 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, target)</a:t>
            </a:r>
            <a:r>
              <a:rPr kumimoji="0" lang="en-US" altLang="zh-TW" sz="2200" dirty="0" smtClean="0"/>
              <a:t>:  </a:t>
            </a:r>
          </a:p>
          <a:p>
            <a:pPr lvl="1" eaLnBrk="1" hangingPunct="1">
              <a:buNone/>
            </a:pPr>
            <a:r>
              <a:rPr kumimoji="0" lang="en-US" altLang="zh-TW" sz="2200" dirty="0" smtClean="0">
                <a:latin typeface="Courier New" pitchFamily="49" charset="0"/>
              </a:rPr>
              <a:t>	</a:t>
            </a:r>
            <a:r>
              <a:rPr kumimoji="0" lang="en-US" altLang="zh-TW" sz="22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200" dirty="0" smtClean="0">
                <a:latin typeface="Courier New" pitchFamily="49" charset="0"/>
              </a:rPr>
              <a:t>(</a:t>
            </a:r>
            <a:r>
              <a:rPr kumimoji="0" lang="en-US" altLang="zh-TW" sz="2200" dirty="0" err="1" smtClean="0">
                <a:latin typeface="Courier New" pitchFamily="49" charset="0"/>
              </a:rPr>
              <a:t>anArray</a:t>
            </a:r>
            <a:r>
              <a:rPr kumimoji="0" lang="en-US" altLang="zh-TW" sz="2200" dirty="0" smtClean="0">
                <a:latin typeface="Courier New" pitchFamily="49" charset="0"/>
              </a:rPr>
              <a:t>, mid+1, last, target)</a:t>
            </a:r>
            <a:endParaRPr lang="zh-TW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(3/8)</a:t>
            </a:r>
            <a:endParaRPr kumimoji="0" lang="zh-TW" altLang="en-US" sz="3600" dirty="0" smtClean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How do you determine which half of the array contains </a:t>
            </a:r>
            <a:r>
              <a:rPr kumimoji="0" lang="en-US" altLang="zh-TW" dirty="0" smtClean="0">
                <a:latin typeface="Courier New" pitchFamily="49" charset="0"/>
              </a:rPr>
              <a:t>target</a:t>
            </a:r>
            <a:r>
              <a:rPr kumimoji="0" lang="en-US" altLang="zh-TW" dirty="0" smtClean="0"/>
              <a:t>?</a:t>
            </a:r>
          </a:p>
          <a:p>
            <a:pPr lvl="1" eaLnBrk="1" hangingPunct="1"/>
            <a:r>
              <a:rPr kumimoji="0" lang="en-US" altLang="zh-TW" dirty="0" smtClean="0"/>
              <a:t>The first half will be: </a:t>
            </a:r>
            <a:r>
              <a:rPr kumimoji="0" lang="en-US" altLang="zh-TW" dirty="0" smtClean="0">
                <a:latin typeface="Courier New" pitchFamily="49" charset="0"/>
              </a:rPr>
              <a:t>if (target &lt; </a:t>
            </a:r>
            <a:r>
              <a:rPr kumimoji="0" lang="en-US" altLang="zh-TW" dirty="0" err="1" smtClean="0">
                <a:latin typeface="Courier New" pitchFamily="49" charset="0"/>
              </a:rPr>
              <a:t>anArray</a:t>
            </a:r>
            <a:r>
              <a:rPr kumimoji="0" lang="en-US" altLang="zh-TW" dirty="0" smtClean="0">
                <a:latin typeface="Courier New" pitchFamily="49" charset="0"/>
              </a:rPr>
              <a:t>[mid])</a:t>
            </a:r>
            <a:r>
              <a:rPr kumimoji="0" lang="en-US" altLang="zh-TW" dirty="0" smtClean="0"/>
              <a:t>.</a:t>
            </a:r>
          </a:p>
          <a:p>
            <a:pPr lvl="1" eaLnBrk="1" hangingPunct="1"/>
            <a:r>
              <a:rPr kumimoji="0" lang="en-US" altLang="zh-TW" dirty="0" smtClean="0"/>
              <a:t>Remember to test the equality between</a:t>
            </a:r>
            <a:r>
              <a:rPr kumimoji="0" lang="en-US" altLang="zh-TW" i="1" dirty="0" smtClean="0"/>
              <a:t> </a:t>
            </a:r>
            <a:r>
              <a:rPr kumimoji="0" lang="en-US" altLang="zh-TW" dirty="0" smtClean="0">
                <a:latin typeface="Courier New" pitchFamily="49" charset="0"/>
              </a:rPr>
              <a:t>target</a:t>
            </a:r>
            <a:r>
              <a:rPr kumimoji="0" lang="en-US" altLang="zh-TW" dirty="0" smtClean="0"/>
              <a:t> and </a:t>
            </a:r>
            <a:r>
              <a:rPr kumimoji="0" lang="en-US" altLang="zh-TW" dirty="0" err="1" smtClean="0">
                <a:latin typeface="Courier New" pitchFamily="49" charset="0"/>
              </a:rPr>
              <a:t>anArray</a:t>
            </a:r>
            <a:r>
              <a:rPr kumimoji="0" lang="en-US" altLang="zh-TW" dirty="0" smtClean="0">
                <a:latin typeface="Courier New" pitchFamily="49" charset="0"/>
              </a:rPr>
              <a:t>[mid]</a:t>
            </a:r>
            <a:r>
              <a:rPr kumimoji="0" lang="en-US" altLang="zh-TW" dirty="0" smtClean="0"/>
              <a:t>.</a:t>
            </a:r>
          </a:p>
          <a:p>
            <a:pPr eaLnBrk="1" hangingPunct="1"/>
            <a:r>
              <a:rPr kumimoji="0" lang="en-US" altLang="zh-TW" dirty="0" smtClean="0"/>
              <a:t>What should the base case(s) be?</a:t>
            </a:r>
          </a:p>
          <a:p>
            <a:pPr lvl="1" eaLnBrk="1" hangingPunct="1"/>
            <a:r>
              <a:rPr lang="en-US" altLang="zh-TW" dirty="0" smtClean="0">
                <a:latin typeface="Courier New" pitchFamily="49" charset="0"/>
              </a:rPr>
              <a:t>target == </a:t>
            </a:r>
            <a:r>
              <a:rPr lang="en-US" altLang="zh-TW" dirty="0" err="1" smtClean="0">
                <a:latin typeface="Courier New" pitchFamily="49" charset="0"/>
              </a:rPr>
              <a:t>anArray</a:t>
            </a:r>
            <a:r>
              <a:rPr lang="en-US" altLang="zh-TW" dirty="0" smtClean="0">
                <a:latin typeface="Courier New" pitchFamily="49" charset="0"/>
              </a:rPr>
              <a:t>[mid]</a:t>
            </a:r>
          </a:p>
          <a:p>
            <a:pPr lvl="2" eaLnBrk="1" hangingPunct="1"/>
            <a:r>
              <a:rPr lang="en-US" altLang="zh-TW" dirty="0" smtClean="0"/>
              <a:t>When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altLang="zh-TW" dirty="0" smtClean="0"/>
              <a:t> is in the array.</a:t>
            </a:r>
          </a:p>
          <a:p>
            <a:pPr lvl="1" eaLnBrk="1" hangingPunct="1"/>
            <a:r>
              <a:rPr lang="en-US" altLang="zh-TW" dirty="0" smtClean="0">
                <a:latin typeface="Courier New" pitchFamily="49" charset="0"/>
              </a:rPr>
              <a:t>first &gt; last</a:t>
            </a:r>
          </a:p>
          <a:p>
            <a:pPr lvl="2" eaLnBrk="1" hangingPunct="1"/>
            <a:r>
              <a:rPr lang="en-US" altLang="zh-TW" dirty="0" smtClean="0"/>
              <a:t>When </a:t>
            </a:r>
            <a:r>
              <a:rPr lang="en-US" altLang="zh-TW" dirty="0" smtClean="0">
                <a:latin typeface="Courier New" pitchFamily="49" charset="0"/>
                <a:cs typeface="Courier New" pitchFamily="49" charset="0"/>
              </a:rPr>
              <a:t>target</a:t>
            </a:r>
            <a:r>
              <a:rPr lang="en-US" altLang="zh-TW" dirty="0" smtClean="0"/>
              <a:t> is not in the array.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(4/8)</a:t>
            </a:r>
            <a:endParaRPr kumimoji="0" lang="zh-TW" altLang="en-US" sz="3600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How will </a:t>
            </a:r>
            <a:r>
              <a:rPr kumimoji="0" lang="en-US" altLang="zh-TW" dirty="0" err="1" smtClean="0">
                <a:latin typeface="Courier New" pitchFamily="49" charset="0"/>
              </a:rPr>
              <a:t>binarySearch</a:t>
            </a:r>
            <a:r>
              <a:rPr kumimoji="0" lang="en-US" altLang="zh-TW" dirty="0" smtClean="0"/>
              <a:t> indicate the result of the search?</a:t>
            </a:r>
          </a:p>
          <a:p>
            <a:pPr lvl="1" eaLnBrk="1" hangingPunct="1"/>
            <a:r>
              <a:rPr kumimoji="0" lang="en-US" altLang="zh-TW" dirty="0" smtClean="0"/>
              <a:t>A negative value if it does not find </a:t>
            </a:r>
            <a:r>
              <a:rPr kumimoji="0" lang="en-US" altLang="zh-TW" dirty="0" smtClean="0">
                <a:latin typeface="Courier New" pitchFamily="49" charset="0"/>
                <a:cs typeface="Courier New" pitchFamily="49" charset="0"/>
              </a:rPr>
              <a:t>target</a:t>
            </a:r>
            <a:r>
              <a:rPr kumimoji="0" lang="en-US" altLang="zh-TW" dirty="0" smtClean="0"/>
              <a:t> in the array.</a:t>
            </a:r>
          </a:p>
          <a:p>
            <a:pPr lvl="1" eaLnBrk="1" hangingPunct="1"/>
            <a:r>
              <a:rPr kumimoji="0" lang="en-US" altLang="zh-TW" dirty="0" smtClean="0"/>
              <a:t>The index of the array item that is equal to </a:t>
            </a:r>
            <a:r>
              <a:rPr kumimoji="0" lang="en-US" altLang="zh-TW" dirty="0" smtClean="0">
                <a:latin typeface="Courier New" pitchFamily="49" charset="0"/>
                <a:cs typeface="Courier New" pitchFamily="49" charset="0"/>
              </a:rPr>
              <a:t>target</a:t>
            </a:r>
            <a:r>
              <a:rPr kumimoji="0" lang="en-US" altLang="zh-TW" dirty="0" smtClean="0"/>
              <a:t>.</a:t>
            </a:r>
            <a:endParaRPr lang="zh-TW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(5/8)</a:t>
            </a:r>
            <a:endParaRPr kumimoji="0" lang="zh-TW" altLang="en-US" sz="3600" dirty="0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4038600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2000" dirty="0" err="1" smtClean="0">
                <a:latin typeface="Lucida Sans Typewriter" panose="020B0509030504030204" pitchFamily="49" charset="0"/>
              </a:rPr>
              <a:t>binarySearch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(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const</a:t>
            </a:r>
            <a:r>
              <a:rPr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20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[],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first,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last,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target)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index;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(first &gt; last)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   index = -1;      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target not in original array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zh-TW" sz="2000" dirty="0" smtClean="0">
              <a:latin typeface="Lucida Sans Typewriter" panose="020B0509030504030204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  </a:t>
            </a:r>
            <a:r>
              <a:rPr lang="en-US" altLang="zh-TW" sz="20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mid = first + (last - first)/2;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     </a:t>
            </a:r>
            <a:r>
              <a:rPr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(target == </a:t>
            </a:r>
            <a:r>
              <a:rPr lang="en-US" altLang="zh-TW" sz="20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[mid])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Lucida Sans Typewriter" panose="020B0509030504030204" pitchFamily="49" charset="0"/>
              </a:rPr>
              <a:t>	 	  index = mid;    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value found at </a:t>
            </a:r>
            <a:r>
              <a:rPr lang="en-US" altLang="zh-TW" sz="2000" dirty="0" err="1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[mid]</a:t>
            </a:r>
            <a:endParaRPr lang="zh-TW" altLang="en-US" sz="2000" dirty="0" smtClean="0">
              <a:solidFill>
                <a:srgbClr val="00B0F0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55301" name="Text Box 10"/>
          <p:cNvSpPr txBox="1">
            <a:spLocks noChangeArrowheads="1"/>
          </p:cNvSpPr>
          <p:nvPr/>
        </p:nvSpPr>
        <p:spPr bwMode="auto">
          <a:xfrm>
            <a:off x="6705600" y="4343400"/>
            <a:ext cx="1237839" cy="30777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Base </a:t>
            </a:r>
            <a:r>
              <a:rPr lang="en-US" altLang="zh-TW" dirty="0" smtClean="0"/>
              <a:t>cases</a:t>
            </a:r>
            <a:r>
              <a:rPr lang="en-US" altLang="zh-TW" dirty="0"/>
              <a:t>.</a:t>
            </a:r>
            <a:endParaRPr lang="en-US" altLang="zh-TW" sz="1200" dirty="0"/>
          </a:p>
        </p:txBody>
      </p:sp>
      <p:sp>
        <p:nvSpPr>
          <p:cNvPr id="55302" name="Line 11"/>
          <p:cNvSpPr>
            <a:spLocks noChangeShapeType="1"/>
          </p:cNvSpPr>
          <p:nvPr/>
        </p:nvSpPr>
        <p:spPr bwMode="auto">
          <a:xfrm flipH="1" flipV="1">
            <a:off x="3124200" y="3581400"/>
            <a:ext cx="3581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3" name="Line 12"/>
          <p:cNvSpPr>
            <a:spLocks noChangeShapeType="1"/>
          </p:cNvSpPr>
          <p:nvPr/>
        </p:nvSpPr>
        <p:spPr bwMode="auto">
          <a:xfrm flipH="1">
            <a:off x="5181600" y="450912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(6/8)</a:t>
            </a:r>
            <a:endParaRPr kumimoji="0" lang="zh-TW" altLang="en-US" sz="3600" dirty="0" smtClean="0"/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381000" y="2193925"/>
            <a:ext cx="8534400" cy="375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	</a:t>
            </a:r>
            <a:r>
              <a:rPr lang="en-US" altLang="zh-TW" sz="20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 if</a:t>
            </a:r>
            <a:r>
              <a:rPr lang="en-US" altLang="zh-TW" sz="2000" b="1" dirty="0">
                <a:latin typeface="Lucida Sans Typewriter" panose="020B0509030504030204" pitchFamily="49" charset="0"/>
              </a:rPr>
              <a:t> 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(target </a:t>
            </a:r>
            <a:r>
              <a:rPr lang="en-US" altLang="zh-TW" sz="2000" dirty="0">
                <a:latin typeface="Lucida Sans Typewriter" panose="020B0509030504030204" pitchFamily="49" charset="0"/>
              </a:rPr>
              <a:t>&lt; </a:t>
            </a:r>
            <a:r>
              <a:rPr lang="en-US" altLang="zh-TW" sz="2000" dirty="0" err="1"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>
                <a:latin typeface="Lucida Sans Typewriter" panose="020B0509030504030204" pitchFamily="49" charset="0"/>
              </a:rPr>
              <a:t>[mid])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         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oint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X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	 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  index </a:t>
            </a:r>
            <a:r>
              <a:rPr lang="en-US" altLang="zh-TW" sz="2000" dirty="0">
                <a:latin typeface="Lucida Sans Typewriter" panose="020B0509030504030204" pitchFamily="49" charset="0"/>
              </a:rPr>
              <a:t>= </a:t>
            </a:r>
            <a:r>
              <a:rPr lang="en-US" altLang="zh-TW" sz="2000" dirty="0" err="1">
                <a:latin typeface="Lucida Sans Typewriter" panose="020B0509030504030204" pitchFamily="49" charset="0"/>
              </a:rPr>
              <a:t>binarySearch</a:t>
            </a:r>
            <a:r>
              <a:rPr lang="en-US" altLang="zh-TW" sz="2000" dirty="0">
                <a:latin typeface="Lucida Sans Typewriter" panose="020B0509030504030204" pitchFamily="49" charset="0"/>
              </a:rPr>
              <a:t>(</a:t>
            </a:r>
            <a:r>
              <a:rPr lang="en-US" altLang="zh-TW" sz="2000" dirty="0" err="1"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>
                <a:latin typeface="Lucida Sans Typewriter" panose="020B0509030504030204" pitchFamily="49" charset="0"/>
              </a:rPr>
              <a:t>, first, mid-1,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 						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target);</a:t>
            </a:r>
            <a:endParaRPr lang="en-US" altLang="zh-TW" sz="20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      </a:t>
            </a:r>
            <a:r>
              <a:rPr lang="en-US" altLang="zh-TW" sz="20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	 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  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P</a:t>
            </a:r>
            <a:r>
              <a:rPr lang="en-US" altLang="zh-TW" sz="20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oint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Y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	 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   index </a:t>
            </a:r>
            <a:r>
              <a:rPr lang="en-US" altLang="zh-TW" sz="2000" dirty="0">
                <a:latin typeface="Lucida Sans Typewriter" panose="020B0509030504030204" pitchFamily="49" charset="0"/>
              </a:rPr>
              <a:t>= </a:t>
            </a:r>
            <a:r>
              <a:rPr lang="en-US" altLang="zh-TW" sz="2000" dirty="0" err="1">
                <a:latin typeface="Lucida Sans Typewriter" panose="020B0509030504030204" pitchFamily="49" charset="0"/>
              </a:rPr>
              <a:t>binarySearch</a:t>
            </a:r>
            <a:r>
              <a:rPr lang="en-US" altLang="zh-TW" sz="2000" dirty="0">
                <a:latin typeface="Lucida Sans Typewriter" panose="020B0509030504030204" pitchFamily="49" charset="0"/>
              </a:rPr>
              <a:t>(</a:t>
            </a:r>
            <a:r>
              <a:rPr lang="en-US" altLang="zh-TW" sz="2000" dirty="0" err="1">
                <a:latin typeface="Lucida Sans Typewriter" panose="020B0509030504030204" pitchFamily="49" charset="0"/>
              </a:rPr>
              <a:t>anArray</a:t>
            </a:r>
            <a:r>
              <a:rPr lang="en-US" altLang="zh-TW" sz="2000" dirty="0">
                <a:latin typeface="Lucida Sans Typewriter" panose="020B0509030504030204" pitchFamily="49" charset="0"/>
              </a:rPr>
              <a:t>, mid+1, last, 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						</a:t>
            </a:r>
            <a:r>
              <a:rPr lang="en-US" altLang="zh-TW" sz="2000" dirty="0" smtClean="0">
                <a:latin typeface="Lucida Sans Typewriter" panose="020B0509030504030204" pitchFamily="49" charset="0"/>
              </a:rPr>
              <a:t>target);</a:t>
            </a:r>
            <a:endParaRPr lang="en-US" altLang="zh-TW" sz="2000" dirty="0">
              <a:latin typeface="Lucida Sans Typewriter" panose="020B0509030504030204" pitchFamily="49" charset="0"/>
            </a:endParaRP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   } 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if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   </a:t>
            </a:r>
            <a:r>
              <a:rPr lang="en-US" altLang="zh-TW" sz="20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2000" dirty="0">
                <a:latin typeface="Lucida Sans Typewriter" panose="020B0509030504030204" pitchFamily="49" charset="0"/>
              </a:rPr>
              <a:t> index;</a:t>
            </a:r>
          </a:p>
          <a:p>
            <a:pPr>
              <a:defRPr/>
            </a:pPr>
            <a:r>
              <a:rPr lang="en-US" altLang="zh-TW" sz="2000" dirty="0">
                <a:latin typeface="Lucida Sans Typewriter" panose="020B0509030504030204" pitchFamily="49" charset="0"/>
              </a:rPr>
              <a:t>}  </a:t>
            </a:r>
            <a:r>
              <a:rPr lang="en-US" altLang="zh-TW" sz="2000" dirty="0">
                <a:solidFill>
                  <a:srgbClr val="00B0F0"/>
                </a:solidFill>
                <a:latin typeface="Lucida Sans Typewriter" panose="020B0509030504030204" pitchFamily="49" charset="0"/>
              </a:rPr>
              <a:t>// end </a:t>
            </a:r>
            <a:r>
              <a:rPr lang="en-US" altLang="zh-TW" sz="2000" dirty="0" err="1">
                <a:solidFill>
                  <a:srgbClr val="00B0F0"/>
                </a:solidFill>
                <a:latin typeface="Lucida Sans Typewriter" panose="020B0509030504030204" pitchFamily="49" charset="0"/>
              </a:rPr>
              <a:t>binarySearch</a:t>
            </a:r>
            <a:endParaRPr lang="zh-TW" altLang="en-US" sz="2000" dirty="0">
              <a:solidFill>
                <a:srgbClr val="00B0F0"/>
              </a:solidFill>
              <a:latin typeface="Lucida Sans Typewriter" panose="020B0509030504030204" pitchFamily="49" charset="0"/>
            </a:endParaRPr>
          </a:p>
          <a:p>
            <a:pPr>
              <a:defRPr/>
            </a:pPr>
            <a:endParaRPr lang="zh-TW" altLang="en-US" sz="2000" dirty="0">
              <a:solidFill>
                <a:schemeClr val="accent1"/>
              </a:solidFill>
              <a:latin typeface="Courier New" pitchFamily="49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038600" y="3489325"/>
            <a:ext cx="3338513" cy="3143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Specify the range of the half array.</a:t>
            </a:r>
            <a:endParaRPr lang="en-US" altLang="zh-TW" sz="1200"/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6444208" y="3979912"/>
            <a:ext cx="1905000" cy="457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6444208" y="3794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562600" y="1843088"/>
            <a:ext cx="3530600" cy="3143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Determine which half by comparison.</a:t>
            </a:r>
            <a:endParaRPr lang="en-US" altLang="zh-TW" sz="1200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5257800" y="1981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V="1">
            <a:off x="7092280" y="32607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6516216" y="2755900"/>
            <a:ext cx="1905000" cy="457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(7/8)</a:t>
            </a:r>
            <a:endParaRPr kumimoji="0" lang="zh-TW" altLang="en-US" sz="3600" dirty="0" smtClean="0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Box trace of </a:t>
            </a:r>
            <a:r>
              <a:rPr lang="en-US" altLang="zh-TW" dirty="0" err="1" smtClean="0">
                <a:latin typeface="Courier New" pitchFamily="49" charset="0"/>
              </a:rPr>
              <a:t>binarySearch</a:t>
            </a:r>
            <a:r>
              <a:rPr lang="en-US" altLang="zh-TW" dirty="0" smtClean="0"/>
              <a:t>:</a:t>
            </a:r>
          </a:p>
          <a:p>
            <a:pPr lvl="1" eaLnBrk="1" hangingPunct="1"/>
            <a:r>
              <a:rPr lang="en-US" altLang="zh-TW" dirty="0" err="1" smtClean="0">
                <a:latin typeface="Courier New" pitchFamily="49" charset="0"/>
              </a:rPr>
              <a:t>anArray</a:t>
            </a:r>
            <a:r>
              <a:rPr lang="en-US" altLang="zh-TW" dirty="0" smtClean="0">
                <a:latin typeface="Courier New" pitchFamily="49" charset="0"/>
              </a:rPr>
              <a:t> = &lt;1, 5, </a:t>
            </a:r>
            <a:r>
              <a:rPr lang="en-US" altLang="zh-TW" dirty="0" smtClean="0">
                <a:solidFill>
                  <a:schemeClr val="accent2"/>
                </a:solidFill>
                <a:latin typeface="Courier New" pitchFamily="49" charset="0"/>
              </a:rPr>
              <a:t>9</a:t>
            </a:r>
            <a:r>
              <a:rPr lang="en-US" altLang="zh-TW" dirty="0" smtClean="0">
                <a:latin typeface="Courier New" pitchFamily="49" charset="0"/>
              </a:rPr>
              <a:t>, 12, 15, 21, 29, 31&gt;</a:t>
            </a:r>
          </a:p>
          <a:p>
            <a:pPr lvl="1" eaLnBrk="1" hangingPunct="1"/>
            <a:r>
              <a:rPr lang="en-US" altLang="zh-TW" dirty="0" smtClean="0"/>
              <a:t>Search for </a:t>
            </a:r>
            <a:r>
              <a:rPr lang="en-US" altLang="zh-TW" dirty="0" smtClean="0">
                <a:latin typeface="Courier New" pitchFamily="49" charset="0"/>
              </a:rPr>
              <a:t>9</a:t>
            </a:r>
            <a:r>
              <a:rPr lang="en-US" altLang="zh-TW" dirty="0" smtClean="0"/>
              <a:t>.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1143000" y="3352800"/>
            <a:ext cx="18288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9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0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7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(0+7)/2 = 3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&lt;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[3]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X: </a:t>
            </a:r>
            <a:r>
              <a:rPr lang="en-US" altLang="zh-TW" sz="1400" dirty="0" err="1"/>
              <a:t>binarySearch</a:t>
            </a:r>
            <a:r>
              <a:rPr lang="en-US" altLang="zh-TW" sz="1400" dirty="0"/>
              <a:t> =  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return</a:t>
            </a:r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>
            <a:off x="29718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3505200" y="3352800"/>
            <a:ext cx="18288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9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0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(0+2)/2 = 1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&gt;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[1]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Y: </a:t>
            </a:r>
            <a:r>
              <a:rPr lang="en-US" altLang="zh-TW" sz="1400" dirty="0" err="1"/>
              <a:t>binarySearch</a:t>
            </a:r>
            <a:r>
              <a:rPr lang="en-US" altLang="zh-TW" sz="1400" dirty="0"/>
              <a:t> =  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return </a:t>
            </a:r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5867400" y="3352800"/>
            <a:ext cx="1828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9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(2+2)/2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[2]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b="1" dirty="0">
                <a:solidFill>
                  <a:schemeClr val="accent2"/>
                </a:solidFill>
              </a:rPr>
              <a:t>return 2</a:t>
            </a:r>
          </a:p>
        </p:txBody>
      </p:sp>
      <p:sp>
        <p:nvSpPr>
          <p:cNvPr id="248840" name="Line 8"/>
          <p:cNvSpPr>
            <a:spLocks noChangeShapeType="1"/>
          </p:cNvSpPr>
          <p:nvPr/>
        </p:nvSpPr>
        <p:spPr bwMode="auto">
          <a:xfrm>
            <a:off x="53340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3048000" y="41148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X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5457825" y="4114800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Y</a:t>
            </a:r>
          </a:p>
        </p:txBody>
      </p:sp>
      <p:sp>
        <p:nvSpPr>
          <p:cNvPr id="248843" name="Text Box 11"/>
          <p:cNvSpPr txBox="1">
            <a:spLocks noChangeArrowheads="1"/>
          </p:cNvSpPr>
          <p:nvPr/>
        </p:nvSpPr>
        <p:spPr bwMode="auto">
          <a:xfrm>
            <a:off x="5076056" y="54864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4641850" y="59436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48845" name="Text Box 13"/>
          <p:cNvSpPr txBox="1">
            <a:spLocks noChangeArrowheads="1"/>
          </p:cNvSpPr>
          <p:nvPr/>
        </p:nvSpPr>
        <p:spPr bwMode="auto">
          <a:xfrm>
            <a:off x="2699792" y="54864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48846" name="Text Box 14"/>
          <p:cNvSpPr txBox="1">
            <a:spLocks noChangeArrowheads="1"/>
          </p:cNvSpPr>
          <p:nvPr/>
        </p:nvSpPr>
        <p:spPr bwMode="auto">
          <a:xfrm>
            <a:off x="2286000" y="59436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8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8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8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88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88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88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88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8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8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8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8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8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88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88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88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8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8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88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88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88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88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build="allAtOnce" animBg="1"/>
      <p:bldP spid="248837" grpId="0" animBg="1"/>
      <p:bldP spid="248838" grpId="0" build="allAtOnce" animBg="1"/>
      <p:bldP spid="248839" grpId="0" build="allAtOnce" animBg="1"/>
      <p:bldP spid="248840" grpId="0" animBg="1"/>
      <p:bldP spid="248841" grpId="0"/>
      <p:bldP spid="248842" grpId="0"/>
      <p:bldP spid="248843" grpId="0"/>
      <p:bldP spid="248844" grpId="0"/>
      <p:bldP spid="248845" grpId="0"/>
      <p:bldP spid="24884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Binary Search (8/8)</a:t>
            </a:r>
            <a:endParaRPr kumimoji="0" lang="zh-TW" altLang="en-US" sz="3600" dirty="0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Box trace of </a:t>
            </a:r>
            <a:r>
              <a:rPr lang="en-US" altLang="zh-TW" dirty="0" err="1" smtClean="0">
                <a:latin typeface="Courier New" pitchFamily="49" charset="0"/>
              </a:rPr>
              <a:t>binarySearch</a:t>
            </a:r>
            <a:r>
              <a:rPr lang="en-US" altLang="zh-TW" dirty="0" smtClean="0"/>
              <a:t>:</a:t>
            </a:r>
          </a:p>
          <a:p>
            <a:pPr lvl="1" eaLnBrk="1" hangingPunct="1"/>
            <a:r>
              <a:rPr lang="en-US" altLang="zh-TW" dirty="0" err="1" smtClean="0">
                <a:latin typeface="Courier New" pitchFamily="49" charset="0"/>
              </a:rPr>
              <a:t>anArray</a:t>
            </a:r>
            <a:r>
              <a:rPr lang="en-US" altLang="zh-TW" dirty="0" smtClean="0">
                <a:latin typeface="Courier New" pitchFamily="49" charset="0"/>
              </a:rPr>
              <a:t> = &lt;1, </a:t>
            </a:r>
            <a:r>
              <a:rPr lang="en-US" altLang="zh-TW" dirty="0" smtClean="0">
                <a:solidFill>
                  <a:srgbClr val="009900"/>
                </a:solidFill>
                <a:latin typeface="Courier New" pitchFamily="49" charset="0"/>
              </a:rPr>
              <a:t>5, 9,</a:t>
            </a:r>
            <a:r>
              <a:rPr lang="en-US" altLang="zh-TW" dirty="0" smtClean="0">
                <a:latin typeface="Courier New" pitchFamily="49" charset="0"/>
              </a:rPr>
              <a:t> 12, 15, 21, 29, 31&gt;</a:t>
            </a:r>
          </a:p>
          <a:p>
            <a:pPr lvl="1" eaLnBrk="1" hangingPunct="1"/>
            <a:r>
              <a:rPr lang="en-US" altLang="zh-TW" dirty="0" smtClean="0"/>
              <a:t>Search for </a:t>
            </a:r>
            <a:r>
              <a:rPr lang="en-US" altLang="zh-TW" dirty="0" smtClean="0">
                <a:latin typeface="Courier New" pitchFamily="49" charset="0"/>
              </a:rPr>
              <a:t>6</a:t>
            </a:r>
            <a:r>
              <a:rPr lang="en-US" altLang="zh-TW" dirty="0" smtClean="0"/>
              <a:t>.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381000" y="3505200"/>
            <a:ext cx="18288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6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0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7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(0+7)/2 = 3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&lt;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[3]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X: </a:t>
            </a:r>
            <a:r>
              <a:rPr lang="en-US" altLang="zh-TW" sz="1400" dirty="0" err="1"/>
              <a:t>binarySearch</a:t>
            </a:r>
            <a:r>
              <a:rPr lang="en-US" altLang="zh-TW" sz="1400" dirty="0"/>
              <a:t> =  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return</a:t>
            </a:r>
          </a:p>
        </p:txBody>
      </p:sp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2590800" y="3505200"/>
            <a:ext cx="18288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6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0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(0+2)/2 = 1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&gt;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[1]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Y: </a:t>
            </a:r>
            <a:r>
              <a:rPr lang="en-US" altLang="zh-TW" sz="1400" dirty="0" err="1"/>
              <a:t>binarySearch</a:t>
            </a:r>
            <a:r>
              <a:rPr lang="en-US" altLang="zh-TW" sz="1400" dirty="0"/>
              <a:t> =  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return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4800600" y="3505200"/>
            <a:ext cx="18288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6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mid = (2+2)/2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&lt; </a:t>
            </a:r>
            <a:r>
              <a:rPr lang="en-US" altLang="zh-TW" sz="1400" dirty="0" err="1"/>
              <a:t>anArray</a:t>
            </a:r>
            <a:r>
              <a:rPr lang="en-US" altLang="zh-TW" sz="1400" dirty="0"/>
              <a:t>[2]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X: </a:t>
            </a:r>
            <a:r>
              <a:rPr lang="en-US" altLang="zh-TW" sz="1400" dirty="0" err="1"/>
              <a:t>binarySearch</a:t>
            </a:r>
            <a:r>
              <a:rPr lang="en-US" altLang="zh-TW" sz="1400" dirty="0"/>
              <a:t> =  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return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7010400" y="3505200"/>
            <a:ext cx="1828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zh-TW" sz="1400" dirty="0" smtClean="0"/>
              <a:t>target </a:t>
            </a:r>
            <a:r>
              <a:rPr lang="en-US" altLang="zh-TW" sz="1400" dirty="0"/>
              <a:t>= 6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= 2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last = 1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dirty="0"/>
              <a:t>first &gt; last</a:t>
            </a:r>
          </a:p>
          <a:p>
            <a:pPr algn="ctr">
              <a:defRPr/>
            </a:pPr>
            <a:endParaRPr lang="en-US" altLang="zh-TW" sz="1400" dirty="0"/>
          </a:p>
          <a:p>
            <a:pPr algn="ctr">
              <a:defRPr/>
            </a:pPr>
            <a:r>
              <a:rPr lang="en-US" altLang="zh-TW" sz="1400" b="1" dirty="0">
                <a:solidFill>
                  <a:schemeClr val="accent2"/>
                </a:solidFill>
              </a:rPr>
              <a:t>return -1</a:t>
            </a:r>
          </a:p>
        </p:txBody>
      </p:sp>
      <p:sp>
        <p:nvSpPr>
          <p:cNvPr id="267272" name="Line 8"/>
          <p:cNvSpPr>
            <a:spLocks noChangeShapeType="1"/>
          </p:cNvSpPr>
          <p:nvPr/>
        </p:nvSpPr>
        <p:spPr bwMode="auto">
          <a:xfrm>
            <a:off x="2209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7273" name="Line 9"/>
          <p:cNvSpPr>
            <a:spLocks noChangeShapeType="1"/>
          </p:cNvSpPr>
          <p:nvPr/>
        </p:nvSpPr>
        <p:spPr bwMode="auto">
          <a:xfrm>
            <a:off x="44196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7274" name="Line 10"/>
          <p:cNvSpPr>
            <a:spLocks noChangeShapeType="1"/>
          </p:cNvSpPr>
          <p:nvPr/>
        </p:nvSpPr>
        <p:spPr bwMode="auto">
          <a:xfrm>
            <a:off x="66294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7276" name="Text Box 12"/>
          <p:cNvSpPr txBox="1">
            <a:spLocks noChangeArrowheads="1"/>
          </p:cNvSpPr>
          <p:nvPr/>
        </p:nvSpPr>
        <p:spPr bwMode="auto">
          <a:xfrm>
            <a:off x="2209800" y="41148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X</a:t>
            </a:r>
          </a:p>
        </p:txBody>
      </p:sp>
      <p:sp>
        <p:nvSpPr>
          <p:cNvPr id="267277" name="Text Box 13"/>
          <p:cNvSpPr txBox="1">
            <a:spLocks noChangeArrowheads="1"/>
          </p:cNvSpPr>
          <p:nvPr/>
        </p:nvSpPr>
        <p:spPr bwMode="auto">
          <a:xfrm>
            <a:off x="6705600" y="4114800"/>
            <a:ext cx="3063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X</a:t>
            </a:r>
          </a:p>
        </p:txBody>
      </p:sp>
      <p:sp>
        <p:nvSpPr>
          <p:cNvPr id="267278" name="Text Box 14"/>
          <p:cNvSpPr txBox="1">
            <a:spLocks noChangeArrowheads="1"/>
          </p:cNvSpPr>
          <p:nvPr/>
        </p:nvSpPr>
        <p:spPr bwMode="auto">
          <a:xfrm>
            <a:off x="4418013" y="4114800"/>
            <a:ext cx="29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Y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/>
        </p:nvSpPr>
        <p:spPr bwMode="auto">
          <a:xfrm>
            <a:off x="5956300" y="6005513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67280" name="Text Box 16"/>
          <p:cNvSpPr txBox="1">
            <a:spLocks noChangeArrowheads="1"/>
          </p:cNvSpPr>
          <p:nvPr/>
        </p:nvSpPr>
        <p:spPr bwMode="auto">
          <a:xfrm>
            <a:off x="6324600" y="5572472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67281" name="Text Box 17"/>
          <p:cNvSpPr txBox="1">
            <a:spLocks noChangeArrowheads="1"/>
          </p:cNvSpPr>
          <p:nvPr/>
        </p:nvSpPr>
        <p:spPr bwMode="auto">
          <a:xfrm>
            <a:off x="3733800" y="5976938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67282" name="Text Box 18"/>
          <p:cNvSpPr txBox="1">
            <a:spLocks noChangeArrowheads="1"/>
          </p:cNvSpPr>
          <p:nvPr/>
        </p:nvSpPr>
        <p:spPr bwMode="auto">
          <a:xfrm>
            <a:off x="4102100" y="5572472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67283" name="Text Box 19"/>
          <p:cNvSpPr txBox="1">
            <a:spLocks noChangeArrowheads="1"/>
          </p:cNvSpPr>
          <p:nvPr/>
        </p:nvSpPr>
        <p:spPr bwMode="auto">
          <a:xfrm>
            <a:off x="1524000" y="5976938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67284" name="Text Box 20"/>
          <p:cNvSpPr txBox="1">
            <a:spLocks noChangeArrowheads="1"/>
          </p:cNvSpPr>
          <p:nvPr/>
        </p:nvSpPr>
        <p:spPr bwMode="auto">
          <a:xfrm>
            <a:off x="1892300" y="5572472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solidFill>
                  <a:schemeClr val="accent2"/>
                </a:solidFill>
              </a:rPr>
              <a:t>-1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2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7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7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7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7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72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7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7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7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7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72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72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72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7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7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7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7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7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72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72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72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67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67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67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72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672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6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6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6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6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 build="allAtOnce" animBg="1"/>
      <p:bldP spid="267269" grpId="0" build="allAtOnce" animBg="1"/>
      <p:bldP spid="267270" grpId="0" build="allAtOnce" animBg="1"/>
      <p:bldP spid="267271" grpId="0" build="allAtOnce" animBg="1"/>
      <p:bldP spid="267272" grpId="0" animBg="1"/>
      <p:bldP spid="267273" grpId="0" animBg="1"/>
      <p:bldP spid="267274" grpId="0" animBg="1"/>
      <p:bldP spid="267276" grpId="0"/>
      <p:bldP spid="267277" grpId="0"/>
      <p:bldP spid="267278" grpId="0"/>
      <p:bldP spid="267279" grpId="0"/>
      <p:bldP spid="267280" grpId="0"/>
      <p:bldP spid="267281" grpId="0"/>
      <p:bldP spid="267282" grpId="0"/>
      <p:bldP spid="267283" grpId="0"/>
      <p:bldP spid="26728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080" y="117092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Another Binary Search</a:t>
            </a:r>
            <a:endParaRPr kumimoji="0" lang="zh-TW" altLang="en-US" sz="3600" dirty="0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80" y="908720"/>
            <a:ext cx="8534400" cy="5616624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binarySearch2(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const</a:t>
            </a:r>
            <a:r>
              <a:rPr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18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[],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first,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last,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target)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{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index;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(first == last)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(target == </a:t>
            </a:r>
            <a:r>
              <a:rPr lang="en-US" altLang="zh-TW" sz="18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[first])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  index = first;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target found at </a:t>
            </a:r>
            <a:r>
              <a:rPr lang="en-US" altLang="zh-TW" sz="1800" dirty="0" err="1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[first]  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  index = -1;    </a:t>
            </a:r>
            <a:r>
              <a:rPr lang="en-US" altLang="zh-TW" sz="1800" dirty="0" smtClean="0">
                <a:solidFill>
                  <a:srgbClr val="00B0F0"/>
                </a:solidFill>
                <a:latin typeface="Lucida Sans Typewriter" panose="020B0509030504030204" pitchFamily="49" charset="0"/>
              </a:rPr>
              <a:t>// target not in original array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mid = first + (last - first)/2;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(target &lt; </a:t>
            </a:r>
            <a:r>
              <a:rPr lang="en-US" altLang="zh-TW" sz="18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[mid])</a:t>
            </a:r>
          </a:p>
          <a:p>
            <a:pPr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	    index = binarySearch2(</a:t>
            </a:r>
            <a:r>
              <a:rPr lang="en-US" altLang="zh-TW" sz="18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, first, mid-1, target);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	    index = binarySearch2(</a:t>
            </a:r>
            <a:r>
              <a:rPr lang="en-US" altLang="zh-TW" sz="1800" dirty="0" err="1" smtClean="0">
                <a:latin typeface="Lucida Sans Typewriter" panose="020B0509030504030204" pitchFamily="49" charset="0"/>
              </a:rPr>
              <a:t>anArray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, mid, last, target);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}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  </a:t>
            </a:r>
            <a:r>
              <a:rPr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return</a:t>
            </a:r>
            <a:r>
              <a:rPr lang="en-US" altLang="zh-TW" sz="1800" dirty="0" smtClean="0">
                <a:latin typeface="Lucida Sans Typewriter" panose="020B0509030504030204" pitchFamily="49" charset="0"/>
              </a:rPr>
              <a:t> index;</a:t>
            </a:r>
          </a:p>
          <a:p>
            <a:pPr eaLnBrk="1" hangingPunct="1">
              <a:buNone/>
              <a:defRPr/>
            </a:pPr>
            <a:r>
              <a:rPr lang="en-US" altLang="zh-TW" sz="1800" dirty="0" smtClean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55301" name="Text Box 10"/>
          <p:cNvSpPr txBox="1">
            <a:spLocks noChangeArrowheads="1"/>
          </p:cNvSpPr>
          <p:nvPr/>
        </p:nvSpPr>
        <p:spPr bwMode="auto">
          <a:xfrm>
            <a:off x="5508104" y="1700808"/>
            <a:ext cx="1079142" cy="30777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/>
              <a:t>Base </a:t>
            </a:r>
            <a:r>
              <a:rPr lang="en-US" altLang="zh-TW" dirty="0" smtClean="0"/>
              <a:t>case</a:t>
            </a:r>
            <a:endParaRPr lang="en-US" altLang="zh-TW" sz="1200" dirty="0"/>
          </a:p>
        </p:txBody>
      </p:sp>
      <p:sp>
        <p:nvSpPr>
          <p:cNvPr id="55302" name="Line 11"/>
          <p:cNvSpPr>
            <a:spLocks noChangeShapeType="1"/>
          </p:cNvSpPr>
          <p:nvPr/>
        </p:nvSpPr>
        <p:spPr bwMode="auto">
          <a:xfrm flipH="1">
            <a:off x="3237750" y="1844824"/>
            <a:ext cx="2270353" cy="24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7905750" y="6557965"/>
            <a:ext cx="450850" cy="3000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039E8AF-B5B1-4BDA-88BF-30BEFECC5C75}" type="slidenum">
              <a:rPr kumimoji="0" lang="zh-TW" altLang="en-US" sz="1200"/>
              <a:pPr eaLnBrk="1" hangingPunct="1"/>
              <a:t>6</a:t>
            </a:fld>
            <a:endParaRPr kumimoji="0" lang="en-US" altLang="zh-TW" sz="12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An Example (2/2)</a:t>
            </a:r>
            <a:endParaRPr kumimoji="0" lang="zh-TW" altLang="en-US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50950"/>
            <a:ext cx="8229600" cy="1241946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The </a:t>
            </a:r>
            <a:r>
              <a:rPr kumimoji="0" lang="en-US" altLang="zh-TW" i="1" dirty="0" smtClean="0"/>
              <a:t>binary search </a:t>
            </a:r>
            <a:r>
              <a:rPr kumimoji="0" lang="en-US" altLang="zh-TW" dirty="0" smtClean="0"/>
              <a:t>strategy reduces the search problem to a </a:t>
            </a:r>
            <a:r>
              <a:rPr kumimoji="0" lang="en-US" altLang="zh-TW" dirty="0" smtClean="0">
                <a:solidFill>
                  <a:srgbClr val="0070C0"/>
                </a:solidFill>
              </a:rPr>
              <a:t>smaller</a:t>
            </a:r>
            <a:r>
              <a:rPr kumimoji="0" lang="en-US" altLang="zh-TW" dirty="0" smtClean="0"/>
              <a:t> instance of the </a:t>
            </a:r>
            <a:r>
              <a:rPr kumimoji="0" lang="en-US" altLang="zh-TW" dirty="0" smtClean="0">
                <a:solidFill>
                  <a:srgbClr val="0070C0"/>
                </a:solidFill>
              </a:rPr>
              <a:t>same</a:t>
            </a:r>
            <a:r>
              <a:rPr kumimoji="0" lang="en-US" altLang="zh-TW" dirty="0" smtClean="0"/>
              <a:t> problem:</a:t>
            </a:r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788" y="2973164"/>
            <a:ext cx="791845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文字方塊 8"/>
          <p:cNvSpPr txBox="1"/>
          <p:nvPr/>
        </p:nvSpPr>
        <p:spPr>
          <a:xfrm>
            <a:off x="971600" y="6093296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Source: FIGURE 2-1 in [</a:t>
            </a:r>
            <a:r>
              <a:rPr lang="en-US" altLang="zh-TW" dirty="0" err="1" smtClean="0"/>
              <a:t>Carrano</a:t>
            </a:r>
            <a:r>
              <a:rPr lang="en-US" altLang="zh-TW" dirty="0" smtClean="0"/>
              <a:t> and Henry 2013].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the Largest Item (1/2)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sz="2800" dirty="0" smtClean="0"/>
              <a:t>A recursive solution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800" dirty="0" smtClean="0">
                <a:solidFill>
                  <a:srgbClr val="0070C0"/>
                </a:solidFill>
                <a:latin typeface="Courier New" pitchFamily="49" charset="0"/>
              </a:rPr>
              <a:t>	</a:t>
            </a:r>
            <a:r>
              <a:rPr kumimoji="0"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(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has only one entry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		 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maxArray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 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is the entry in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endParaRPr kumimoji="0" lang="en-US" altLang="zh-TW" sz="1800" dirty="0" smtClean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  <a:r>
              <a:rPr kumimoji="0" lang="en-US" altLang="zh-TW" sz="18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 if 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has more than one entry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		  	 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maxArray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 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is the maximum of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		    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maxArray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left half of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 and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		    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maxArray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18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right half of </a:t>
            </a:r>
            <a:r>
              <a:rPr kumimoji="0" lang="en-US" altLang="zh-TW" sz="18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anArray</a:t>
            </a:r>
            <a:r>
              <a:rPr kumimoji="0" lang="en-US" altLang="zh-TW" sz="18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09600" y="6172200"/>
            <a:ext cx="7924800" cy="45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>
              <a:lnSpc>
                <a:spcPts val="2800"/>
              </a:lnSpc>
            </a:pPr>
            <a:r>
              <a:rPr kumimoji="0" lang="en-US" altLang="zh-TW" dirty="0" smtClean="0">
                <a:latin typeface="Arial" charset="0"/>
              </a:rPr>
              <a:t>Source: FIGURE2-12 in [</a:t>
            </a:r>
            <a:r>
              <a:rPr kumimoji="0" lang="en-US" altLang="zh-TW" dirty="0" err="1" smtClean="0">
                <a:latin typeface="Arial" charset="0"/>
              </a:rPr>
              <a:t>Carrano</a:t>
            </a:r>
            <a:r>
              <a:rPr kumimoji="0" lang="en-US" altLang="zh-TW" dirty="0" smtClean="0">
                <a:latin typeface="Arial" charset="0"/>
              </a:rPr>
              <a:t> and Henry 2013]</a:t>
            </a:r>
            <a:endParaRPr kumimoji="0" lang="en-US" altLang="zh-TW" dirty="0">
              <a:latin typeface="Arial" charset="0"/>
            </a:endParaRPr>
          </a:p>
        </p:txBody>
      </p:sp>
      <p:pic>
        <p:nvPicPr>
          <p:cNvPr id="49158" name="Picture 6" descr="fig02_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05064"/>
            <a:ext cx="80772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4329791" y="5631051"/>
            <a:ext cx="53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 smtClean="0">
                <a:solidFill>
                  <a:srgbClr val="FF0000"/>
                </a:solidFill>
              </a:rPr>
              <a:t>AND</a:t>
            </a:r>
            <a:endParaRPr lang="zh-TW" altLang="en-US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z="3600" dirty="0" smtClean="0"/>
              <a:t>Searching an Array: the Largest Item (2/2)</a:t>
            </a:r>
            <a:endParaRPr kumimoji="0" lang="zh-TW" altLang="en-US" sz="3600" dirty="0" smtClean="0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1295400" y="2209800"/>
            <a:ext cx="6172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(&lt;1,6,8,3&gt;)</a:t>
            </a:r>
          </a:p>
          <a:p>
            <a:pPr algn="ctr"/>
            <a:r>
              <a:rPr lang="en-US" altLang="zh-TW" sz="1600" dirty="0"/>
              <a:t>return max( 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(&lt;1,6&gt;),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(&lt;8,3&gt;)  )</a:t>
            </a: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228600" y="3429000"/>
            <a:ext cx="4343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(&lt;1,6&gt;)</a:t>
            </a:r>
          </a:p>
          <a:p>
            <a:pPr algn="ctr"/>
            <a:r>
              <a:rPr lang="en-US" altLang="zh-TW" sz="1600" dirty="0"/>
              <a:t>return max(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(&lt;1&gt;),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(&lt;6&gt;) )</a:t>
            </a:r>
          </a:p>
        </p:txBody>
      </p: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4648200" y="3429000"/>
            <a:ext cx="4343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(&lt;8,3&gt;)</a:t>
            </a:r>
          </a:p>
          <a:p>
            <a:pPr algn="ctr"/>
            <a:r>
              <a:rPr lang="en-US" altLang="zh-TW" sz="1600" dirty="0"/>
              <a:t>return max(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(&lt;8&gt;), </a:t>
            </a:r>
            <a:r>
              <a:rPr lang="en-US" altLang="zh-TW" sz="1600" dirty="0" err="1"/>
              <a:t>maxArray</a:t>
            </a:r>
            <a:r>
              <a:rPr lang="en-US" altLang="zh-TW" sz="1600" dirty="0"/>
              <a:t>(&lt;3&gt;) )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762000" y="4800600"/>
            <a:ext cx="1600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(&lt;1&gt;)</a:t>
            </a:r>
          </a:p>
          <a:p>
            <a:pPr algn="ctr"/>
            <a:r>
              <a:rPr lang="en-US" altLang="zh-TW" sz="1600" b="1" dirty="0">
                <a:solidFill>
                  <a:schemeClr val="accent2"/>
                </a:solidFill>
              </a:rPr>
              <a:t>return 1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2895600" y="4800600"/>
            <a:ext cx="1600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(&lt;6&gt;)</a:t>
            </a:r>
          </a:p>
          <a:p>
            <a:pPr algn="ctr"/>
            <a:r>
              <a:rPr lang="en-US" altLang="zh-TW" sz="1600" b="1" dirty="0">
                <a:solidFill>
                  <a:schemeClr val="accent2"/>
                </a:solidFill>
              </a:rPr>
              <a:t>return 6</a:t>
            </a: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5181600" y="4800600"/>
            <a:ext cx="1600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(&lt;8&gt;)</a:t>
            </a:r>
          </a:p>
          <a:p>
            <a:pPr algn="ctr"/>
            <a:r>
              <a:rPr lang="en-US" altLang="zh-TW" sz="1600" b="1" dirty="0">
                <a:solidFill>
                  <a:schemeClr val="accent2"/>
                </a:solidFill>
              </a:rPr>
              <a:t>return 8</a:t>
            </a:r>
          </a:p>
        </p:txBody>
      </p: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7315200" y="4800600"/>
            <a:ext cx="1600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600" dirty="0" err="1"/>
              <a:t>maxArray</a:t>
            </a:r>
            <a:r>
              <a:rPr lang="en-US" altLang="zh-TW" sz="1600" dirty="0"/>
              <a:t>(&lt;3&gt;)</a:t>
            </a:r>
          </a:p>
          <a:p>
            <a:pPr algn="ctr"/>
            <a:r>
              <a:rPr lang="en-US" altLang="zh-TW" sz="1600" b="1" dirty="0">
                <a:solidFill>
                  <a:schemeClr val="accent2"/>
                </a:solidFill>
              </a:rPr>
              <a:t>return 3</a:t>
            </a:r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 flipH="1">
            <a:off x="2590800" y="27432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>
            <a:off x="5410200" y="2743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25" name="Line 13"/>
          <p:cNvSpPr>
            <a:spLocks noChangeShapeType="1"/>
          </p:cNvSpPr>
          <p:nvPr/>
        </p:nvSpPr>
        <p:spPr bwMode="auto">
          <a:xfrm flipH="1">
            <a:off x="1447800" y="3962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>
            <a:off x="3429000" y="3962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27" name="Line 15"/>
          <p:cNvSpPr>
            <a:spLocks noChangeShapeType="1"/>
          </p:cNvSpPr>
          <p:nvPr/>
        </p:nvSpPr>
        <p:spPr bwMode="auto">
          <a:xfrm flipH="1">
            <a:off x="5867400" y="3962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28" name="Line 16"/>
          <p:cNvSpPr>
            <a:spLocks noChangeShapeType="1"/>
          </p:cNvSpPr>
          <p:nvPr/>
        </p:nvSpPr>
        <p:spPr bwMode="auto">
          <a:xfrm>
            <a:off x="7848600" y="3962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3731" name="Text Box 19"/>
          <p:cNvSpPr txBox="1">
            <a:spLocks noChangeArrowheads="1"/>
          </p:cNvSpPr>
          <p:nvPr/>
        </p:nvSpPr>
        <p:spPr bwMode="auto">
          <a:xfrm>
            <a:off x="3727450" y="26670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43732" name="Text Box 20"/>
          <p:cNvSpPr txBox="1">
            <a:spLocks noChangeArrowheads="1"/>
          </p:cNvSpPr>
          <p:nvPr/>
        </p:nvSpPr>
        <p:spPr bwMode="auto">
          <a:xfrm>
            <a:off x="5638800" y="26670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43733" name="Text Box 21"/>
          <p:cNvSpPr txBox="1">
            <a:spLocks noChangeArrowheads="1"/>
          </p:cNvSpPr>
          <p:nvPr/>
        </p:nvSpPr>
        <p:spPr bwMode="auto">
          <a:xfrm>
            <a:off x="5319713" y="2257425"/>
            <a:ext cx="525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= 8</a:t>
            </a:r>
          </a:p>
        </p:txBody>
      </p:sp>
      <p:sp>
        <p:nvSpPr>
          <p:cNvPr id="243736" name="Text Box 24"/>
          <p:cNvSpPr txBox="1">
            <a:spLocks noChangeArrowheads="1"/>
          </p:cNvSpPr>
          <p:nvPr/>
        </p:nvSpPr>
        <p:spPr bwMode="auto">
          <a:xfrm>
            <a:off x="2057400" y="38862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43737" name="Text Box 25"/>
          <p:cNvSpPr txBox="1">
            <a:spLocks noChangeArrowheads="1"/>
          </p:cNvSpPr>
          <p:nvPr/>
        </p:nvSpPr>
        <p:spPr bwMode="auto">
          <a:xfrm>
            <a:off x="3498850" y="38862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43738" name="Text Box 26"/>
          <p:cNvSpPr txBox="1">
            <a:spLocks noChangeArrowheads="1"/>
          </p:cNvSpPr>
          <p:nvPr/>
        </p:nvSpPr>
        <p:spPr bwMode="auto">
          <a:xfrm>
            <a:off x="6013450" y="38862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43739" name="Text Box 27"/>
          <p:cNvSpPr txBox="1">
            <a:spLocks noChangeArrowheads="1"/>
          </p:cNvSpPr>
          <p:nvPr/>
        </p:nvSpPr>
        <p:spPr bwMode="auto">
          <a:xfrm>
            <a:off x="7842250" y="3886200"/>
            <a:ext cx="311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>
                <a:solidFill>
                  <a:schemeClr val="accent2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7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37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37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3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3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build="allAtOnce" animBg="1"/>
      <p:bldP spid="243717" grpId="0" build="allAtOnce" animBg="1"/>
      <p:bldP spid="243718" grpId="0" build="allAtOnce" animBg="1"/>
      <p:bldP spid="243719" grpId="0" animBg="1"/>
      <p:bldP spid="243720" grpId="0" animBg="1"/>
      <p:bldP spid="243721" grpId="0" animBg="1"/>
      <p:bldP spid="243722" grpId="0" animBg="1"/>
      <p:bldP spid="243723" grpId="0" animBg="1"/>
      <p:bldP spid="243724" grpId="0" animBg="1"/>
      <p:bldP spid="243725" grpId="0" animBg="1"/>
      <p:bldP spid="243726" grpId="0" animBg="1"/>
      <p:bldP spid="243727" grpId="0" animBg="1"/>
      <p:bldP spid="243728" grpId="0" animBg="1"/>
      <p:bldP spid="243731" grpId="0"/>
      <p:bldP spid="243732" grpId="0"/>
      <p:bldP spid="243733" grpId="0"/>
      <p:bldP spid="243736" grpId="0"/>
      <p:bldP spid="243737" grpId="0"/>
      <p:bldP spid="243738" grpId="0"/>
      <p:bldP spid="24373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Recursion and Efficiency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sz="2800" dirty="0" smtClean="0"/>
              <a:t>Recursion is a powerful problem-solving technique that often produces very </a:t>
            </a:r>
            <a:r>
              <a:rPr kumimoji="0" lang="en-US" altLang="zh-TW" sz="2800" b="1" dirty="0" smtClean="0">
                <a:solidFill>
                  <a:schemeClr val="accent2"/>
                </a:solidFill>
              </a:rPr>
              <a:t>clear</a:t>
            </a:r>
            <a:r>
              <a:rPr kumimoji="0" lang="en-US" altLang="zh-TW" sz="2800" dirty="0" smtClean="0"/>
              <a:t> solutions to complex problems.</a:t>
            </a:r>
            <a:endParaRPr kumimoji="0" lang="en-US" altLang="zh-TW" sz="1800" dirty="0" smtClean="0"/>
          </a:p>
          <a:p>
            <a:pPr eaLnBrk="1" hangingPunct="1"/>
            <a:r>
              <a:rPr kumimoji="0" lang="en-US" altLang="zh-TW" sz="2800" dirty="0" smtClean="0"/>
              <a:t>Some recursive solutions are so </a:t>
            </a:r>
            <a:r>
              <a:rPr kumimoji="0" lang="en-US" altLang="zh-TW" sz="2800" b="1" dirty="0" smtClean="0"/>
              <a:t>inefficient</a:t>
            </a:r>
            <a:r>
              <a:rPr kumimoji="0" lang="en-US" altLang="zh-TW" sz="2800" dirty="0" smtClean="0"/>
              <a:t> that they should not be used.</a:t>
            </a:r>
          </a:p>
          <a:p>
            <a:pPr lvl="1" eaLnBrk="1" hangingPunct="1"/>
            <a:r>
              <a:rPr kumimoji="0" lang="en-US" altLang="zh-TW" sz="2400" dirty="0" err="1" smtClean="0">
                <a:latin typeface="Courier New" pitchFamily="49" charset="0"/>
              </a:rPr>
              <a:t>binarySearch</a:t>
            </a:r>
            <a:r>
              <a:rPr kumimoji="0" lang="en-US" altLang="zh-TW" sz="2400" dirty="0" smtClean="0"/>
              <a:t> and </a:t>
            </a:r>
            <a:r>
              <a:rPr kumimoji="0" lang="en-US" altLang="zh-TW" sz="2400" dirty="0" err="1" smtClean="0">
                <a:latin typeface="Courier New" pitchFamily="49" charset="0"/>
              </a:rPr>
              <a:t>solveTowers</a:t>
            </a:r>
            <a:r>
              <a:rPr kumimoji="0" lang="en-US" altLang="zh-TW" sz="2400" dirty="0" smtClean="0"/>
              <a:t> are exceptions; they are quite efficient.</a:t>
            </a:r>
            <a:endParaRPr kumimoji="0" lang="en-US" altLang="zh-TW" sz="1800" dirty="0" smtClean="0"/>
          </a:p>
          <a:p>
            <a:pPr eaLnBrk="1" hangingPunct="1"/>
            <a:r>
              <a:rPr kumimoji="0" lang="en-US" altLang="zh-TW" sz="2800" dirty="0" smtClean="0"/>
              <a:t>Factors that contribute to the inefficiency of some recursive solutions:</a:t>
            </a:r>
          </a:p>
          <a:p>
            <a:pPr lvl="1" eaLnBrk="1" hangingPunct="1"/>
            <a:r>
              <a:rPr kumimoji="0" lang="en-US" altLang="zh-TW" sz="2400" dirty="0" smtClean="0"/>
              <a:t>Overhead associated with function calls.</a:t>
            </a:r>
          </a:p>
          <a:p>
            <a:pPr lvl="1" eaLnBrk="1" hangingPunct="1"/>
            <a:r>
              <a:rPr kumimoji="0" lang="en-US" altLang="zh-TW" sz="2400" dirty="0" smtClean="0"/>
              <a:t>Inherent inefficiency of some recursive algorithms.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Recursion and Efficiency </a:t>
            </a:r>
            <a:endParaRPr kumimoji="0" lang="zh-TW" altLang="en-US" dirty="0" smtClean="0"/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 most programming languages, a function call incurs a </a:t>
            </a:r>
            <a:r>
              <a:rPr lang="en-US" altLang="zh-TW" b="1" u="sng" smtClean="0"/>
              <a:t>bookkeeping overhead</a:t>
            </a:r>
            <a:r>
              <a:rPr lang="en-US" altLang="zh-TW" smtClean="0"/>
              <a:t>.</a:t>
            </a:r>
          </a:p>
          <a:p>
            <a:pPr lvl="1" eaLnBrk="1" hangingPunct="1"/>
            <a:r>
              <a:rPr lang="en-US" altLang="zh-TW" smtClean="0"/>
              <a:t>Local variables, the returning address, </a:t>
            </a:r>
            <a:r>
              <a:rPr lang="en-US" altLang="zh-TW" smtClean="0">
                <a:latin typeface="Arial" charset="0"/>
              </a:rPr>
              <a:t>…</a:t>
            </a:r>
            <a:r>
              <a:rPr lang="en-US" altLang="zh-TW" smtClean="0"/>
              <a:t> etc.</a:t>
            </a:r>
          </a:p>
          <a:p>
            <a:pPr lvl="1" eaLnBrk="1" hangingPunct="1"/>
            <a:r>
              <a:rPr lang="en-US" altLang="zh-TW" smtClean="0"/>
              <a:t>Recursive functions can generate a lot of recursive calls </a:t>
            </a:r>
            <a:r>
              <a:rPr lang="en-US" altLang="zh-TW" smtClean="0">
                <a:sym typeface="Wingdings" pitchFamily="2" charset="2"/>
              </a:rPr>
              <a:t> magnify this overhead.</a:t>
            </a:r>
          </a:p>
          <a:p>
            <a:pPr lvl="1" eaLnBrk="1" hangingPunct="1"/>
            <a:endParaRPr lang="en-US" altLang="zh-TW" smtClean="0">
              <a:sym typeface="Wingdings" pitchFamily="2" charset="2"/>
            </a:endParaRPr>
          </a:p>
          <a:p>
            <a:pPr eaLnBrk="1" hangingPunct="1"/>
            <a:endParaRPr lang="en-US" altLang="zh-TW" smtClean="0">
              <a:sym typeface="Wingdings" pitchFamily="2" charset="2"/>
            </a:endParaRPr>
          </a:p>
          <a:p>
            <a:pPr lvl="1" eaLnBrk="1" hangingPunct="1"/>
            <a:endParaRPr lang="en-US" altLang="zh-TW" smtClean="0">
              <a:sym typeface="Wingdings" pitchFamily="2" charset="2"/>
            </a:endParaRPr>
          </a:p>
          <a:p>
            <a:pPr lvl="1"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Recursion and Efficiency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Do not use a recursive solution if it is inefficient and there is a clear, efficient iterative solution.</a:t>
            </a:r>
          </a:p>
          <a:p>
            <a:pPr lvl="4"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You may need to convert a recursive solution to an iterative solution.</a:t>
            </a:r>
          </a:p>
          <a:p>
            <a:pPr lvl="4" eaLnBrk="1" hangingPunct="1"/>
            <a:endParaRPr kumimoji="0" lang="en-US" altLang="zh-TW" dirty="0" smtClean="0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5496" y="4149080"/>
            <a:ext cx="4801314" cy="17081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5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void</a:t>
            </a:r>
            <a:r>
              <a:rPr lang="en-US" altLang="zh-TW" sz="1500" dirty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err="1">
                <a:latin typeface="Lucida Sans Typewriter" panose="020B0509030504030204" pitchFamily="49" charset="0"/>
              </a:rPr>
              <a:t>writeBackward</a:t>
            </a:r>
            <a:r>
              <a:rPr lang="en-US" altLang="zh-TW" sz="1500" dirty="0">
                <a:latin typeface="Lucida Sans Typewriter" panose="020B0509030504030204" pitchFamily="49" charset="0"/>
              </a:rPr>
              <a:t>(</a:t>
            </a:r>
            <a:r>
              <a:rPr lang="en-US" altLang="zh-TW" sz="15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string</a:t>
            </a:r>
            <a:r>
              <a:rPr lang="en-US" altLang="zh-TW" sz="1500" dirty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s)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 smtClean="0">
                <a:latin typeface="Lucida Sans Typewriter" panose="020B0509030504030204" pitchFamily="49" charset="0"/>
              </a:rPr>
              <a:t>{ </a:t>
            </a:r>
            <a:r>
              <a:rPr lang="en-US" altLang="zh-TW" sz="15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length =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s.size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();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 </a:t>
            </a:r>
            <a:r>
              <a:rPr lang="en-US" altLang="zh-TW" sz="15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(length </a:t>
            </a:r>
            <a:r>
              <a:rPr lang="en-US" altLang="zh-TW" sz="1500" dirty="0">
                <a:latin typeface="Lucida Sans Typewriter" panose="020B0509030504030204" pitchFamily="49" charset="0"/>
              </a:rPr>
              <a:t>&gt; 0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) {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 smtClean="0">
                <a:latin typeface="Lucida Sans Typewriter" panose="020B0509030504030204" pitchFamily="49" charset="0"/>
              </a:rPr>
              <a:t>   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cout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>
                <a:latin typeface="Lucida Sans Typewriter" panose="020B0509030504030204" pitchFamily="49" charset="0"/>
              </a:rPr>
              <a:t>&lt;&lt;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s.substr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(length-1</a:t>
            </a:r>
            <a:r>
              <a:rPr lang="en-US" altLang="zh-TW" sz="1500" dirty="0">
                <a:latin typeface="Lucida Sans Typewriter" panose="020B0509030504030204" pitchFamily="49" charset="0"/>
              </a:rPr>
              <a:t>, 1);</a:t>
            </a: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  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writeBackward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s.substr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(0,length-1));</a:t>
            </a:r>
          </a:p>
          <a:p>
            <a:pPr eaLnBrk="1" hangingPunct="1"/>
            <a:r>
              <a:rPr lang="en-US" altLang="zh-TW" sz="1500" dirty="0" smtClean="0">
                <a:latin typeface="Lucida Sans Typewriter" panose="020B0509030504030204" pitchFamily="49" charset="0"/>
              </a:rPr>
              <a:t>  }</a:t>
            </a:r>
          </a:p>
          <a:p>
            <a:pPr eaLnBrk="1" hangingPunct="1"/>
            <a:r>
              <a:rPr lang="en-US" altLang="zh-TW" sz="1500" dirty="0" smtClean="0">
                <a:latin typeface="Lucida Sans Typewriter" panose="020B0509030504030204" pitchFamily="49" charset="0"/>
              </a:rPr>
              <a:t>}</a:t>
            </a:r>
            <a:endParaRPr lang="zh-TW" altLang="en-US" sz="1500" dirty="0">
              <a:latin typeface="Lucida Sans Typewriter" panose="020B0509030504030204" pitchFamily="49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991100" y="4148138"/>
            <a:ext cx="4108817" cy="17081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5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void</a:t>
            </a:r>
            <a:r>
              <a:rPr lang="en-US" altLang="zh-TW" sz="1500" dirty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err="1">
                <a:latin typeface="Lucida Sans Typewriter" panose="020B0509030504030204" pitchFamily="49" charset="0"/>
              </a:rPr>
              <a:t>writeBackward</a:t>
            </a:r>
            <a:r>
              <a:rPr lang="en-US" altLang="zh-TW" sz="1500" dirty="0">
                <a:latin typeface="Lucida Sans Typewriter" panose="020B0509030504030204" pitchFamily="49" charset="0"/>
              </a:rPr>
              <a:t>(</a:t>
            </a:r>
            <a:r>
              <a:rPr lang="en-US" altLang="zh-TW" sz="1500" b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string</a:t>
            </a:r>
            <a:r>
              <a:rPr lang="en-US" altLang="zh-TW" sz="1500" dirty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s)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 smtClean="0">
                <a:latin typeface="Lucida Sans Typewriter" panose="020B0509030504030204" pitchFamily="49" charset="0"/>
              </a:rPr>
              <a:t>{ </a:t>
            </a:r>
            <a:r>
              <a:rPr lang="en-US" altLang="zh-TW" sz="1500" b="1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int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length =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s.size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();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 </a:t>
            </a:r>
            <a:r>
              <a:rPr lang="en-US" altLang="zh-TW" sz="15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while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(length </a:t>
            </a:r>
            <a:r>
              <a:rPr lang="en-US" altLang="zh-TW" sz="1500" dirty="0">
                <a:latin typeface="Lucida Sans Typewriter" panose="020B0509030504030204" pitchFamily="49" charset="0"/>
              </a:rPr>
              <a:t>&gt; 0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) {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  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cout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>
                <a:latin typeface="Lucida Sans Typewriter" panose="020B0509030504030204" pitchFamily="49" charset="0"/>
              </a:rPr>
              <a:t>&lt;&lt; </a:t>
            </a:r>
            <a:r>
              <a:rPr lang="en-US" altLang="zh-TW" sz="1500" dirty="0" err="1" smtClean="0">
                <a:latin typeface="Lucida Sans Typewriter" panose="020B0509030504030204" pitchFamily="49" charset="0"/>
              </a:rPr>
              <a:t>s.substr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(length-1</a:t>
            </a:r>
            <a:r>
              <a:rPr lang="en-US" altLang="zh-TW" sz="1500" dirty="0">
                <a:latin typeface="Lucida Sans Typewriter" panose="020B0509030504030204" pitchFamily="49" charset="0"/>
              </a:rPr>
              <a:t>, 1);</a:t>
            </a: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   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length--;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 </a:t>
            </a:r>
            <a:r>
              <a:rPr lang="en-US" altLang="zh-TW" sz="1500" dirty="0" smtClean="0">
                <a:latin typeface="Lucida Sans Typewriter" panose="020B0509030504030204" pitchFamily="49" charset="0"/>
              </a:rPr>
              <a:t> }</a:t>
            </a:r>
            <a:endParaRPr lang="en-US" altLang="zh-TW" sz="1500" dirty="0">
              <a:latin typeface="Lucida Sans Typewriter" panose="020B0509030504030204" pitchFamily="49" charset="0"/>
            </a:endParaRPr>
          </a:p>
          <a:p>
            <a:pPr eaLnBrk="1" hangingPunct="1"/>
            <a:r>
              <a:rPr lang="en-US" altLang="zh-TW" sz="1500" dirty="0">
                <a:latin typeface="Lucida Sans Typewriter" panose="020B0509030504030204" pitchFamily="49" charset="0"/>
              </a:rPr>
              <a:t>}</a:t>
            </a:r>
            <a:endParaRPr lang="zh-TW" altLang="en-US" sz="1500" dirty="0">
              <a:latin typeface="Lucida Sans Typewriter" panose="020B0509030504030204" pitchFamily="49" charset="0"/>
            </a:endParaRPr>
          </a:p>
        </p:txBody>
      </p:sp>
      <p:sp>
        <p:nvSpPr>
          <p:cNvPr id="72710" name="AutoShape 6"/>
          <p:cNvSpPr>
            <a:spLocks noChangeArrowheads="1"/>
          </p:cNvSpPr>
          <p:nvPr/>
        </p:nvSpPr>
        <p:spPr bwMode="auto">
          <a:xfrm>
            <a:off x="4644008" y="4869160"/>
            <a:ext cx="308992" cy="14401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1447800" y="5880819"/>
            <a:ext cx="6069013" cy="644525"/>
          </a:xfrm>
          <a:prstGeom prst="rect">
            <a:avLst/>
          </a:prstGeom>
          <a:solidFill>
            <a:srgbClr val="FFCC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 b="1" dirty="0"/>
              <a:t>Tail recursion</a:t>
            </a:r>
            <a:r>
              <a:rPr lang="en-US" altLang="zh-TW" sz="1800" dirty="0"/>
              <a:t>: the recursive call is the last action</a:t>
            </a:r>
          </a:p>
          <a:p>
            <a:pPr eaLnBrk="1" hangingPunct="1"/>
            <a:r>
              <a:rPr lang="en-US" altLang="zh-TW" sz="1800" dirty="0"/>
              <a:t>that the function takes.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 flipH="1" flipV="1">
            <a:off x="1828800" y="5395019"/>
            <a:ext cx="294928" cy="4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  <p:bldP spid="72710" grpId="0" animBg="1"/>
      <p:bldP spid="72711" grpId="0" animBg="1"/>
      <p:bldP spid="7271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mtClean="0"/>
              <a:t>Summary (1/2)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en-US" altLang="zh-TW" dirty="0" smtClean="0"/>
              <a:t>Recursion solves a problem by solving smaller problems of the same type.</a:t>
            </a:r>
          </a:p>
          <a:p>
            <a:pPr lvl="1" eaLnBrk="1" hangingPunct="1">
              <a:lnSpc>
                <a:spcPct val="80000"/>
              </a:lnSpc>
            </a:pPr>
            <a:endParaRPr kumimoji="0" lang="en-US" altLang="zh-TW" dirty="0" smtClean="0"/>
          </a:p>
          <a:p>
            <a:pPr eaLnBrk="1" hangingPunct="1">
              <a:lnSpc>
                <a:spcPct val="80000"/>
              </a:lnSpc>
            </a:pPr>
            <a:r>
              <a:rPr kumimoji="0" lang="en-US" altLang="zh-TW" dirty="0" smtClean="0"/>
              <a:t>Four questions:</a:t>
            </a:r>
          </a:p>
          <a:p>
            <a:pPr lvl="1" eaLnBrk="1" hangingPunct="1">
              <a:lnSpc>
                <a:spcPct val="80000"/>
              </a:lnSpc>
            </a:pPr>
            <a:r>
              <a:rPr kumimoji="0" lang="en-US" altLang="zh-TW" dirty="0" smtClean="0"/>
              <a:t>How can you define the problem in terms of smaller problems of the same type?</a:t>
            </a:r>
          </a:p>
          <a:p>
            <a:pPr lvl="1" eaLnBrk="1" hangingPunct="1">
              <a:lnSpc>
                <a:spcPct val="80000"/>
              </a:lnSpc>
            </a:pPr>
            <a:r>
              <a:rPr kumimoji="0" lang="en-US" altLang="zh-TW" dirty="0" smtClean="0"/>
              <a:t>How does each recursive call diminish the size of the problem?</a:t>
            </a:r>
          </a:p>
          <a:p>
            <a:pPr lvl="1" eaLnBrk="1" hangingPunct="1">
              <a:lnSpc>
                <a:spcPct val="80000"/>
              </a:lnSpc>
            </a:pPr>
            <a:r>
              <a:rPr kumimoji="0" lang="en-US" altLang="zh-TW" dirty="0" smtClean="0"/>
              <a:t>What instance(s) of the problem can serve as the base case?</a:t>
            </a:r>
          </a:p>
          <a:p>
            <a:pPr lvl="1" eaLnBrk="1" hangingPunct="1">
              <a:lnSpc>
                <a:spcPct val="80000"/>
              </a:lnSpc>
            </a:pPr>
            <a:r>
              <a:rPr kumimoji="0" lang="en-US" altLang="zh-TW" dirty="0" smtClean="0"/>
              <a:t>As the problem size diminishes, </a:t>
            </a:r>
            <a:r>
              <a:rPr kumimoji="0" lang="en-US" altLang="zh-TW" b="1" u="sng" dirty="0" smtClean="0"/>
              <a:t>will you reach a base case</a:t>
            </a:r>
            <a:r>
              <a:rPr kumimoji="0" lang="en-US" altLang="zh-TW" dirty="0" smtClean="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smtClean="0"/>
              <a:t>Summary (2/2)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A box trace can be used to trace the actions of a recursive method.</a:t>
            </a:r>
          </a:p>
          <a:p>
            <a:pPr lvl="2"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Some recursive solutions are much less efficient than a corresponding iterative solution due to their inherently inefficient algorithms and the overhead of function calls.</a:t>
            </a:r>
          </a:p>
          <a:p>
            <a:pPr lvl="2" eaLnBrk="1" hangingPunct="1"/>
            <a:endParaRPr kumimoji="0" lang="en-US" altLang="zh-TW" dirty="0" smtClean="0"/>
          </a:p>
          <a:p>
            <a:pPr eaLnBrk="1" hangingPunct="1"/>
            <a:r>
              <a:rPr kumimoji="0" lang="en-US" altLang="zh-TW" dirty="0" smtClean="0"/>
              <a:t>If you can easily, clearly, and efficiently solve a problem by using iteration, you should do so.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r>
              <a:rPr lang="en-US" altLang="zh-TW" sz="3600" dirty="0" smtClean="0"/>
              <a:t>Remarks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“Recursive thinking” should be better repositioned as “</a:t>
            </a:r>
            <a:r>
              <a:rPr lang="en-US" altLang="zh-TW" dirty="0" smtClean="0">
                <a:solidFill>
                  <a:srgbClr val="0070C0"/>
                </a:solidFill>
              </a:rPr>
              <a:t>inductive thinking</a:t>
            </a:r>
            <a:r>
              <a:rPr lang="en-US" altLang="zh-TW" dirty="0" smtClean="0"/>
              <a:t>.”</a:t>
            </a:r>
          </a:p>
          <a:p>
            <a:r>
              <a:rPr lang="en-US" altLang="zh-TW" dirty="0" smtClean="0"/>
              <a:t>Inductive thinking tries to solve a problem in essentially the same way as recursive thinking.</a:t>
            </a:r>
          </a:p>
          <a:p>
            <a:r>
              <a:rPr lang="en-US" altLang="zh-TW" dirty="0" smtClean="0"/>
              <a:t>More importantly, induction is associated with  </a:t>
            </a:r>
            <a:r>
              <a:rPr lang="en-US" altLang="zh-TW" dirty="0" smtClean="0">
                <a:solidFill>
                  <a:srgbClr val="0070C0"/>
                </a:solidFill>
              </a:rPr>
              <a:t>principles of precise mathematical reasoning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Basically, when you have a positive answer to each of the “four questions” for recursion, you have a proper induction.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798638"/>
            <a:ext cx="7912100" cy="4460875"/>
          </a:xfrm>
        </p:spPr>
        <p:txBody>
          <a:bodyPr/>
          <a:lstStyle/>
          <a:p>
            <a:r>
              <a:rPr lang="en-US" altLang="en-US" sz="2400"/>
              <a:t>Example: 2030 has 2 zeros</a:t>
            </a:r>
          </a:p>
          <a:p>
            <a:r>
              <a:rPr lang="en-US" altLang="en-US" sz="2400"/>
              <a:t>If </a:t>
            </a:r>
            <a:r>
              <a:rPr lang="en-US" altLang="en-US" sz="2400">
                <a:latin typeface="Courier New" panose="02070309020205020404" pitchFamily="49" charset="0"/>
              </a:rPr>
              <a:t>n</a:t>
            </a:r>
            <a:r>
              <a:rPr lang="en-US" altLang="en-US" sz="2400"/>
              <a:t> has two or more digits</a:t>
            </a:r>
          </a:p>
          <a:p>
            <a:pPr lvl="1"/>
            <a:r>
              <a:rPr lang="en-US" altLang="en-US" sz="2400"/>
              <a:t>the </a:t>
            </a:r>
            <a:r>
              <a:rPr lang="en-US" altLang="en-US" sz="2400">
                <a:solidFill>
                  <a:srgbClr val="0033CC"/>
                </a:solidFill>
              </a:rPr>
              <a:t>number of zeros</a:t>
            </a:r>
            <a:r>
              <a:rPr lang="en-US" altLang="en-US" sz="2400"/>
              <a:t> is the </a:t>
            </a:r>
            <a:r>
              <a:rPr lang="en-US" altLang="en-US" sz="2400">
                <a:solidFill>
                  <a:srgbClr val="0033CC"/>
                </a:solidFill>
              </a:rPr>
              <a:t>number of zeros</a:t>
            </a:r>
            <a:r>
              <a:rPr lang="en-US" altLang="en-US" sz="2400"/>
              <a:t> in </a:t>
            </a:r>
            <a:r>
              <a:rPr lang="en-US" altLang="en-US" sz="2400">
                <a:latin typeface="Courier New" panose="02070309020205020404" pitchFamily="49" charset="0"/>
              </a:rPr>
              <a:t>n</a:t>
            </a:r>
            <a:r>
              <a:rPr lang="en-US" altLang="en-US" sz="2400"/>
              <a:t> with the last digit removed </a:t>
            </a:r>
          </a:p>
          <a:p>
            <a:pPr lvl="1"/>
            <a:r>
              <a:rPr lang="en-US" altLang="en-US" sz="2400"/>
              <a:t>plus an additional 1 if the last digit is zero</a:t>
            </a:r>
          </a:p>
          <a:p>
            <a:r>
              <a:rPr lang="en-US" altLang="en-US" sz="2400"/>
              <a:t>Examples:</a:t>
            </a:r>
          </a:p>
          <a:p>
            <a:pPr lvl="1"/>
            <a:r>
              <a:rPr lang="en-US" altLang="en-US" sz="2400"/>
              <a:t>number of zeros in </a:t>
            </a:r>
            <a:r>
              <a:rPr lang="en-US" altLang="en-US" sz="2400">
                <a:latin typeface="Courier New" panose="02070309020205020404" pitchFamily="49" charset="0"/>
              </a:rPr>
              <a:t>20030</a:t>
            </a:r>
            <a:r>
              <a:rPr lang="en-US" altLang="en-US" sz="2400"/>
              <a:t> is number of zeros in </a:t>
            </a:r>
            <a:r>
              <a:rPr lang="en-US" altLang="en-US" sz="2400">
                <a:latin typeface="Courier New" panose="02070309020205020404" pitchFamily="49" charset="0"/>
              </a:rPr>
              <a:t>2003</a:t>
            </a:r>
            <a:r>
              <a:rPr lang="en-US" altLang="en-US" sz="2400"/>
              <a:t> plus 1</a:t>
            </a:r>
          </a:p>
          <a:p>
            <a:pPr lvl="1"/>
            <a:r>
              <a:rPr lang="en-US" altLang="en-US" sz="2400"/>
              <a:t>number of zeros in </a:t>
            </a:r>
            <a:r>
              <a:rPr lang="en-US" altLang="en-US" sz="2400">
                <a:latin typeface="Courier New" panose="02070309020205020404" pitchFamily="49" charset="0"/>
              </a:rPr>
              <a:t>20031</a:t>
            </a:r>
            <a:r>
              <a:rPr lang="en-US" altLang="en-US" sz="2400"/>
              <a:t> is number of zeros in </a:t>
            </a:r>
            <a:r>
              <a:rPr lang="en-US" altLang="en-US" sz="2400">
                <a:latin typeface="Courier New" panose="02070309020205020404" pitchFamily="49" charset="0"/>
              </a:rPr>
              <a:t>2003</a:t>
            </a:r>
            <a:r>
              <a:rPr lang="en-US" altLang="en-US" sz="2400"/>
              <a:t> plus 0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752475" y="171450"/>
            <a:ext cx="8104188" cy="1300163"/>
          </a:xfrm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Number of Zeros in a Number</a:t>
            </a: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7067550" y="2251075"/>
            <a:ext cx="1314450" cy="307975"/>
          </a:xfrm>
          <a:prstGeom prst="wedgeRectCallout">
            <a:avLst>
              <a:gd name="adj1" fmla="val -97704"/>
              <a:gd name="adj2" fmla="val 118042"/>
            </a:avLst>
          </a:prstGeom>
          <a:solidFill>
            <a:schemeClr val="bg1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>
                <a:solidFill>
                  <a:srgbClr val="0000FF"/>
                </a:solidFill>
                <a:latin typeface="Arial" panose="020B0604020202020204" pitchFamily="34" charset="0"/>
              </a:rPr>
              <a:t>recursive</a:t>
            </a:r>
          </a:p>
        </p:txBody>
      </p:sp>
    </p:spTree>
    <p:extLst>
      <p:ext uri="{BB962C8B-B14F-4D97-AF65-F5344CB8AC3E}">
        <p14:creationId xmlns:p14="http://schemas.microsoft.com/office/powerpoint/2010/main" val="1357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Deriving a Recursive Solution (1/2)</a:t>
            </a:r>
            <a:endParaRPr kumimoji="0" lang="zh-TW" altLang="en-US" dirty="0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Binary search </a:t>
            </a:r>
            <a:r>
              <a:rPr lang="en-US" altLang="zh-TW" u="sng" dirty="0" smtClean="0"/>
              <a:t>reduces</a:t>
            </a:r>
            <a:r>
              <a:rPr lang="en-US" altLang="zh-TW" dirty="0" smtClean="0"/>
              <a:t> the problem of searching the dictionary for a word </a:t>
            </a:r>
            <a:r>
              <a:rPr lang="en-US" altLang="zh-TW" u="sng" dirty="0" smtClean="0"/>
              <a:t>to</a:t>
            </a:r>
            <a:r>
              <a:rPr lang="en-US" altLang="zh-TW" dirty="0" smtClean="0"/>
              <a:t> a problem of searching half of the dictionary for the word.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Two important points: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Once you have divided the dictionary in halves, </a:t>
            </a:r>
            <a:r>
              <a:rPr lang="en-US" altLang="zh-TW" u="sng" dirty="0" smtClean="0"/>
              <a:t>you already know how to search the appropriate half</a:t>
            </a:r>
            <a:r>
              <a:rPr lang="en-US" altLang="zh-TW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There is a </a:t>
            </a:r>
            <a:r>
              <a:rPr lang="en-US" altLang="zh-TW" u="sng" dirty="0" smtClean="0"/>
              <a:t>special case</a:t>
            </a:r>
            <a:r>
              <a:rPr lang="en-US" altLang="zh-TW" dirty="0" smtClean="0"/>
              <a:t> that is different from all the other cases: </a:t>
            </a:r>
            <a:r>
              <a:rPr lang="en-US" altLang="zh-TW" u="sng" dirty="0" smtClean="0"/>
              <a:t>dictionary with a single page</a:t>
            </a:r>
            <a:r>
              <a:rPr lang="en-US" altLang="zh-TW" dirty="0" smtClean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b="1" dirty="0" smtClean="0">
                <a:solidFill>
                  <a:srgbClr val="0070C0"/>
                </a:solidFill>
              </a:rPr>
              <a:t>Stop dividing</a:t>
            </a:r>
            <a:r>
              <a:rPr lang="en-US" altLang="zh-TW" dirty="0" smtClean="0">
                <a:solidFill>
                  <a:srgbClr val="0070C0"/>
                </a:solidFill>
              </a:rPr>
              <a:t> and </a:t>
            </a:r>
            <a:r>
              <a:rPr lang="en-US" altLang="zh-TW" b="1" dirty="0" smtClean="0">
                <a:solidFill>
                  <a:srgbClr val="0070C0"/>
                </a:solidFill>
              </a:rPr>
              <a:t>solve the problem directly</a:t>
            </a:r>
            <a:r>
              <a:rPr lang="en-US" altLang="zh-TW" dirty="0" smtClean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This special case is called the </a:t>
            </a:r>
            <a:r>
              <a:rPr lang="en-US" altLang="zh-TW" b="1" dirty="0" smtClean="0">
                <a:solidFill>
                  <a:srgbClr val="0070C0"/>
                </a:solidFill>
              </a:rPr>
              <a:t>base case</a:t>
            </a:r>
            <a:r>
              <a:rPr lang="en-US" altLang="zh-TW" dirty="0"/>
              <a:t> </a:t>
            </a:r>
            <a:r>
              <a:rPr lang="en-US" altLang="zh-TW" dirty="0" smtClean="0"/>
              <a:t>(or basis).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Deriving a Recursive Solution (2/2)</a:t>
            </a:r>
            <a:endParaRPr kumimoji="0" lang="zh-TW" altLang="en-US" dirty="0" smtClean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Binary search falls into the general strategy of </a:t>
            </a:r>
            <a:r>
              <a:rPr kumimoji="0" lang="en-US" altLang="zh-TW" b="1" u="sng" dirty="0" smtClean="0"/>
              <a:t>divide and conquer</a:t>
            </a:r>
            <a:r>
              <a:rPr kumimoji="0" lang="en-US" altLang="zh-TW" dirty="0" smtClean="0"/>
              <a:t>.</a:t>
            </a:r>
          </a:p>
          <a:p>
            <a:pPr lvl="1" eaLnBrk="1" hangingPunct="1"/>
            <a:r>
              <a:rPr kumimoji="0" lang="en-US" altLang="zh-TW" dirty="0" smtClean="0"/>
              <a:t>You solve the dictionary search problem by first </a:t>
            </a:r>
            <a:r>
              <a:rPr kumimoji="0" lang="en-US" altLang="zh-TW" i="1" dirty="0" smtClean="0">
                <a:solidFill>
                  <a:schemeClr val="accent2"/>
                </a:solidFill>
              </a:rPr>
              <a:t>dividing</a:t>
            </a:r>
            <a:r>
              <a:rPr kumimoji="0" lang="en-US" altLang="zh-TW" dirty="0" smtClean="0"/>
              <a:t> the dictionary into two halves.</a:t>
            </a:r>
          </a:p>
          <a:p>
            <a:pPr lvl="1" eaLnBrk="1" hangingPunct="1"/>
            <a:r>
              <a:rPr kumimoji="0" lang="en-US" altLang="zh-TW" dirty="0" smtClean="0"/>
              <a:t>And then </a:t>
            </a:r>
            <a:r>
              <a:rPr kumimoji="0" lang="en-US" altLang="zh-TW" i="1" dirty="0" smtClean="0">
                <a:solidFill>
                  <a:schemeClr val="accent2"/>
                </a:solidFill>
              </a:rPr>
              <a:t>conquering</a:t>
            </a:r>
            <a:r>
              <a:rPr kumimoji="0" lang="en-US" altLang="zh-TW" dirty="0" smtClean="0"/>
              <a:t> the appropriate half (a smaller problem).</a:t>
            </a:r>
          </a:p>
          <a:p>
            <a:pPr lvl="1" eaLnBrk="1" hangingPunct="1"/>
            <a:r>
              <a:rPr kumimoji="0" lang="en-US" altLang="zh-TW" dirty="0" smtClean="0"/>
              <a:t>You solve the smaller problem by using the </a:t>
            </a:r>
            <a:r>
              <a:rPr kumimoji="0" lang="en-US" altLang="zh-TW" i="1" dirty="0" smtClean="0"/>
              <a:t>same</a:t>
            </a:r>
            <a:r>
              <a:rPr kumimoji="0" lang="en-US" altLang="zh-TW" dirty="0" smtClean="0"/>
              <a:t> divide-and-conquer strategy </a:t>
            </a:r>
            <a:r>
              <a:rPr kumimoji="0" lang="en-US" altLang="zh-TW" u="sng" dirty="0" smtClean="0"/>
              <a:t>until you reach the base case</a:t>
            </a:r>
            <a:r>
              <a:rPr kumimoji="0" lang="en-US" altLang="zh-TW" dirty="0" smtClean="0"/>
              <a:t>.</a:t>
            </a:r>
          </a:p>
          <a:p>
            <a:pPr lvl="4" eaLnBrk="1" hangingPunct="1"/>
            <a:endParaRPr kumimoji="0" lang="en-US" altLang="zh-TW" sz="1400" dirty="0" smtClean="0"/>
          </a:p>
          <a:p>
            <a:pPr eaLnBrk="1" hangingPunct="1"/>
            <a:r>
              <a:rPr kumimoji="0" lang="en-US" altLang="zh-TW" dirty="0" smtClean="0"/>
              <a:t>Many recursive solutions utilize the divide-and-conquer strategy.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39787"/>
          </a:xfrm>
        </p:spPr>
        <p:txBody>
          <a:bodyPr/>
          <a:lstStyle/>
          <a:p>
            <a:pPr eaLnBrk="1" hangingPunct="1"/>
            <a:r>
              <a:rPr kumimoji="0" lang="en-US" altLang="zh-TW" dirty="0" smtClean="0"/>
              <a:t>The Search Example Revisited</a:t>
            </a:r>
            <a:endParaRPr kumimoji="0" lang="zh-TW" altLang="en-US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zh-TW" dirty="0" smtClean="0"/>
              <a:t>More rigorous pseudocode:</a:t>
            </a:r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  <a:p>
            <a:pPr lvl="1" eaLnBrk="1" hangingPunct="1"/>
            <a:endParaRPr kumimoji="0" lang="en-US" altLang="zh-TW" dirty="0" smtClean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89756" y="2132856"/>
            <a:ext cx="8964488" cy="40934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lvl="1">
              <a:defRPr/>
            </a:pP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search(</a:t>
            </a:r>
            <a:r>
              <a:rPr kumimoji="0" lang="en-US" altLang="zh-TW" sz="2000" dirty="0" err="1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aDcitionary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: Dictionary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word: string)</a:t>
            </a:r>
          </a:p>
          <a:p>
            <a:pPr lvl="1">
              <a:defRPr/>
            </a:pPr>
            <a:endParaRPr kumimoji="0" lang="en-US" altLang="zh-TW" sz="20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(</a:t>
            </a:r>
            <a:r>
              <a:rPr kumimoji="0" lang="en-US" altLang="zh-TW" sz="20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aDictionary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is one page in size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Scan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the page for </a:t>
            </a:r>
            <a:r>
              <a:rPr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word</a:t>
            </a:r>
            <a:endParaRPr kumimoji="0" lang="en-US" altLang="zh-TW" sz="20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{</a:t>
            </a:r>
            <a:endParaRPr kumimoji="0" lang="en-US" altLang="zh-TW" sz="20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Open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aDictionary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to a point near the middle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Determine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which half </a:t>
            </a:r>
            <a:r>
              <a:rPr kumimoji="0" lang="en-US" altLang="zh-TW" sz="2000" i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contains </a:t>
            </a:r>
            <a:r>
              <a:rPr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word</a:t>
            </a:r>
            <a:endParaRPr kumimoji="0" lang="en-US" altLang="zh-TW" sz="2000" i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</a:t>
            </a:r>
            <a:r>
              <a:rPr kumimoji="0" lang="zh-TW" altLang="en-US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if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(word </a:t>
            </a:r>
            <a:r>
              <a:rPr kumimoji="0" lang="en-US" altLang="zh-TW" sz="2000" i="1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is in the first half of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aDictionary</a:t>
            </a: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)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  </a:t>
            </a:r>
            <a:r>
              <a:rPr kumimoji="0" lang="zh-TW" altLang="en-US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u="sng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search(</a:t>
            </a:r>
            <a:r>
              <a:rPr kumimoji="0" lang="en-US" altLang="zh-TW" sz="2000" i="1" u="sng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first </a:t>
            </a:r>
            <a:r>
              <a:rPr kumimoji="0" lang="en-US" altLang="zh-TW" sz="2000" i="1" u="sng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half of </a:t>
            </a:r>
            <a:r>
              <a:rPr kumimoji="0" lang="en-US" altLang="zh-TW" sz="2000" u="sng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aDictionary</a:t>
            </a:r>
            <a:r>
              <a:rPr kumimoji="0" lang="en-US" altLang="zh-TW" sz="2000" u="sng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word)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   </a:t>
            </a:r>
            <a:r>
              <a:rPr kumimoji="0" lang="en-US" altLang="zh-TW" sz="2000" b="1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else</a:t>
            </a:r>
            <a:endParaRPr kumimoji="0" lang="en-US" altLang="zh-TW" sz="2000" b="1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	    </a:t>
            </a:r>
            <a:r>
              <a:rPr kumimoji="0" lang="en-US" altLang="zh-TW" sz="2000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 </a:t>
            </a:r>
            <a:r>
              <a:rPr kumimoji="0" lang="en-US" altLang="zh-TW" sz="2000" u="sng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search(</a:t>
            </a:r>
            <a:r>
              <a:rPr kumimoji="0" lang="en-US" altLang="zh-TW" sz="2000" i="1" u="sng" dirty="0" smtClean="0">
                <a:solidFill>
                  <a:srgbClr val="0070C0"/>
                </a:solidFill>
                <a:latin typeface="Lucida Sans Typewriter" panose="020B0509030504030204" pitchFamily="49" charset="0"/>
              </a:rPr>
              <a:t>second </a:t>
            </a:r>
            <a:r>
              <a:rPr kumimoji="0" lang="en-US" altLang="zh-TW" sz="2000" i="1" u="sng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half of </a:t>
            </a:r>
            <a:r>
              <a:rPr kumimoji="0" lang="en-US" altLang="zh-TW" sz="2000" u="sng" dirty="0" err="1">
                <a:solidFill>
                  <a:srgbClr val="0070C0"/>
                </a:solidFill>
                <a:latin typeface="Lucida Sans Typewriter" panose="020B0509030504030204" pitchFamily="49" charset="0"/>
              </a:rPr>
              <a:t>aDictionary</a:t>
            </a:r>
            <a:r>
              <a:rPr kumimoji="0" lang="en-US" altLang="zh-TW" sz="2000" u="sng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, word)</a:t>
            </a:r>
          </a:p>
          <a:p>
            <a:pPr lvl="1">
              <a:defRPr/>
            </a:pPr>
            <a:r>
              <a:rPr kumimoji="0" lang="en-US" altLang="zh-TW" sz="2000" dirty="0">
                <a:solidFill>
                  <a:srgbClr val="0070C0"/>
                </a:solidFill>
                <a:latin typeface="Lucida Sans Typewriter" panose="020B0509030504030204" pitchFamily="49" charset="0"/>
              </a:rPr>
              <a:t>  }</a:t>
            </a:r>
            <a:endParaRPr lang="zh-TW" altLang="en-US" sz="2000" dirty="0">
              <a:solidFill>
                <a:srgbClr val="0070C0"/>
              </a:solidFill>
              <a:latin typeface="Lucida Sans Typewriter" panose="020B05090305040302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52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5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5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1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rgbClr val="000000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rgbClr val="000000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4696</Words>
  <Application>Microsoft Office PowerPoint</Application>
  <PresentationFormat>On-screen Show (4:3)</PresentationFormat>
  <Paragraphs>947</Paragraphs>
  <Slides>68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81" baseType="lpstr">
      <vt:lpstr>Arial</vt:lpstr>
      <vt:lpstr>Calibri</vt:lpstr>
      <vt:lpstr>Courier New</vt:lpstr>
      <vt:lpstr>Lucida Sans Typewriter</vt:lpstr>
      <vt:lpstr>新細明體</vt:lpstr>
      <vt:lpstr>Symbol</vt:lpstr>
      <vt:lpstr>Times</vt:lpstr>
      <vt:lpstr>Times New Roman</vt:lpstr>
      <vt:lpstr>Verdana</vt:lpstr>
      <vt:lpstr>Wingdings</vt:lpstr>
      <vt:lpstr>1_Edge</vt:lpstr>
      <vt:lpstr>Office 佈景主題</vt:lpstr>
      <vt:lpstr>Microsoft Word 97 - 2003 Document</vt:lpstr>
      <vt:lpstr> Recursion CENG 218 Data Structures </vt:lpstr>
      <vt:lpstr>Overview</vt:lpstr>
      <vt:lpstr>The Basic Idea</vt:lpstr>
      <vt:lpstr>About Efficiency</vt:lpstr>
      <vt:lpstr>An Example (1/2)</vt:lpstr>
      <vt:lpstr>An Example (2/2)</vt:lpstr>
      <vt:lpstr>Deriving a Recursive Solution (1/2)</vt:lpstr>
      <vt:lpstr>Deriving a Recursive Solution (2/2)</vt:lpstr>
      <vt:lpstr>The Search Example Revisited</vt:lpstr>
      <vt:lpstr>Observations from a Recursive Solution</vt:lpstr>
      <vt:lpstr>Binary Search Algorithm</vt:lpstr>
      <vt:lpstr>Why Is It Called "Binary" Search?</vt:lpstr>
      <vt:lpstr>Binary Search Method</vt:lpstr>
      <vt:lpstr>Where is the composition?</vt:lpstr>
      <vt:lpstr>Binary Search Example</vt:lpstr>
      <vt:lpstr>Binary Search Example</vt:lpstr>
      <vt:lpstr>Four Questions to Ask/Answer </vt:lpstr>
      <vt:lpstr>A Recursive Function: Factorial (1/4)</vt:lpstr>
      <vt:lpstr>A Recursive Function: Factorial (2/4)</vt:lpstr>
      <vt:lpstr>A Recursive Function: Factorial (3/4)</vt:lpstr>
      <vt:lpstr>A Recursive Function: Factorial (4/4)</vt:lpstr>
      <vt:lpstr>Box Traces</vt:lpstr>
      <vt:lpstr>Constructing a Box Trace (1/7)</vt:lpstr>
      <vt:lpstr>Constructing a Box Trace (2/7)</vt:lpstr>
      <vt:lpstr>Constructing a Box Trace (3/7)</vt:lpstr>
      <vt:lpstr>Constructing a Box Trace (4/7)</vt:lpstr>
      <vt:lpstr>Constructing a Box Trace (5/7)</vt:lpstr>
      <vt:lpstr>Constructing a Box Trace (6/7)</vt:lpstr>
      <vt:lpstr>Constructing a Box Trace (7/7)</vt:lpstr>
      <vt:lpstr>Invariants for Recursive Functions</vt:lpstr>
      <vt:lpstr>Return a Value  Recursion Example: Powers</vt:lpstr>
      <vt:lpstr>Function Definition for power()</vt:lpstr>
      <vt:lpstr>Calling Function power()</vt:lpstr>
      <vt:lpstr>Calling Function power()</vt:lpstr>
      <vt:lpstr>Tracing Function power():  Evaluating the Recursive Function Call power(2,3)</vt:lpstr>
      <vt:lpstr>Recursive void Function:  Vertical Numbers</vt:lpstr>
      <vt:lpstr>Vertical Numbers:  Recursive Definition</vt:lpstr>
      <vt:lpstr>writeVertical Function Definition</vt:lpstr>
      <vt:lpstr>writeVertical Trace</vt:lpstr>
      <vt:lpstr>A Recursive Procedure: writeBackward (1/5)</vt:lpstr>
      <vt:lpstr>A Recursive Procedure: writeBackward (2/5)</vt:lpstr>
      <vt:lpstr>A Recursive Procedure: writeBackward (3/5)</vt:lpstr>
      <vt:lpstr>A Recursive Procedure: writeBackward (4/5)</vt:lpstr>
      <vt:lpstr>A Recursive Procedure: writeBackward (5/5)</vt:lpstr>
      <vt:lpstr>A Box Trace of  writeBackward (1/3)</vt:lpstr>
      <vt:lpstr>A Box Trace of  writeBackward (2/3)</vt:lpstr>
      <vt:lpstr>A Box Trace of  writeBackward (3/3)</vt:lpstr>
      <vt:lpstr>An Alternative  writeBackward (1/2)</vt:lpstr>
      <vt:lpstr>An Alternative writeBackward (2/2)</vt:lpstr>
      <vt:lpstr>A Box Trace of  writeBackward2</vt:lpstr>
      <vt:lpstr>Searching an Array: Binary Search (1/8)</vt:lpstr>
      <vt:lpstr>Searching an Array: Binary Search (2/8)</vt:lpstr>
      <vt:lpstr>Searching an Array: Binary Search (3/8)</vt:lpstr>
      <vt:lpstr>Searching an Array: Binary Search (4/8)</vt:lpstr>
      <vt:lpstr>Searching an Array: Binary Search (5/8)</vt:lpstr>
      <vt:lpstr>Searching an Array: Binary Search (6/8)</vt:lpstr>
      <vt:lpstr>Searching an Array: Binary Search (7/8)</vt:lpstr>
      <vt:lpstr>Searching an Array: Binary Search (8/8)</vt:lpstr>
      <vt:lpstr>Searching an Array: Another Binary Search</vt:lpstr>
      <vt:lpstr>Searching an Array: the Largest Item (1/2)</vt:lpstr>
      <vt:lpstr>Searching an Array: the Largest Item (2/2)</vt:lpstr>
      <vt:lpstr>Recursion and Efficiency </vt:lpstr>
      <vt:lpstr>Recursion and Efficiency </vt:lpstr>
      <vt:lpstr>Recursion and Efficiency </vt:lpstr>
      <vt:lpstr>Summary (1/2)</vt:lpstr>
      <vt:lpstr>Summary (2/2)</vt:lpstr>
      <vt:lpstr>Remarks</vt:lpstr>
      <vt:lpstr>Number of Zeros in a Number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2025-04-13T21:27:53Z</dcterms:created>
  <dcterms:modified xsi:type="dcterms:W3CDTF">2025-04-13T22:46:35Z</dcterms:modified>
</cp:coreProperties>
</file>