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07" r:id="rId4"/>
    <p:sldId id="310" r:id="rId5"/>
    <p:sldId id="308" r:id="rId6"/>
    <p:sldId id="309" r:id="rId7"/>
    <p:sldId id="312" r:id="rId8"/>
    <p:sldId id="311" r:id="rId9"/>
    <p:sldId id="313" r:id="rId10"/>
    <p:sldId id="314" r:id="rId11"/>
    <p:sldId id="315" r:id="rId12"/>
    <p:sldId id="316" r:id="rId13"/>
    <p:sldId id="317"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4" r:id="rId30"/>
    <p:sldId id="275" r:id="rId31"/>
    <p:sldId id="276" r:id="rId32"/>
    <p:sldId id="273" r:id="rId33"/>
    <p:sldId id="272" r:id="rId34"/>
    <p:sldId id="277" r:id="rId35"/>
    <p:sldId id="278" r:id="rId36"/>
    <p:sldId id="280" r:id="rId37"/>
    <p:sldId id="281" r:id="rId38"/>
    <p:sldId id="282" r:id="rId39"/>
    <p:sldId id="279" r:id="rId40"/>
    <p:sldId id="283" r:id="rId41"/>
    <p:sldId id="284" r:id="rId42"/>
    <p:sldId id="285" r:id="rId43"/>
    <p:sldId id="286" r:id="rId44"/>
    <p:sldId id="287" r:id="rId45"/>
    <p:sldId id="288" r:id="rId46"/>
    <p:sldId id="289" r:id="rId47"/>
    <p:sldId id="290" r:id="rId48"/>
    <p:sldId id="291" r:id="rId49"/>
    <p:sldId id="292" r:id="rId50"/>
    <p:sldId id="293" r:id="rId51"/>
    <p:sldId id="294" r:id="rId52"/>
    <p:sldId id="296" r:id="rId53"/>
    <p:sldId id="297" r:id="rId54"/>
    <p:sldId id="298" r:id="rId55"/>
    <p:sldId id="295" r:id="rId56"/>
    <p:sldId id="299" r:id="rId57"/>
    <p:sldId id="300" r:id="rId58"/>
    <p:sldId id="301" r:id="rId59"/>
    <p:sldId id="302" r:id="rId60"/>
    <p:sldId id="303" r:id="rId61"/>
    <p:sldId id="304" r:id="rId62"/>
    <p:sldId id="305"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7D1470C-3B08-42BC-89B2-8D1E79B98CB0}" type="datetimeFigureOut">
              <a:rPr lang="tr-TR" smtClean="0"/>
              <a:t>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947943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D1470C-3B08-42BC-89B2-8D1E79B98CB0}" type="datetimeFigureOut">
              <a:rPr lang="tr-TR" smtClean="0"/>
              <a:t>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1480180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D1470C-3B08-42BC-89B2-8D1E79B98CB0}" type="datetimeFigureOut">
              <a:rPr lang="tr-TR" smtClean="0"/>
              <a:t>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120518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8281"/>
          </a:xfrm>
        </p:spPr>
        <p:txBody>
          <a:bodyPr/>
          <a:lstStyle/>
          <a:p>
            <a:r>
              <a:rPr lang="en-US" smtClean="0"/>
              <a:t>Click to edit Master title style</a:t>
            </a:r>
            <a:endParaRPr lang="tr-TR"/>
          </a:p>
        </p:txBody>
      </p:sp>
      <p:sp>
        <p:nvSpPr>
          <p:cNvPr id="3" name="Content Placeholder 2"/>
          <p:cNvSpPr>
            <a:spLocks noGrp="1"/>
          </p:cNvSpPr>
          <p:nvPr>
            <p:ph idx="1"/>
          </p:nvPr>
        </p:nvSpPr>
        <p:spPr>
          <a:xfrm>
            <a:off x="838200" y="1201783"/>
            <a:ext cx="10515600" cy="497518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D1470C-3B08-42BC-89B2-8D1E79B98CB0}" type="datetimeFigureOut">
              <a:rPr lang="tr-TR" smtClean="0"/>
              <a:t>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1619074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7D1470C-3B08-42BC-89B2-8D1E79B98CB0}" type="datetimeFigureOut">
              <a:rPr lang="tr-TR" smtClean="0"/>
              <a:t>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4286382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7D1470C-3B08-42BC-89B2-8D1E79B98CB0}" type="datetimeFigureOut">
              <a:rPr lang="tr-TR" smtClean="0"/>
              <a:t>2.03.2026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1249480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7D1470C-3B08-42BC-89B2-8D1E79B98CB0}" type="datetimeFigureOut">
              <a:rPr lang="tr-TR" smtClean="0"/>
              <a:t>2.03.2026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3279741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7D1470C-3B08-42BC-89B2-8D1E79B98CB0}" type="datetimeFigureOut">
              <a:rPr lang="tr-TR" smtClean="0"/>
              <a:t>2.03.2026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251629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D1470C-3B08-42BC-89B2-8D1E79B98CB0}" type="datetimeFigureOut">
              <a:rPr lang="tr-TR" smtClean="0"/>
              <a:t>2.03.2026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1543830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7D1470C-3B08-42BC-89B2-8D1E79B98CB0}" type="datetimeFigureOut">
              <a:rPr lang="tr-TR" smtClean="0"/>
              <a:t>2.03.2026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242038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7D1470C-3B08-42BC-89B2-8D1E79B98CB0}" type="datetimeFigureOut">
              <a:rPr lang="tr-TR" smtClean="0"/>
              <a:t>2.03.2026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EAD64D-80AE-47A4-ADB7-E491E0ABA27F}" type="slidenum">
              <a:rPr lang="tr-TR" smtClean="0"/>
              <a:t>‹#›</a:t>
            </a:fld>
            <a:endParaRPr lang="tr-TR"/>
          </a:p>
        </p:txBody>
      </p:sp>
    </p:spTree>
    <p:extLst>
      <p:ext uri="{BB962C8B-B14F-4D97-AF65-F5344CB8AC3E}">
        <p14:creationId xmlns:p14="http://schemas.microsoft.com/office/powerpoint/2010/main" val="1728824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1470C-3B08-42BC-89B2-8D1E79B98CB0}" type="datetimeFigureOut">
              <a:rPr lang="tr-TR" smtClean="0"/>
              <a:t>2.03.2026</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EAD64D-80AE-47A4-ADB7-E491E0ABA27F}" type="slidenum">
              <a:rPr lang="tr-TR" smtClean="0"/>
              <a:t>‹#›</a:t>
            </a:fld>
            <a:endParaRPr lang="tr-TR"/>
          </a:p>
        </p:txBody>
      </p:sp>
    </p:spTree>
    <p:extLst>
      <p:ext uri="{BB962C8B-B14F-4D97-AF65-F5344CB8AC3E}">
        <p14:creationId xmlns:p14="http://schemas.microsoft.com/office/powerpoint/2010/main" val="3227694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List/Vector: Use of </a:t>
            </a:r>
            <a:r>
              <a:rPr lang="en-US" dirty="0" smtClean="0"/>
              <a:t>Arrays</a:t>
            </a:r>
            <a:r>
              <a:rPr lang="en-US" dirty="0" smtClean="0"/>
              <a:t>, Dynamic Arrays and Linked </a:t>
            </a:r>
            <a:r>
              <a:rPr lang="en-US" dirty="0" smtClean="0"/>
              <a:t>List to implement List/Vector ADT</a:t>
            </a:r>
            <a:endParaRPr lang="tr-TR" dirty="0"/>
          </a:p>
        </p:txBody>
      </p:sp>
      <p:sp>
        <p:nvSpPr>
          <p:cNvPr id="3" name="Subtitle 2"/>
          <p:cNvSpPr>
            <a:spLocks noGrp="1"/>
          </p:cNvSpPr>
          <p:nvPr>
            <p:ph type="subTitle" idx="1"/>
          </p:nvPr>
        </p:nvSpPr>
        <p:spPr/>
        <p:txBody>
          <a:bodyPr/>
          <a:lstStyle/>
          <a:p>
            <a:r>
              <a:rPr lang="en-US" dirty="0" smtClean="0"/>
              <a:t>CENG 218 </a:t>
            </a:r>
          </a:p>
          <a:p>
            <a:r>
              <a:rPr lang="en-US" dirty="0" smtClean="0"/>
              <a:t>Data Structures </a:t>
            </a:r>
            <a:r>
              <a:rPr lang="en-US" dirty="0" smtClean="0"/>
              <a:t>2025-2026 </a:t>
            </a:r>
            <a:r>
              <a:rPr lang="en-US" dirty="0" smtClean="0"/>
              <a:t>Spring</a:t>
            </a:r>
            <a:endParaRPr lang="tr-TR" dirty="0"/>
          </a:p>
        </p:txBody>
      </p:sp>
    </p:spTree>
    <p:extLst>
      <p:ext uri="{BB962C8B-B14F-4D97-AF65-F5344CB8AC3E}">
        <p14:creationId xmlns:p14="http://schemas.microsoft.com/office/powerpoint/2010/main" val="956371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ADT</a:t>
            </a:r>
            <a:endParaRPr lang="tr-TR"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Two </a:t>
            </a:r>
            <a:r>
              <a:rPr lang="en-US" dirty="0"/>
              <a:t>implementations for the list ADT – the array-based list and the linked list – are covered in detail and their relative merits discussed</a:t>
            </a:r>
            <a:r>
              <a:rPr lang="en-US" dirty="0" smtClean="0"/>
              <a:t>.</a:t>
            </a:r>
          </a:p>
          <a:p>
            <a:pPr marL="0" indent="0">
              <a:buNone/>
            </a:pPr>
            <a:endParaRPr lang="en-US" dirty="0"/>
          </a:p>
          <a:p>
            <a:pPr marL="0" indent="0">
              <a:buNone/>
            </a:pPr>
            <a:r>
              <a:rPr lang="en-US" dirty="0"/>
              <a:t>The code below presents our list ADT. The comments given with each member function describe what it is intended to do. However, an explanation of the basic design should help make this clearer. There are four main operations we want to support:</a:t>
            </a:r>
          </a:p>
          <a:p>
            <a:pPr marL="0" indent="0">
              <a:buNone/>
            </a:pPr>
            <a:endParaRPr lang="en-US" dirty="0"/>
          </a:p>
          <a:p>
            <a:pPr marL="0" indent="0">
              <a:buNone/>
            </a:pPr>
            <a:r>
              <a:rPr lang="en-US" dirty="0"/>
              <a:t>    get(</a:t>
            </a:r>
            <a:r>
              <a:rPr lang="en-US" dirty="0" err="1"/>
              <a:t>i</a:t>
            </a:r>
            <a:r>
              <a:rPr lang="en-US" dirty="0"/>
              <a:t>) to read the value of an element at the given position </a:t>
            </a:r>
            <a:r>
              <a:rPr lang="en-US" dirty="0" err="1"/>
              <a:t>i</a:t>
            </a:r>
            <a:endParaRPr lang="en-US" dirty="0"/>
          </a:p>
          <a:p>
            <a:pPr marL="0" indent="0">
              <a:buNone/>
            </a:pPr>
            <a:endParaRPr lang="en-US" dirty="0"/>
          </a:p>
          <a:p>
            <a:pPr marL="0" indent="0">
              <a:buNone/>
            </a:pPr>
            <a:r>
              <a:rPr lang="en-US" dirty="0"/>
              <a:t>    set(</a:t>
            </a:r>
            <a:r>
              <a:rPr lang="en-US" dirty="0" err="1"/>
              <a:t>i,x</a:t>
            </a:r>
            <a:r>
              <a:rPr lang="en-US" dirty="0"/>
              <a:t>) to set the value at position </a:t>
            </a:r>
            <a:r>
              <a:rPr lang="en-US" dirty="0" err="1"/>
              <a:t>i</a:t>
            </a:r>
            <a:r>
              <a:rPr lang="en-US" dirty="0"/>
              <a:t> to value x</a:t>
            </a:r>
          </a:p>
          <a:p>
            <a:pPr marL="0" indent="0">
              <a:buNone/>
            </a:pPr>
            <a:endParaRPr lang="en-US" dirty="0"/>
          </a:p>
          <a:p>
            <a:pPr marL="0" indent="0">
              <a:buNone/>
            </a:pPr>
            <a:r>
              <a:rPr lang="en-US" dirty="0"/>
              <a:t>    add(</a:t>
            </a:r>
            <a:r>
              <a:rPr lang="en-US" dirty="0" err="1"/>
              <a:t>i,x</a:t>
            </a:r>
            <a:r>
              <a:rPr lang="en-US" dirty="0"/>
              <a:t>) to add (insert) an element x, at position </a:t>
            </a:r>
            <a:r>
              <a:rPr lang="en-US" dirty="0" err="1"/>
              <a:t>i</a:t>
            </a:r>
            <a:r>
              <a:rPr lang="en-US" dirty="0"/>
              <a:t>, thus increasing the size of the list</a:t>
            </a:r>
          </a:p>
          <a:p>
            <a:pPr marL="0" indent="0">
              <a:buNone/>
            </a:pPr>
            <a:endParaRPr lang="en-US" dirty="0"/>
          </a:p>
          <a:p>
            <a:pPr marL="0" indent="0">
              <a:buNone/>
            </a:pPr>
            <a:r>
              <a:rPr lang="en-US" dirty="0"/>
              <a:t>    remove(</a:t>
            </a:r>
            <a:r>
              <a:rPr lang="en-US" dirty="0" err="1"/>
              <a:t>i</a:t>
            </a:r>
            <a:r>
              <a:rPr lang="en-US" dirty="0"/>
              <a:t>) to remove the element at position </a:t>
            </a:r>
            <a:r>
              <a:rPr lang="en-US" dirty="0" err="1"/>
              <a:t>i</a:t>
            </a:r>
            <a:r>
              <a:rPr lang="en-US" dirty="0"/>
              <a:t>, thus decreasing the size of the list</a:t>
            </a:r>
          </a:p>
          <a:p>
            <a:pPr marL="0" indent="0">
              <a:buNone/>
            </a:pPr>
            <a:endParaRPr lang="tr-TR" dirty="0"/>
          </a:p>
        </p:txBody>
      </p:sp>
    </p:spTree>
    <p:extLst>
      <p:ext uri="{BB962C8B-B14F-4D97-AF65-F5344CB8AC3E}">
        <p14:creationId xmlns:p14="http://schemas.microsoft.com/office/powerpoint/2010/main" val="3148646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6718" y="331833"/>
            <a:ext cx="11199223" cy="6186309"/>
          </a:xfrm>
          <a:prstGeom prst="rect">
            <a:avLst/>
          </a:prstGeom>
        </p:spPr>
        <p:txBody>
          <a:bodyPr wrap="square">
            <a:spAutoFit/>
          </a:bodyPr>
          <a:lstStyle/>
          <a:p>
            <a:r>
              <a:rPr lang="en-US" dirty="0" smtClean="0">
                <a:solidFill>
                  <a:srgbClr val="008000"/>
                </a:solidFill>
                <a:latin typeface="Consolas" panose="020B0609020204030204" pitchFamily="49" charset="0"/>
              </a:rPr>
              <a:t>/</a:t>
            </a:r>
            <a:r>
              <a:rPr lang="tr-TR" dirty="0" smtClean="0">
                <a:solidFill>
                  <a:srgbClr val="008000"/>
                </a:solidFill>
                <a:latin typeface="Consolas" panose="020B0609020204030204" pitchFamily="49" charset="0"/>
              </a:rPr>
              <a:t>*</a:t>
            </a:r>
            <a:endParaRPr lang="tr-TR" dirty="0">
              <a:solidFill>
                <a:srgbClr val="000000"/>
              </a:solidFill>
              <a:latin typeface="Consolas" panose="020B0609020204030204" pitchFamily="49" charset="0"/>
            </a:endParaRPr>
          </a:p>
          <a:p>
            <a:r>
              <a:rPr lang="en-US" dirty="0">
                <a:solidFill>
                  <a:srgbClr val="008000"/>
                </a:solidFill>
                <a:latin typeface="Consolas" panose="020B0609020204030204" pitchFamily="49" charset="0"/>
              </a:rPr>
              <a:t> * List ADT Interface for 'double' elements.</a:t>
            </a:r>
            <a:endParaRPr lang="en-US" dirty="0">
              <a:solidFill>
                <a:srgbClr val="000000"/>
              </a:solidFill>
              <a:latin typeface="Consolas" panose="020B0609020204030204" pitchFamily="49" charset="0"/>
            </a:endParaRPr>
          </a:p>
          <a:p>
            <a:r>
              <a:rPr lang="en-US" dirty="0">
                <a:solidFill>
                  <a:srgbClr val="008000"/>
                </a:solidFill>
                <a:latin typeface="Consolas" panose="020B0609020204030204" pitchFamily="49" charset="0"/>
              </a:rPr>
              <a:t> * This defines WHAT a List can do, but not HOW it does it.</a:t>
            </a:r>
            <a:endParaRPr lang="en-US" dirty="0">
              <a:solidFill>
                <a:srgbClr val="000000"/>
              </a:solidFill>
              <a:latin typeface="Consolas" panose="020B0609020204030204" pitchFamily="49" charset="0"/>
            </a:endParaRPr>
          </a:p>
          <a:p>
            <a:r>
              <a:rPr lang="tr-TR" dirty="0">
                <a:solidFill>
                  <a:srgbClr val="008000"/>
                </a:solidFill>
                <a:latin typeface="Consolas" panose="020B0609020204030204" pitchFamily="49" charset="0"/>
              </a:rPr>
              <a:t> */</a:t>
            </a:r>
            <a:endParaRPr lang="tr-TR" dirty="0">
              <a:solidFill>
                <a:srgbClr val="000000"/>
              </a:solidFill>
              <a:latin typeface="Consolas" panose="020B0609020204030204" pitchFamily="49" charset="0"/>
            </a:endParaRPr>
          </a:p>
          <a:p>
            <a:r>
              <a:rPr lang="tr-TR" dirty="0">
                <a:solidFill>
                  <a:srgbClr val="0000FF"/>
                </a:solidFill>
                <a:latin typeface="Consolas" panose="020B0609020204030204" pitchFamily="49" charset="0"/>
              </a:rPr>
              <a:t>class</a:t>
            </a:r>
            <a:r>
              <a:rPr lang="tr-TR" dirty="0">
                <a:solidFill>
                  <a:srgbClr val="000000"/>
                </a:solidFill>
                <a:latin typeface="Consolas" panose="020B0609020204030204" pitchFamily="49" charset="0"/>
              </a:rPr>
              <a:t> </a:t>
            </a:r>
            <a:r>
              <a:rPr lang="tr-TR" dirty="0" smtClean="0">
                <a:solidFill>
                  <a:srgbClr val="2B91AF"/>
                </a:solidFill>
                <a:latin typeface="Consolas" panose="020B0609020204030204" pitchFamily="49" charset="0"/>
              </a:rPr>
              <a:t>List</a:t>
            </a:r>
            <a:r>
              <a:rPr lang="tr-TR" dirty="0" smtClean="0">
                <a:solidFill>
                  <a:srgbClr val="000000"/>
                </a:solidFill>
                <a:latin typeface="Consolas" panose="020B0609020204030204" pitchFamily="49" charset="0"/>
              </a:rPr>
              <a:t> </a:t>
            </a:r>
            <a:r>
              <a:rPr lang="tr-TR" dirty="0">
                <a:solidFill>
                  <a:srgbClr val="000000"/>
                </a:solidFill>
                <a:latin typeface="Consolas" panose="020B0609020204030204" pitchFamily="49" charset="0"/>
              </a:rPr>
              <a:t>{</a:t>
            </a:r>
          </a:p>
          <a:p>
            <a:r>
              <a:rPr lang="tr-TR" dirty="0">
                <a:solidFill>
                  <a:srgbClr val="0000FF"/>
                </a:solidFill>
                <a:latin typeface="Consolas" panose="020B0609020204030204" pitchFamily="49" charset="0"/>
              </a:rPr>
              <a:t>public</a:t>
            </a:r>
            <a:r>
              <a:rPr lang="tr-TR"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r>
              <a:rPr lang="en-US" dirty="0">
                <a:solidFill>
                  <a:srgbClr val="008000"/>
                </a:solidFill>
                <a:latin typeface="Consolas" panose="020B0609020204030204" pitchFamily="49" charset="0"/>
              </a:rPr>
              <a:t>// Virtual destructor: essential for cleaning up derived classes</a:t>
            </a:r>
            <a:endParaRPr lang="en-US"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virtual</a:t>
            </a:r>
            <a:r>
              <a:rPr lang="tr-TR" dirty="0">
                <a:solidFill>
                  <a:srgbClr val="000000"/>
                </a:solidFill>
                <a:latin typeface="Consolas" panose="020B0609020204030204" pitchFamily="49" charset="0"/>
              </a:rPr>
              <a:t> </a:t>
            </a:r>
            <a:r>
              <a:rPr lang="tr-TR" dirty="0" smtClean="0">
                <a:solidFill>
                  <a:srgbClr val="000000"/>
                </a:solidFill>
                <a:latin typeface="Consolas" panose="020B0609020204030204" pitchFamily="49" charset="0"/>
              </a:rPr>
              <a:t>~List() </a:t>
            </a:r>
            <a:r>
              <a:rPr lang="tr-TR" dirty="0">
                <a:solidFill>
                  <a:srgbClr val="000000"/>
                </a:solidFill>
                <a:latin typeface="Consolas" panose="020B0609020204030204" pitchFamily="49" charset="0"/>
              </a:rPr>
              <a:t>{}</a:t>
            </a: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Pure virtual functions (the 'contract' methods)</a:t>
            </a:r>
            <a:endParaRPr lang="en-US" dirty="0">
              <a:solidFill>
                <a:srgbClr val="000000"/>
              </a:solidFill>
              <a:latin typeface="Consolas" panose="020B0609020204030204" pitchFamily="49" charset="0"/>
            </a:endParaRP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Adds x at position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where 0 &lt;=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&lt;= size. */</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virtual</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void</a:t>
            </a:r>
            <a:r>
              <a:rPr lang="en-US" dirty="0">
                <a:solidFill>
                  <a:srgbClr val="000000"/>
                </a:solidFill>
                <a:latin typeface="Consolas" panose="020B0609020204030204" pitchFamily="49" charset="0"/>
              </a:rPr>
              <a:t> add(</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808080"/>
                </a:solidFill>
                <a:latin typeface="Consolas" panose="020B0609020204030204" pitchFamily="49" charset="0"/>
              </a:rPr>
              <a:t>i</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double</a:t>
            </a:r>
            <a:r>
              <a:rPr lang="en-US" dirty="0">
                <a:solidFill>
                  <a:srgbClr val="000000"/>
                </a:solidFill>
                <a:latin typeface="Consolas" panose="020B0609020204030204" pitchFamily="49" charset="0"/>
              </a:rPr>
              <a:t> </a:t>
            </a:r>
            <a:r>
              <a:rPr lang="en-US" dirty="0">
                <a:solidFill>
                  <a:srgbClr val="808080"/>
                </a:solidFill>
                <a:latin typeface="Consolas" panose="020B0609020204030204" pitchFamily="49" charset="0"/>
              </a:rPr>
              <a:t>x</a:t>
            </a:r>
            <a:r>
              <a:rPr lang="en-US" dirty="0">
                <a:solidFill>
                  <a:srgbClr val="000000"/>
                </a:solidFill>
                <a:latin typeface="Consolas" panose="020B0609020204030204" pitchFamily="49" charset="0"/>
              </a:rPr>
              <a:t>) = 0;</a:t>
            </a: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Returns the element at position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where 0 &lt;=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&lt; size. */</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virtual</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double</a:t>
            </a:r>
            <a:r>
              <a:rPr lang="en-US" dirty="0">
                <a:solidFill>
                  <a:srgbClr val="000000"/>
                </a:solidFill>
                <a:latin typeface="Consolas" panose="020B0609020204030204" pitchFamily="49" charset="0"/>
              </a:rPr>
              <a:t> get(</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808080"/>
                </a:solidFill>
                <a:latin typeface="Consolas" panose="020B0609020204030204" pitchFamily="49" charset="0"/>
              </a:rPr>
              <a:t>i</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const</a:t>
            </a:r>
            <a:r>
              <a:rPr lang="en-US" dirty="0">
                <a:solidFill>
                  <a:srgbClr val="000000"/>
                </a:solidFill>
                <a:latin typeface="Consolas" panose="020B0609020204030204" pitchFamily="49" charset="0"/>
              </a:rPr>
              <a:t> = 0;</a:t>
            </a: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Replaces the value at position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with x; where 0 &lt;=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&lt; size. */</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virtual</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double</a:t>
            </a:r>
            <a:r>
              <a:rPr lang="en-US" dirty="0">
                <a:solidFill>
                  <a:srgbClr val="000000"/>
                </a:solidFill>
                <a:latin typeface="Consolas" panose="020B0609020204030204" pitchFamily="49" charset="0"/>
              </a:rPr>
              <a:t> set(</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808080"/>
                </a:solidFill>
                <a:latin typeface="Consolas" panose="020B0609020204030204" pitchFamily="49" charset="0"/>
              </a:rPr>
              <a:t>i</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double</a:t>
            </a:r>
            <a:r>
              <a:rPr lang="en-US" dirty="0">
                <a:solidFill>
                  <a:srgbClr val="000000"/>
                </a:solidFill>
                <a:latin typeface="Consolas" panose="020B0609020204030204" pitchFamily="49" charset="0"/>
              </a:rPr>
              <a:t> </a:t>
            </a:r>
            <a:r>
              <a:rPr lang="en-US" dirty="0">
                <a:solidFill>
                  <a:srgbClr val="808080"/>
                </a:solidFill>
                <a:latin typeface="Consolas" panose="020B0609020204030204" pitchFamily="49" charset="0"/>
              </a:rPr>
              <a:t>x</a:t>
            </a:r>
            <a:r>
              <a:rPr lang="en-US" dirty="0">
                <a:solidFill>
                  <a:srgbClr val="000000"/>
                </a:solidFill>
                <a:latin typeface="Consolas" panose="020B0609020204030204" pitchFamily="49" charset="0"/>
              </a:rPr>
              <a:t>) = 0;</a:t>
            </a: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Removes the element at position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where 0 &lt;= </a:t>
            </a:r>
            <a:r>
              <a:rPr lang="en-US" dirty="0" err="1">
                <a:solidFill>
                  <a:srgbClr val="008000"/>
                </a:solidFill>
                <a:latin typeface="Consolas" panose="020B0609020204030204" pitchFamily="49" charset="0"/>
              </a:rPr>
              <a:t>i</a:t>
            </a:r>
            <a:r>
              <a:rPr lang="en-US" dirty="0">
                <a:solidFill>
                  <a:srgbClr val="008000"/>
                </a:solidFill>
                <a:latin typeface="Consolas" panose="020B0609020204030204" pitchFamily="49" charset="0"/>
              </a:rPr>
              <a:t> &lt; size. */</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virtual</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double</a:t>
            </a:r>
            <a:r>
              <a:rPr lang="en-US" dirty="0">
                <a:solidFill>
                  <a:srgbClr val="000000"/>
                </a:solidFill>
                <a:latin typeface="Consolas" panose="020B0609020204030204" pitchFamily="49" charset="0"/>
              </a:rPr>
              <a:t> remove(</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808080"/>
                </a:solidFill>
                <a:latin typeface="Consolas" panose="020B0609020204030204" pitchFamily="49" charset="0"/>
              </a:rPr>
              <a:t>i</a:t>
            </a:r>
            <a:r>
              <a:rPr lang="en-US" dirty="0">
                <a:solidFill>
                  <a:srgbClr val="000000"/>
                </a:solidFill>
                <a:latin typeface="Consolas" panose="020B0609020204030204" pitchFamily="49" charset="0"/>
              </a:rPr>
              <a:t>) = 0;</a:t>
            </a: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Returns current number of elements in the list. */</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virtual</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size() </a:t>
            </a:r>
            <a:r>
              <a:rPr lang="en-US" dirty="0" err="1">
                <a:solidFill>
                  <a:srgbClr val="0000FF"/>
                </a:solidFill>
                <a:latin typeface="Consolas" panose="020B0609020204030204" pitchFamily="49" charset="0"/>
              </a:rPr>
              <a:t>const</a:t>
            </a:r>
            <a:r>
              <a:rPr lang="en-US" dirty="0">
                <a:solidFill>
                  <a:srgbClr val="000000"/>
                </a:solidFill>
                <a:latin typeface="Consolas" panose="020B0609020204030204" pitchFamily="49" charset="0"/>
              </a:rPr>
              <a:t> = 0;</a:t>
            </a:r>
          </a:p>
          <a:p>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Returns true if the list contains no elements. */</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virtual</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bool</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isEmpty</a:t>
            </a:r>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const</a:t>
            </a:r>
            <a:r>
              <a:rPr lang="en-US" dirty="0">
                <a:solidFill>
                  <a:srgbClr val="000000"/>
                </a:solidFill>
                <a:latin typeface="Consolas" panose="020B0609020204030204" pitchFamily="49" charset="0"/>
              </a:rPr>
              <a:t> = 0;</a:t>
            </a:r>
          </a:p>
          <a:p>
            <a:r>
              <a:rPr lang="tr-TR" dirty="0">
                <a:solidFill>
                  <a:srgbClr val="000000"/>
                </a:solidFill>
                <a:latin typeface="Consolas" panose="020B0609020204030204" pitchFamily="49" charset="0"/>
              </a:rPr>
              <a:t>};</a:t>
            </a:r>
            <a:endParaRPr lang="tr-TR" dirty="0"/>
          </a:p>
        </p:txBody>
      </p:sp>
    </p:spTree>
    <p:extLst>
      <p:ext uri="{BB962C8B-B14F-4D97-AF65-F5344CB8AC3E}">
        <p14:creationId xmlns:p14="http://schemas.microsoft.com/office/powerpoint/2010/main" val="1386807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7978" y="128183"/>
            <a:ext cx="10946673" cy="6124754"/>
          </a:xfrm>
          <a:prstGeom prst="rect">
            <a:avLst/>
          </a:prstGeom>
        </p:spPr>
        <p:txBody>
          <a:bodyPr wrap="square">
            <a:spAutoFit/>
          </a:bodyPr>
          <a:lstStyle/>
          <a:p>
            <a:r>
              <a:rPr lang="tr-TR" sz="1400" dirty="0">
                <a:solidFill>
                  <a:srgbClr val="0000FF"/>
                </a:solidFill>
                <a:latin typeface="Consolas" panose="020B0609020204030204" pitchFamily="49" charset="0"/>
              </a:rPr>
              <a:t>class</a:t>
            </a:r>
            <a:r>
              <a:rPr lang="tr-TR" sz="1400" dirty="0">
                <a:solidFill>
                  <a:srgbClr val="000000"/>
                </a:solidFill>
                <a:latin typeface="Consolas" panose="020B0609020204030204" pitchFamily="49" charset="0"/>
              </a:rPr>
              <a:t> </a:t>
            </a:r>
            <a:r>
              <a:rPr lang="en-US" sz="1400" dirty="0" smtClean="0">
                <a:solidFill>
                  <a:srgbClr val="2B91AF"/>
                </a:solidFill>
                <a:latin typeface="Consolas" panose="020B0609020204030204" pitchFamily="49" charset="0"/>
              </a:rPr>
              <a:t>A</a:t>
            </a:r>
            <a:r>
              <a:rPr lang="tr-TR" sz="1400" dirty="0" smtClean="0">
                <a:solidFill>
                  <a:srgbClr val="2B91AF"/>
                </a:solidFill>
                <a:latin typeface="Consolas" panose="020B0609020204030204" pitchFamily="49" charset="0"/>
              </a:rPr>
              <a:t>rrayBasedList</a:t>
            </a:r>
            <a:r>
              <a:rPr lang="tr-TR" sz="1400" dirty="0" smtClean="0">
                <a:solidFill>
                  <a:srgbClr val="000000"/>
                </a:solidFill>
                <a:latin typeface="Consolas" panose="020B0609020204030204" pitchFamily="49" charset="0"/>
              </a:rPr>
              <a:t> </a:t>
            </a:r>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public</a:t>
            </a:r>
            <a:r>
              <a:rPr lang="tr-TR" sz="1400" dirty="0">
                <a:solidFill>
                  <a:srgbClr val="000000"/>
                </a:solidFill>
                <a:latin typeface="Consolas" panose="020B0609020204030204" pitchFamily="49" charset="0"/>
              </a:rPr>
              <a:t> List {</a:t>
            </a:r>
          </a:p>
          <a:p>
            <a:r>
              <a:rPr lang="tr-TR" sz="1400" dirty="0">
                <a:solidFill>
                  <a:srgbClr val="0000FF"/>
                </a:solidFill>
                <a:latin typeface="Consolas" panose="020B0609020204030204" pitchFamily="49" charset="0"/>
              </a:rPr>
              <a:t>private</a:t>
            </a:r>
            <a:r>
              <a:rPr lang="tr-TR" sz="1400" dirty="0">
                <a:solidFill>
                  <a:srgbClr val="000000"/>
                </a:solidFill>
                <a:latin typeface="Consolas" panose="020B0609020204030204" pitchFamily="49" charset="0"/>
              </a:rPr>
              <a:t>:</a:t>
            </a:r>
          </a:p>
          <a:p>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double</a:t>
            </a:r>
            <a:r>
              <a:rPr lang="en-US" sz="1400" dirty="0">
                <a:solidFill>
                  <a:srgbClr val="000000"/>
                </a:solidFill>
                <a:latin typeface="Consolas" panose="020B0609020204030204" pitchFamily="49" charset="0"/>
              </a:rPr>
              <a:t>* elements; </a:t>
            </a:r>
            <a:r>
              <a:rPr lang="en-US" sz="1400" dirty="0">
                <a:solidFill>
                  <a:srgbClr val="008000"/>
                </a:solidFill>
                <a:latin typeface="Consolas" panose="020B0609020204030204" pitchFamily="49" charset="0"/>
              </a:rPr>
              <a:t>// The physical array in memory</a:t>
            </a:r>
            <a:endParaRPr lang="en-US" sz="1400" dirty="0">
              <a:solidFill>
                <a:srgbClr val="000000"/>
              </a:solidFill>
              <a:latin typeface="Consolas" panose="020B0609020204030204" pitchFamily="49" charset="0"/>
            </a:endParaRPr>
          </a:p>
          <a:p>
            <a:r>
              <a:rPr lang="en-US" sz="1400" dirty="0">
                <a:solidFill>
                  <a:srgbClr val="000000"/>
                </a:solidFill>
                <a:latin typeface="Consolas" panose="020B0609020204030204" pitchFamily="49" charset="0"/>
              </a:rPr>
              <a:t>    </a:t>
            </a:r>
            <a:r>
              <a:rPr lang="en-US" sz="1400" dirty="0" err="1">
                <a:solidFill>
                  <a:srgbClr val="0000FF"/>
                </a:solidFill>
                <a:latin typeface="Consolas" panose="020B0609020204030204" pitchFamily="49" charset="0"/>
              </a:rPr>
              <a:t>int</a:t>
            </a:r>
            <a:r>
              <a:rPr lang="en-US" sz="1400" dirty="0">
                <a:solidFill>
                  <a:srgbClr val="000000"/>
                </a:solidFill>
                <a:latin typeface="Consolas" panose="020B0609020204030204" pitchFamily="49" charset="0"/>
              </a:rPr>
              <a:t> capacity;     </a:t>
            </a:r>
            <a:r>
              <a:rPr lang="en-US" sz="1400" dirty="0">
                <a:solidFill>
                  <a:srgbClr val="008000"/>
                </a:solidFill>
                <a:latin typeface="Consolas" panose="020B0609020204030204" pitchFamily="49" charset="0"/>
              </a:rPr>
              <a:t>// Total space allocated</a:t>
            </a:r>
            <a:endParaRPr lang="en-US" sz="1400" dirty="0">
              <a:solidFill>
                <a:srgbClr val="000000"/>
              </a:solidFill>
              <a:latin typeface="Consolas" panose="020B0609020204030204" pitchFamily="49" charset="0"/>
            </a:endParaRPr>
          </a:p>
          <a:p>
            <a:r>
              <a:rPr lang="en-US" sz="1400" dirty="0">
                <a:solidFill>
                  <a:srgbClr val="000000"/>
                </a:solidFill>
                <a:latin typeface="Consolas" panose="020B0609020204030204" pitchFamily="49" charset="0"/>
              </a:rPr>
              <a:t>    </a:t>
            </a:r>
            <a:r>
              <a:rPr lang="en-US" sz="1400" dirty="0" err="1">
                <a:solidFill>
                  <a:srgbClr val="0000FF"/>
                </a:solidFill>
                <a:latin typeface="Consolas" panose="020B0609020204030204" pitchFamily="49" charset="0"/>
              </a:rPr>
              <a:t>int</a:t>
            </a:r>
            <a:r>
              <a:rPr lang="en-US" sz="1400" dirty="0">
                <a:solidFill>
                  <a:srgbClr val="000000"/>
                </a:solidFill>
                <a:latin typeface="Consolas" panose="020B0609020204030204" pitchFamily="49" charset="0"/>
              </a:rPr>
              <a:t> </a:t>
            </a:r>
            <a:r>
              <a:rPr lang="en-US" sz="1400" dirty="0" err="1">
                <a:solidFill>
                  <a:srgbClr val="000000"/>
                </a:solidFill>
                <a:latin typeface="Consolas" panose="020B0609020204030204" pitchFamily="49" charset="0"/>
              </a:rPr>
              <a:t>currentSize</a:t>
            </a:r>
            <a:r>
              <a:rPr lang="en-US" sz="1400" dirty="0">
                <a:solidFill>
                  <a:srgbClr val="000000"/>
                </a:solidFill>
                <a:latin typeface="Consolas" panose="020B0609020204030204" pitchFamily="49" charset="0"/>
              </a:rPr>
              <a:t>;  </a:t>
            </a:r>
            <a:r>
              <a:rPr lang="en-US" sz="1400" dirty="0">
                <a:solidFill>
                  <a:srgbClr val="008000"/>
                </a:solidFill>
                <a:latin typeface="Consolas" panose="020B0609020204030204" pitchFamily="49" charset="0"/>
              </a:rPr>
              <a:t>// Number of elements currently in the list</a:t>
            </a:r>
            <a:endParaRPr lang="en-US" sz="1400" dirty="0">
              <a:solidFill>
                <a:srgbClr val="000000"/>
              </a:solidFill>
              <a:latin typeface="Consolas" panose="020B0609020204030204" pitchFamily="49" charset="0"/>
            </a:endParaRPr>
          </a:p>
          <a:p>
            <a:endParaRPr lang="tr-TR" sz="1400" dirty="0">
              <a:solidFill>
                <a:srgbClr val="000000"/>
              </a:solidFill>
              <a:latin typeface="Consolas" panose="020B0609020204030204" pitchFamily="49" charset="0"/>
            </a:endParaRPr>
          </a:p>
          <a:p>
            <a:r>
              <a:rPr lang="en-US" sz="1400" dirty="0">
                <a:solidFill>
                  <a:srgbClr val="000000"/>
                </a:solidFill>
                <a:latin typeface="Consolas" panose="020B0609020204030204" pitchFamily="49" charset="0"/>
              </a:rPr>
              <a:t>    </a:t>
            </a:r>
            <a:r>
              <a:rPr lang="en-US" sz="1400" dirty="0">
                <a:solidFill>
                  <a:srgbClr val="008000"/>
                </a:solidFill>
                <a:latin typeface="Consolas" panose="020B0609020204030204" pitchFamily="49" charset="0"/>
              </a:rPr>
              <a:t>// Private helper to handle the "Dynamic" part of the </a:t>
            </a:r>
            <a:r>
              <a:rPr lang="en-US" sz="1400" dirty="0" smtClean="0">
                <a:solidFill>
                  <a:srgbClr val="008000"/>
                </a:solidFill>
                <a:latin typeface="Consolas" panose="020B0609020204030204" pitchFamily="49" charset="0"/>
              </a:rPr>
              <a:t>array</a:t>
            </a:r>
            <a:endParaRPr lang="en-US"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void</a:t>
            </a:r>
            <a:r>
              <a:rPr lang="tr-TR" sz="1400" dirty="0">
                <a:solidFill>
                  <a:srgbClr val="000000"/>
                </a:solidFill>
                <a:latin typeface="Consolas" panose="020B0609020204030204" pitchFamily="49" charset="0"/>
              </a:rPr>
              <a:t> resize(</a:t>
            </a:r>
            <a:r>
              <a:rPr lang="tr-TR" sz="1400" dirty="0">
                <a:solidFill>
                  <a:srgbClr val="0000FF"/>
                </a:solidFill>
                <a:latin typeface="Consolas" panose="020B0609020204030204" pitchFamily="49" charset="0"/>
              </a:rPr>
              <a:t>int</a:t>
            </a:r>
            <a:r>
              <a:rPr lang="tr-TR" sz="1400" dirty="0">
                <a:solidFill>
                  <a:srgbClr val="000000"/>
                </a:solidFill>
                <a:latin typeface="Consolas" panose="020B0609020204030204" pitchFamily="49" charset="0"/>
              </a:rPr>
              <a:t> </a:t>
            </a:r>
            <a:r>
              <a:rPr lang="tr-TR" sz="1400" dirty="0">
                <a:solidFill>
                  <a:srgbClr val="808080"/>
                </a:solidFill>
                <a:latin typeface="Consolas" panose="020B0609020204030204" pitchFamily="49" charset="0"/>
              </a:rPr>
              <a:t>newCapacity</a:t>
            </a:r>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double</a:t>
            </a:r>
            <a:r>
              <a:rPr lang="tr-TR" sz="1400" dirty="0">
                <a:solidFill>
                  <a:srgbClr val="000000"/>
                </a:solidFill>
                <a:latin typeface="Consolas" panose="020B0609020204030204" pitchFamily="49" charset="0"/>
              </a:rPr>
              <a:t>* newArray = </a:t>
            </a:r>
            <a:r>
              <a:rPr lang="tr-TR" sz="1400" dirty="0">
                <a:solidFill>
                  <a:srgbClr val="0000FF"/>
                </a:solidFill>
                <a:latin typeface="Consolas" panose="020B0609020204030204" pitchFamily="49" charset="0"/>
              </a:rPr>
              <a:t>new</a:t>
            </a:r>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double</a:t>
            </a:r>
            <a:r>
              <a:rPr lang="tr-TR" sz="1400" dirty="0">
                <a:solidFill>
                  <a:srgbClr val="000000"/>
                </a:solidFill>
                <a:latin typeface="Consolas" panose="020B0609020204030204" pitchFamily="49" charset="0"/>
              </a:rPr>
              <a:t>[</a:t>
            </a:r>
            <a:r>
              <a:rPr lang="tr-TR" sz="1400" dirty="0">
                <a:solidFill>
                  <a:srgbClr val="808080"/>
                </a:solidFill>
                <a:latin typeface="Consolas" panose="020B0609020204030204" pitchFamily="49" charset="0"/>
              </a:rPr>
              <a:t>newCapacity</a:t>
            </a:r>
            <a:r>
              <a:rPr lang="tr-TR" sz="1400" dirty="0">
                <a:solidFill>
                  <a:srgbClr val="000000"/>
                </a:solidFill>
                <a:latin typeface="Consolas" panose="020B0609020204030204" pitchFamily="49" charset="0"/>
              </a:rPr>
              <a:t>];</a:t>
            </a: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for</a:t>
            </a:r>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int</a:t>
            </a:r>
            <a:r>
              <a:rPr lang="tr-TR" sz="1400" dirty="0">
                <a:solidFill>
                  <a:srgbClr val="000000"/>
                </a:solidFill>
                <a:latin typeface="Consolas" panose="020B0609020204030204" pitchFamily="49" charset="0"/>
              </a:rPr>
              <a:t> i = 0; i &lt; currentSize; i++) {</a:t>
            </a:r>
          </a:p>
          <a:p>
            <a:r>
              <a:rPr lang="tr-TR" sz="1400" dirty="0">
                <a:solidFill>
                  <a:srgbClr val="000000"/>
                </a:solidFill>
                <a:latin typeface="Consolas" panose="020B0609020204030204" pitchFamily="49" charset="0"/>
              </a:rPr>
              <a:t>            newArray[i] = elements[i];</a:t>
            </a:r>
          </a:p>
          <a:p>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delete[]</a:t>
            </a:r>
            <a:r>
              <a:rPr lang="tr-TR" sz="1400" dirty="0">
                <a:solidFill>
                  <a:srgbClr val="000000"/>
                </a:solidFill>
                <a:latin typeface="Consolas" panose="020B0609020204030204" pitchFamily="49" charset="0"/>
              </a:rPr>
              <a:t> elements;</a:t>
            </a:r>
          </a:p>
          <a:p>
            <a:r>
              <a:rPr lang="tr-TR" sz="1400" dirty="0">
                <a:solidFill>
                  <a:srgbClr val="000000"/>
                </a:solidFill>
                <a:latin typeface="Consolas" panose="020B0609020204030204" pitchFamily="49" charset="0"/>
              </a:rPr>
              <a:t>        elements = newArray;</a:t>
            </a:r>
          </a:p>
          <a:p>
            <a:r>
              <a:rPr lang="tr-TR" sz="1400" dirty="0">
                <a:solidFill>
                  <a:srgbClr val="000000"/>
                </a:solidFill>
                <a:latin typeface="Consolas" panose="020B0609020204030204" pitchFamily="49" charset="0"/>
              </a:rPr>
              <a:t>        capacity = </a:t>
            </a:r>
            <a:r>
              <a:rPr lang="tr-TR" sz="1400" dirty="0">
                <a:solidFill>
                  <a:srgbClr val="808080"/>
                </a:solidFill>
                <a:latin typeface="Consolas" panose="020B0609020204030204" pitchFamily="49" charset="0"/>
              </a:rPr>
              <a:t>newCapacity</a:t>
            </a:r>
            <a:r>
              <a:rPr lang="tr-TR" sz="1400" dirty="0">
                <a:solidFill>
                  <a:srgbClr val="000000"/>
                </a:solidFill>
                <a:latin typeface="Consolas" panose="020B0609020204030204" pitchFamily="49" charset="0"/>
              </a:rPr>
              <a:t>;</a:t>
            </a:r>
          </a:p>
          <a:p>
            <a:r>
              <a:rPr lang="tr-TR" sz="1400" dirty="0">
                <a:solidFill>
                  <a:srgbClr val="000000"/>
                </a:solidFill>
                <a:latin typeface="Consolas" panose="020B0609020204030204" pitchFamily="49" charset="0"/>
              </a:rPr>
              <a:t>    }</a:t>
            </a:r>
          </a:p>
          <a:p>
            <a:endParaRPr lang="tr-TR" sz="1400" dirty="0">
              <a:solidFill>
                <a:srgbClr val="000000"/>
              </a:solidFill>
              <a:latin typeface="Consolas" panose="020B0609020204030204" pitchFamily="49" charset="0"/>
            </a:endParaRPr>
          </a:p>
          <a:p>
            <a:r>
              <a:rPr lang="tr-TR" sz="1400" dirty="0">
                <a:solidFill>
                  <a:srgbClr val="0000FF"/>
                </a:solidFill>
                <a:latin typeface="Consolas" panose="020B0609020204030204" pitchFamily="49" charset="0"/>
              </a:rPr>
              <a:t>public</a:t>
            </a:r>
            <a:r>
              <a:rPr lang="tr-TR" sz="1400" dirty="0">
                <a:solidFill>
                  <a:srgbClr val="000000"/>
                </a:solidFill>
                <a:latin typeface="Consolas" panose="020B0609020204030204" pitchFamily="49" charset="0"/>
              </a:rPr>
              <a:t>:</a:t>
            </a:r>
          </a:p>
          <a:p>
            <a:r>
              <a:rPr lang="tr-TR" sz="1400" dirty="0">
                <a:solidFill>
                  <a:srgbClr val="000000"/>
                </a:solidFill>
                <a:latin typeface="Consolas" panose="020B0609020204030204" pitchFamily="49" charset="0"/>
              </a:rPr>
              <a:t> </a:t>
            </a:r>
            <a:r>
              <a:rPr lang="en-US" sz="1400" dirty="0" smtClean="0">
                <a:solidFill>
                  <a:srgbClr val="2B91AF"/>
                </a:solidFill>
                <a:latin typeface="Consolas" panose="020B0609020204030204" pitchFamily="49" charset="0"/>
              </a:rPr>
              <a:t>A</a:t>
            </a:r>
            <a:r>
              <a:rPr lang="tr-TR" sz="1400" dirty="0" smtClean="0">
                <a:solidFill>
                  <a:srgbClr val="2B91AF"/>
                </a:solidFill>
                <a:latin typeface="Consolas" panose="020B0609020204030204" pitchFamily="49" charset="0"/>
              </a:rPr>
              <a:t>rrayBasedList</a:t>
            </a:r>
            <a:r>
              <a:rPr lang="tr-TR" sz="1400" dirty="0" smtClean="0">
                <a:solidFill>
                  <a:srgbClr val="000000"/>
                </a:solidFill>
                <a:latin typeface="Consolas" panose="020B0609020204030204" pitchFamily="49" charset="0"/>
              </a:rPr>
              <a:t>() </a:t>
            </a:r>
            <a:r>
              <a:rPr lang="tr-TR" sz="1400" dirty="0">
                <a:solidFill>
                  <a:srgbClr val="000000"/>
                </a:solidFill>
                <a:latin typeface="Consolas" panose="020B0609020204030204" pitchFamily="49" charset="0"/>
              </a:rPr>
              <a:t>{</a:t>
            </a:r>
          </a:p>
          <a:p>
            <a:r>
              <a:rPr lang="en-US" sz="1400" dirty="0">
                <a:solidFill>
                  <a:srgbClr val="000000"/>
                </a:solidFill>
                <a:latin typeface="Consolas" panose="020B0609020204030204" pitchFamily="49" charset="0"/>
              </a:rPr>
              <a:t>        capacity = 10; </a:t>
            </a:r>
            <a:r>
              <a:rPr lang="en-US" sz="1400" dirty="0">
                <a:solidFill>
                  <a:srgbClr val="008000"/>
                </a:solidFill>
                <a:latin typeface="Consolas" panose="020B0609020204030204" pitchFamily="49" charset="0"/>
              </a:rPr>
              <a:t>// Initial "guess" at size</a:t>
            </a:r>
            <a:endParaRPr lang="en-US"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        currentSize = 0;</a:t>
            </a:r>
          </a:p>
          <a:p>
            <a:r>
              <a:rPr lang="tr-TR" sz="1400" dirty="0">
                <a:solidFill>
                  <a:srgbClr val="000000"/>
                </a:solidFill>
                <a:latin typeface="Consolas" panose="020B0609020204030204" pitchFamily="49" charset="0"/>
              </a:rPr>
              <a:t>        elements = </a:t>
            </a:r>
            <a:r>
              <a:rPr lang="tr-TR" sz="1400" dirty="0">
                <a:solidFill>
                  <a:srgbClr val="0000FF"/>
                </a:solidFill>
                <a:latin typeface="Consolas" panose="020B0609020204030204" pitchFamily="49" charset="0"/>
              </a:rPr>
              <a:t>new</a:t>
            </a:r>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double</a:t>
            </a:r>
            <a:r>
              <a:rPr lang="tr-TR" sz="1400" dirty="0">
                <a:solidFill>
                  <a:srgbClr val="000000"/>
                </a:solidFill>
                <a:latin typeface="Consolas" panose="020B0609020204030204" pitchFamily="49" charset="0"/>
              </a:rPr>
              <a:t>[capacity];</a:t>
            </a:r>
          </a:p>
          <a:p>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r>
              <a:rPr lang="tr-TR" sz="1400" dirty="0" smtClean="0">
                <a:solidFill>
                  <a:srgbClr val="000000"/>
                </a:solidFill>
                <a:latin typeface="Consolas" panose="020B0609020204030204" pitchFamily="49" charset="0"/>
              </a:rPr>
              <a:t>~</a:t>
            </a:r>
            <a:r>
              <a:rPr lang="tr-TR" sz="1400" dirty="0">
                <a:solidFill>
                  <a:srgbClr val="2B91AF"/>
                </a:solidFill>
                <a:latin typeface="Consolas" panose="020B0609020204030204" pitchFamily="49" charset="0"/>
              </a:rPr>
              <a:t> </a:t>
            </a:r>
            <a:r>
              <a:rPr lang="en-US" sz="1400" dirty="0" smtClean="0">
                <a:solidFill>
                  <a:srgbClr val="2B91AF"/>
                </a:solidFill>
                <a:latin typeface="Consolas" panose="020B0609020204030204" pitchFamily="49" charset="0"/>
              </a:rPr>
              <a:t>A</a:t>
            </a:r>
            <a:r>
              <a:rPr lang="tr-TR" sz="1400" dirty="0" smtClean="0">
                <a:solidFill>
                  <a:srgbClr val="2B91AF"/>
                </a:solidFill>
                <a:latin typeface="Consolas" panose="020B0609020204030204" pitchFamily="49" charset="0"/>
              </a:rPr>
              <a:t>rrayBasedList</a:t>
            </a:r>
            <a:r>
              <a:rPr lang="tr-TR" sz="1400" dirty="0" smtClean="0">
                <a:solidFill>
                  <a:srgbClr val="000000"/>
                </a:solidFill>
                <a:latin typeface="Consolas" panose="020B0609020204030204" pitchFamily="49" charset="0"/>
              </a:rPr>
              <a:t>() </a:t>
            </a:r>
            <a:r>
              <a:rPr lang="tr-TR" sz="1400" dirty="0">
                <a:solidFill>
                  <a:srgbClr val="000000"/>
                </a:solidFill>
                <a:latin typeface="Consolas" panose="020B0609020204030204" pitchFamily="49" charset="0"/>
              </a:rPr>
              <a:t>{</a:t>
            </a:r>
          </a:p>
          <a:p>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delete</a:t>
            </a:r>
            <a:r>
              <a:rPr lang="en-US" sz="1400" dirty="0">
                <a:solidFill>
                  <a:srgbClr val="000000"/>
                </a:solidFill>
                <a:latin typeface="Consolas" panose="020B0609020204030204" pitchFamily="49" charset="0"/>
              </a:rPr>
              <a:t>[] elements; </a:t>
            </a:r>
            <a:r>
              <a:rPr lang="en-US" sz="1400" dirty="0">
                <a:solidFill>
                  <a:srgbClr val="008000"/>
                </a:solidFill>
                <a:latin typeface="Consolas" panose="020B0609020204030204" pitchFamily="49" charset="0"/>
              </a:rPr>
              <a:t>// Prevent memory leaks</a:t>
            </a:r>
            <a:endParaRPr lang="en-US"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r>
              <a:rPr lang="tr-TR" sz="1400" dirty="0">
                <a:solidFill>
                  <a:srgbClr val="008000"/>
                </a:solidFill>
                <a:latin typeface="Consolas" panose="020B0609020204030204" pitchFamily="49" charset="0"/>
              </a:rPr>
              <a:t>// ADT Implementation logic...</a:t>
            </a:r>
            <a:endParaRPr lang="tr-TR"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a:t>
            </a:r>
            <a:endParaRPr lang="tr-TR" sz="1400" dirty="0"/>
          </a:p>
        </p:txBody>
      </p:sp>
    </p:spTree>
    <p:extLst>
      <p:ext uri="{BB962C8B-B14F-4D97-AF65-F5344CB8AC3E}">
        <p14:creationId xmlns:p14="http://schemas.microsoft.com/office/powerpoint/2010/main" val="1787547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ADT</a:t>
            </a:r>
            <a:endParaRPr lang="tr-TR" dirty="0"/>
          </a:p>
        </p:txBody>
      </p:sp>
      <p:sp>
        <p:nvSpPr>
          <p:cNvPr id="3" name="Content Placeholder 2"/>
          <p:cNvSpPr>
            <a:spLocks noGrp="1"/>
          </p:cNvSpPr>
          <p:nvPr>
            <p:ph idx="1"/>
          </p:nvPr>
        </p:nvSpPr>
        <p:spPr/>
        <p:txBody>
          <a:bodyPr/>
          <a:lstStyle/>
          <a:p>
            <a:pPr marL="514350" indent="-514350">
              <a:buAutoNum type="arabicPeriod"/>
            </a:pPr>
            <a:r>
              <a:rPr lang="en-US" dirty="0" smtClean="0"/>
              <a:t>Core </a:t>
            </a:r>
            <a:r>
              <a:rPr lang="en-US" dirty="0"/>
              <a:t>Positional </a:t>
            </a:r>
            <a:r>
              <a:rPr lang="en-US" dirty="0" smtClean="0"/>
              <a:t>Operations</a:t>
            </a:r>
            <a:br>
              <a:rPr lang="en-US" dirty="0" smtClean="0"/>
            </a:br>
            <a:r>
              <a:rPr lang="en-US" dirty="0" smtClean="0"/>
              <a:t>add, remove, set/update, get</a:t>
            </a:r>
          </a:p>
          <a:p>
            <a:pPr marL="514350" indent="-514350">
              <a:buAutoNum type="arabicPeriod"/>
            </a:pPr>
            <a:r>
              <a:rPr lang="en-US" dirty="0" smtClean="0"/>
              <a:t>Capacity </a:t>
            </a:r>
            <a:r>
              <a:rPr lang="en-US" dirty="0"/>
              <a:t>&amp; State </a:t>
            </a:r>
            <a:r>
              <a:rPr lang="en-US" dirty="0" smtClean="0"/>
              <a:t>Queries</a:t>
            </a:r>
            <a:br>
              <a:rPr lang="en-US" dirty="0" smtClean="0"/>
            </a:br>
            <a:r>
              <a:rPr lang="en-US" dirty="0" err="1" smtClean="0"/>
              <a:t>size,isEmpty</a:t>
            </a:r>
            <a:endParaRPr lang="en-US" dirty="0" smtClean="0"/>
          </a:p>
          <a:p>
            <a:pPr marL="514350" indent="-514350">
              <a:buAutoNum type="arabicPeriod"/>
            </a:pPr>
            <a:r>
              <a:rPr lang="en-US" dirty="0" smtClean="0"/>
              <a:t>Search </a:t>
            </a:r>
            <a:r>
              <a:rPr lang="en-US" dirty="0"/>
              <a:t>&amp; Bulk </a:t>
            </a:r>
            <a:r>
              <a:rPr lang="en-US" dirty="0" smtClean="0"/>
              <a:t>Operations</a:t>
            </a:r>
            <a:br>
              <a:rPr lang="en-US" dirty="0" smtClean="0"/>
            </a:br>
            <a:r>
              <a:rPr lang="en-US" dirty="0" err="1" smtClean="0"/>
              <a:t>indexOf</a:t>
            </a:r>
            <a:r>
              <a:rPr lang="en-US" dirty="0" smtClean="0"/>
              <a:t>, clear, etc..</a:t>
            </a:r>
            <a:endParaRPr lang="tr-TR" dirty="0"/>
          </a:p>
        </p:txBody>
      </p:sp>
    </p:spTree>
    <p:extLst>
      <p:ext uri="{BB962C8B-B14F-4D97-AF65-F5344CB8AC3E}">
        <p14:creationId xmlns:p14="http://schemas.microsoft.com/office/powerpoint/2010/main" val="51071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Arrays in C++</a:t>
            </a:r>
            <a:endParaRPr lang="tr-TR" dirty="0"/>
          </a:p>
        </p:txBody>
      </p:sp>
      <p:sp>
        <p:nvSpPr>
          <p:cNvPr id="3" name="Content Placeholder 2"/>
          <p:cNvSpPr>
            <a:spLocks noGrp="1"/>
          </p:cNvSpPr>
          <p:nvPr>
            <p:ph idx="1"/>
          </p:nvPr>
        </p:nvSpPr>
        <p:spPr>
          <a:xfrm>
            <a:off x="838200" y="1123406"/>
            <a:ext cx="10515600" cy="5053557"/>
          </a:xfrm>
        </p:spPr>
        <p:txBody>
          <a:bodyPr>
            <a:normAutofit/>
          </a:bodyPr>
          <a:lstStyle/>
          <a:p>
            <a:pPr marL="0" indent="0">
              <a:buNone/>
            </a:pPr>
            <a:r>
              <a:rPr lang="en-US" dirty="0" smtClean="0"/>
              <a:t>1. Fixed Size :     Once an array is declared, its size cannot be changed dynamically. This can lead to inefficient memory usage if the size is overestimated or a risk of overflow if underestimated.</a:t>
            </a:r>
          </a:p>
          <a:p>
            <a:pPr marL="0" indent="0">
              <a:buNone/>
            </a:pPr>
            <a:endParaRPr lang="en-US" dirty="0" smtClean="0"/>
          </a:p>
          <a:p>
            <a:pPr marL="0" indent="0">
              <a:buNone/>
            </a:pPr>
            <a:r>
              <a:rPr lang="en-US" dirty="0" smtClean="0"/>
              <a:t>2. Lack of Built-in Bounds Checking:  Accessing elements beyond the array’s boundaries leads to undefined behavior, often causing crashes or memory corruption.</a:t>
            </a:r>
          </a:p>
          <a:p>
            <a:pPr marL="0" indent="0">
              <a:buNone/>
            </a:pPr>
            <a:r>
              <a:rPr lang="en-US" dirty="0" smtClean="0"/>
              <a:t>    Example:</a:t>
            </a:r>
          </a:p>
          <a:p>
            <a:pPr marL="0" indent="0">
              <a:buNone/>
            </a:pPr>
            <a:r>
              <a:rPr lang="en-US" dirty="0" err="1" smtClean="0"/>
              <a:t>int</a:t>
            </a:r>
            <a:r>
              <a:rPr lang="en-US" dirty="0" smtClean="0"/>
              <a:t> </a:t>
            </a:r>
            <a:r>
              <a:rPr lang="en-US" dirty="0" err="1" smtClean="0"/>
              <a:t>arr</a:t>
            </a:r>
            <a:r>
              <a:rPr lang="en-US" dirty="0" smtClean="0"/>
              <a:t>[5] = {1, 2, 3, 4, 5};</a:t>
            </a:r>
          </a:p>
          <a:p>
            <a:pPr marL="0" indent="0">
              <a:buNone/>
            </a:pPr>
            <a:r>
              <a:rPr lang="en-US" dirty="0" err="1" smtClean="0"/>
              <a:t>std</a:t>
            </a:r>
            <a:r>
              <a:rPr lang="en-US" dirty="0" smtClean="0"/>
              <a:t>::</a:t>
            </a:r>
            <a:r>
              <a:rPr lang="en-US" dirty="0" err="1" smtClean="0"/>
              <a:t>cout</a:t>
            </a:r>
            <a:r>
              <a:rPr lang="en-US" dirty="0" smtClean="0"/>
              <a:t> &lt;&lt; </a:t>
            </a:r>
            <a:r>
              <a:rPr lang="en-US" dirty="0" err="1" smtClean="0"/>
              <a:t>arr</a:t>
            </a:r>
            <a:r>
              <a:rPr lang="en-US" dirty="0" smtClean="0"/>
              <a:t>[10];  // Undefined behavior!</a:t>
            </a:r>
            <a:endParaRPr lang="tr-TR" dirty="0"/>
          </a:p>
        </p:txBody>
      </p:sp>
    </p:spTree>
    <p:extLst>
      <p:ext uri="{BB962C8B-B14F-4D97-AF65-F5344CB8AC3E}">
        <p14:creationId xmlns:p14="http://schemas.microsoft.com/office/powerpoint/2010/main" val="38395624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Arrays in C++</a:t>
            </a:r>
            <a:endParaRPr lang="tr-TR" dirty="0"/>
          </a:p>
        </p:txBody>
      </p:sp>
      <p:sp>
        <p:nvSpPr>
          <p:cNvPr id="3" name="Content Placeholder 2"/>
          <p:cNvSpPr>
            <a:spLocks noGrp="1"/>
          </p:cNvSpPr>
          <p:nvPr>
            <p:ph idx="1"/>
          </p:nvPr>
        </p:nvSpPr>
        <p:spPr/>
        <p:txBody>
          <a:bodyPr>
            <a:normAutofit/>
          </a:bodyPr>
          <a:lstStyle/>
          <a:p>
            <a:pPr marL="0" indent="0">
              <a:buNone/>
            </a:pPr>
            <a:r>
              <a:rPr lang="en-US" dirty="0" smtClean="0"/>
              <a:t>3. Manual Memory Management (for Dynamic Arrays) : When using new[] for dynamic arrays, programmers must explicitly deallocate memory using delete[], leading to potential memory leaks if not handled properly.</a:t>
            </a:r>
          </a:p>
          <a:p>
            <a:pPr marL="0" indent="0">
              <a:buNone/>
            </a:pPr>
            <a:r>
              <a:rPr lang="en-US" dirty="0" smtClean="0"/>
              <a:t>    Example:</a:t>
            </a:r>
          </a:p>
          <a:p>
            <a:pPr marL="0" indent="0">
              <a:buNone/>
            </a:pPr>
            <a:r>
              <a:rPr lang="en-US" dirty="0" err="1" smtClean="0"/>
              <a:t>int</a:t>
            </a:r>
            <a:r>
              <a:rPr lang="en-US" dirty="0" smtClean="0"/>
              <a:t>* </a:t>
            </a:r>
            <a:r>
              <a:rPr lang="en-US" dirty="0" err="1" smtClean="0"/>
              <a:t>arr</a:t>
            </a:r>
            <a:r>
              <a:rPr lang="en-US" dirty="0" smtClean="0"/>
              <a:t> = new </a:t>
            </a:r>
            <a:r>
              <a:rPr lang="en-US" dirty="0" err="1" smtClean="0"/>
              <a:t>int</a:t>
            </a:r>
            <a:r>
              <a:rPr lang="en-US" dirty="0" smtClean="0"/>
              <a:t>[10]; // Dynamically allocated</a:t>
            </a:r>
          </a:p>
          <a:p>
            <a:pPr marL="0" indent="0">
              <a:buNone/>
            </a:pPr>
            <a:r>
              <a:rPr lang="en-US" dirty="0" smtClean="0"/>
              <a:t>// Forgetting to delete[] </a:t>
            </a:r>
            <a:r>
              <a:rPr lang="en-US" dirty="0" err="1" smtClean="0"/>
              <a:t>arr</a:t>
            </a:r>
            <a:r>
              <a:rPr lang="en-US" dirty="0" smtClean="0"/>
              <a:t>; causes memory leaks.</a:t>
            </a:r>
          </a:p>
          <a:p>
            <a:pPr marL="0" indent="0">
              <a:buNone/>
            </a:pPr>
            <a:endParaRPr lang="en-US" dirty="0" smtClean="0"/>
          </a:p>
          <a:p>
            <a:pPr marL="0" indent="0">
              <a:buNone/>
            </a:pPr>
            <a:r>
              <a:rPr lang="en-US" dirty="0" smtClean="0"/>
              <a:t>4. No Direct Support for Dynamic Resizing :     If more space is needed, a new array must be manually allocated, data copied over, and the old array deleted, making resizing inefficient.</a:t>
            </a:r>
            <a:endParaRPr lang="tr-TR" dirty="0"/>
          </a:p>
        </p:txBody>
      </p:sp>
    </p:spTree>
    <p:extLst>
      <p:ext uri="{BB962C8B-B14F-4D97-AF65-F5344CB8AC3E}">
        <p14:creationId xmlns:p14="http://schemas.microsoft.com/office/powerpoint/2010/main" val="20497872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Arrays in C++</a:t>
            </a:r>
            <a:endParaRPr lang="tr-TR" dirty="0"/>
          </a:p>
        </p:txBody>
      </p:sp>
      <p:sp>
        <p:nvSpPr>
          <p:cNvPr id="3" name="Content Placeholder 2"/>
          <p:cNvSpPr>
            <a:spLocks noGrp="1"/>
          </p:cNvSpPr>
          <p:nvPr>
            <p:ph idx="1"/>
          </p:nvPr>
        </p:nvSpPr>
        <p:spPr/>
        <p:txBody>
          <a:bodyPr/>
          <a:lstStyle/>
          <a:p>
            <a:pPr marL="0" indent="0">
              <a:buNone/>
            </a:pPr>
            <a:r>
              <a:rPr lang="en-US" dirty="0" smtClean="0"/>
              <a:t>5. Lack of High-Level Utility Functions : Arrays do not have built-in functions for insertion, deletion, or searching, requiring manual implementation.</a:t>
            </a:r>
            <a:endParaRPr lang="tr-TR" dirty="0"/>
          </a:p>
        </p:txBody>
      </p:sp>
    </p:spTree>
    <p:extLst>
      <p:ext uri="{BB962C8B-B14F-4D97-AF65-F5344CB8AC3E}">
        <p14:creationId xmlns:p14="http://schemas.microsoft.com/office/powerpoint/2010/main" val="129063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Problems with Vectors in C++</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1. Performance Overhead Due to Dynamic Resizing: </a:t>
            </a:r>
            <a:r>
              <a:rPr lang="en-US" dirty="0" smtClean="0"/>
              <a:t>Vectors grow dynamically, typically doubling their size when capacity is exceeded. This involves </a:t>
            </a:r>
            <a:r>
              <a:rPr lang="en-US" b="1" dirty="0" smtClean="0"/>
              <a:t>copying all existing elements</a:t>
            </a:r>
            <a:r>
              <a:rPr lang="en-US" dirty="0" smtClean="0"/>
              <a:t> to a new memory location, which can be costly in performance.</a:t>
            </a:r>
          </a:p>
          <a:p>
            <a:pPr marL="0" indent="0">
              <a:buNone/>
            </a:pPr>
            <a:r>
              <a:rPr lang="en-US" dirty="0" err="1" smtClean="0"/>
              <a:t>std</a:t>
            </a:r>
            <a:r>
              <a:rPr lang="en-US" dirty="0" smtClean="0"/>
              <a:t>::vector&lt;</a:t>
            </a:r>
            <a:r>
              <a:rPr lang="en-US" dirty="0" err="1" smtClean="0"/>
              <a:t>int</a:t>
            </a:r>
            <a:r>
              <a:rPr lang="en-US" dirty="0" smtClean="0"/>
              <a:t>&gt; </a:t>
            </a:r>
            <a:r>
              <a:rPr lang="en-US" dirty="0" err="1" smtClean="0"/>
              <a:t>vec</a:t>
            </a:r>
            <a:r>
              <a:rPr lang="en-US" dirty="0" smtClean="0"/>
              <a:t>; </a:t>
            </a:r>
          </a:p>
          <a:p>
            <a:pPr marL="0" indent="0">
              <a:buNone/>
            </a:pPr>
            <a:r>
              <a:rPr lang="en-US" dirty="0" smtClean="0"/>
              <a:t>for (</a:t>
            </a:r>
            <a:r>
              <a:rPr lang="en-US" dirty="0" err="1" smtClean="0"/>
              <a:t>int</a:t>
            </a:r>
            <a:r>
              <a:rPr lang="en-US" dirty="0" smtClean="0"/>
              <a:t> </a:t>
            </a:r>
            <a:r>
              <a:rPr lang="en-US" dirty="0" err="1" smtClean="0"/>
              <a:t>i</a:t>
            </a:r>
            <a:r>
              <a:rPr lang="en-US" dirty="0" smtClean="0"/>
              <a:t> = 0; </a:t>
            </a:r>
            <a:r>
              <a:rPr lang="en-US" dirty="0" err="1" smtClean="0"/>
              <a:t>i</a:t>
            </a:r>
            <a:r>
              <a:rPr lang="en-US" dirty="0" smtClean="0"/>
              <a:t> &lt; 100; </a:t>
            </a:r>
            <a:r>
              <a:rPr lang="en-US" dirty="0" err="1" smtClean="0"/>
              <a:t>i</a:t>
            </a:r>
            <a:r>
              <a:rPr lang="en-US" dirty="0" smtClean="0"/>
              <a:t>++) </a:t>
            </a:r>
          </a:p>
          <a:p>
            <a:pPr marL="0" indent="0">
              <a:buNone/>
            </a:pPr>
            <a:r>
              <a:rPr lang="en-US" dirty="0"/>
              <a:t>	</a:t>
            </a:r>
            <a:r>
              <a:rPr lang="en-US" dirty="0" err="1" smtClean="0"/>
              <a:t>vec.push_back</a:t>
            </a:r>
            <a:r>
              <a:rPr lang="en-US" dirty="0" smtClean="0"/>
              <a:t>(</a:t>
            </a:r>
            <a:r>
              <a:rPr lang="en-US" dirty="0" err="1" smtClean="0"/>
              <a:t>i</a:t>
            </a:r>
            <a:r>
              <a:rPr lang="en-US" dirty="0" smtClean="0"/>
              <a:t>); </a:t>
            </a:r>
          </a:p>
          <a:p>
            <a:pPr marL="0" indent="0">
              <a:buNone/>
            </a:pPr>
            <a:r>
              <a:rPr lang="en-US" dirty="0" smtClean="0"/>
              <a:t>// May trigger reallocation The vector doubles in size when full. All existing elements must be copied to the new location, making it expensive.</a:t>
            </a:r>
          </a:p>
          <a:p>
            <a:pPr marL="0" indent="0">
              <a:buNone/>
            </a:pPr>
            <a:r>
              <a:rPr lang="en-US" dirty="0" smtClean="0"/>
              <a:t>2. Slower Insertions/Deletions in the Middle: Since vectors store elements in contiguous memory, inserting or deleting elements in the middle requires shifting elements, which is less efficient than linked lists.</a:t>
            </a:r>
            <a:endParaRPr lang="tr-TR" dirty="0"/>
          </a:p>
        </p:txBody>
      </p:sp>
    </p:spTree>
    <p:extLst>
      <p:ext uri="{BB962C8B-B14F-4D97-AF65-F5344CB8AC3E}">
        <p14:creationId xmlns:p14="http://schemas.microsoft.com/office/powerpoint/2010/main" val="28998159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Arrays vs. Vectors?</a:t>
            </a:r>
            <a:endParaRPr lang="tr-TR" dirty="0"/>
          </a:p>
        </p:txBody>
      </p:sp>
      <p:sp>
        <p:nvSpPr>
          <p:cNvPr id="3" name="Content Placeholder 2"/>
          <p:cNvSpPr>
            <a:spLocks noGrp="1"/>
          </p:cNvSpPr>
          <p:nvPr>
            <p:ph idx="1"/>
          </p:nvPr>
        </p:nvSpPr>
        <p:spPr>
          <a:xfrm>
            <a:off x="838199" y="1201783"/>
            <a:ext cx="10909663" cy="4975180"/>
          </a:xfrm>
        </p:spPr>
        <p:txBody>
          <a:bodyPr>
            <a:normAutofit/>
          </a:bodyPr>
          <a:lstStyle/>
          <a:p>
            <a:pPr marL="0" indent="0">
              <a:buNone/>
            </a:pPr>
            <a:r>
              <a:rPr lang="en-US" dirty="0" smtClean="0"/>
              <a:t>Use arrays when:</a:t>
            </a:r>
          </a:p>
          <a:p>
            <a:r>
              <a:rPr lang="en-US" dirty="0" smtClean="0"/>
              <a:t>    The size is known at compile-time.</a:t>
            </a:r>
          </a:p>
          <a:p>
            <a:r>
              <a:rPr lang="en-US" dirty="0" smtClean="0"/>
              <a:t>    Memory constraints are strict, and no resizing is needed.</a:t>
            </a:r>
          </a:p>
          <a:p>
            <a:r>
              <a:rPr lang="en-US" dirty="0" smtClean="0"/>
              <a:t>    You need very fast random access without additional overhead.</a:t>
            </a:r>
          </a:p>
          <a:p>
            <a:pPr marL="0" indent="0">
              <a:buNone/>
            </a:pPr>
            <a:endParaRPr lang="en-US" dirty="0" smtClean="0"/>
          </a:p>
          <a:p>
            <a:pPr marL="0" indent="0">
              <a:buNone/>
            </a:pPr>
            <a:r>
              <a:rPr lang="en-US" dirty="0" smtClean="0"/>
              <a:t>Use vectors when:</a:t>
            </a:r>
          </a:p>
          <a:p>
            <a:r>
              <a:rPr lang="en-US" dirty="0" smtClean="0"/>
              <a:t>    The size is dynamic or unknown at compile time.</a:t>
            </a:r>
          </a:p>
          <a:p>
            <a:r>
              <a:rPr lang="en-US" dirty="0" smtClean="0"/>
              <a:t>    You need built-in methods like </a:t>
            </a:r>
            <a:r>
              <a:rPr lang="en-US" dirty="0" err="1" smtClean="0"/>
              <a:t>push_back</a:t>
            </a:r>
            <a:r>
              <a:rPr lang="en-US" dirty="0" smtClean="0"/>
              <a:t>(), erase(), or size().</a:t>
            </a:r>
          </a:p>
          <a:p>
            <a:r>
              <a:rPr lang="en-US" dirty="0" smtClean="0"/>
              <a:t>    You want automatic memory management and better safety features.</a:t>
            </a:r>
            <a:endParaRPr lang="tr-TR" dirty="0"/>
          </a:p>
        </p:txBody>
      </p:sp>
    </p:spTree>
    <p:extLst>
      <p:ext uri="{BB962C8B-B14F-4D97-AF65-F5344CB8AC3E}">
        <p14:creationId xmlns:p14="http://schemas.microsoft.com/office/powerpoint/2010/main" val="1949931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Arrays vs. Vectors</a:t>
            </a:r>
            <a:endParaRPr lang="tr-TR" dirty="0"/>
          </a:p>
        </p:txBody>
      </p:sp>
      <p:graphicFrame>
        <p:nvGraphicFramePr>
          <p:cNvPr id="12" name="Table 11"/>
          <p:cNvGraphicFramePr>
            <a:graphicFrameLocks noGrp="1"/>
          </p:cNvGraphicFramePr>
          <p:nvPr>
            <p:extLst>
              <p:ext uri="{D42A27DB-BD31-4B8C-83A1-F6EECF244321}">
                <p14:modId xmlns:p14="http://schemas.microsoft.com/office/powerpoint/2010/main" val="1822337919"/>
              </p:ext>
            </p:extLst>
          </p:nvPr>
        </p:nvGraphicFramePr>
        <p:xfrm>
          <a:off x="1898469" y="1417638"/>
          <a:ext cx="7576457" cy="4443231"/>
        </p:xfrm>
        <a:graphic>
          <a:graphicData uri="http://schemas.openxmlformats.org/drawingml/2006/table">
            <a:tbl>
              <a:tblPr>
                <a:tableStyleId>{5C22544A-7EE6-4342-B048-85BDC9FD1C3A}</a:tableStyleId>
              </a:tblPr>
              <a:tblGrid>
                <a:gridCol w="2243983">
                  <a:extLst>
                    <a:ext uri="{9D8B030D-6E8A-4147-A177-3AD203B41FA5}">
                      <a16:colId xmlns:a16="http://schemas.microsoft.com/office/drawing/2014/main" val="2441866374"/>
                    </a:ext>
                  </a:extLst>
                </a:gridCol>
                <a:gridCol w="2075080">
                  <a:extLst>
                    <a:ext uri="{9D8B030D-6E8A-4147-A177-3AD203B41FA5}">
                      <a16:colId xmlns:a16="http://schemas.microsoft.com/office/drawing/2014/main" val="3562839271"/>
                    </a:ext>
                  </a:extLst>
                </a:gridCol>
                <a:gridCol w="3257394">
                  <a:extLst>
                    <a:ext uri="{9D8B030D-6E8A-4147-A177-3AD203B41FA5}">
                      <a16:colId xmlns:a16="http://schemas.microsoft.com/office/drawing/2014/main" val="613840632"/>
                    </a:ext>
                  </a:extLst>
                </a:gridCol>
              </a:tblGrid>
              <a:tr h="419871">
                <a:tc>
                  <a:txBody>
                    <a:bodyPr/>
                    <a:lstStyle/>
                    <a:p>
                      <a:pPr algn="ctr" fontAlgn="ctr"/>
                      <a:r>
                        <a:rPr lang="en-US" sz="2000" u="none" strike="noStrike" dirty="0">
                          <a:effectLst/>
                        </a:rPr>
                        <a:t>Feature</a:t>
                      </a:r>
                      <a:endParaRPr lang="en-US" sz="20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en-US" sz="2000" u="none" strike="noStrike">
                          <a:effectLst/>
                        </a:rPr>
                        <a:t>Arrays</a:t>
                      </a:r>
                      <a:endParaRPr lang="en-US" sz="20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en-US" sz="2000" u="none" strike="noStrike">
                          <a:effectLst/>
                        </a:rPr>
                        <a:t>Vectors</a:t>
                      </a:r>
                      <a:endParaRPr lang="en-US" sz="2000" b="1"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17927101"/>
                  </a:ext>
                </a:extLst>
              </a:tr>
              <a:tr h="365760">
                <a:tc>
                  <a:txBody>
                    <a:bodyPr/>
                    <a:lstStyle/>
                    <a:p>
                      <a:pPr algn="l" fontAlgn="ctr"/>
                      <a:r>
                        <a:rPr lang="en-US" sz="2000" u="none" strike="noStrike" dirty="0">
                          <a:effectLst/>
                        </a:rPr>
                        <a:t>Size</a:t>
                      </a:r>
                      <a:endParaRPr lang="en-US" sz="20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a:effectLst/>
                        </a:rPr>
                        <a:t>Fixed</a:t>
                      </a:r>
                      <a:endParaRPr lang="en-US" sz="20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a:effectLst/>
                        </a:rPr>
                        <a:t>Dynamic</a:t>
                      </a:r>
                      <a:endParaRPr lang="en-US" sz="20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34564813"/>
                  </a:ext>
                </a:extLst>
              </a:tr>
              <a:tr h="548640">
                <a:tc>
                  <a:txBody>
                    <a:bodyPr/>
                    <a:lstStyle/>
                    <a:p>
                      <a:pPr algn="l" fontAlgn="ctr"/>
                      <a:r>
                        <a:rPr lang="en-US" sz="2000" u="none" strike="noStrike" dirty="0">
                          <a:effectLst/>
                        </a:rPr>
                        <a:t>Memory</a:t>
                      </a:r>
                      <a:endParaRPr lang="en-US" sz="20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dirty="0">
                          <a:effectLst/>
                        </a:rPr>
                        <a:t>No overhead</a:t>
                      </a:r>
                      <a:endParaRPr lang="en-US" sz="20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a:effectLst/>
                        </a:rPr>
                        <a:t>Extra capacity allocated</a:t>
                      </a:r>
                      <a:endParaRPr lang="en-US" sz="20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298445263"/>
                  </a:ext>
                </a:extLst>
              </a:tr>
              <a:tr h="548640">
                <a:tc>
                  <a:txBody>
                    <a:bodyPr/>
                    <a:lstStyle/>
                    <a:p>
                      <a:pPr algn="l" fontAlgn="ctr"/>
                      <a:r>
                        <a:rPr lang="en-US" sz="2000" u="none" strike="noStrike">
                          <a:effectLst/>
                        </a:rPr>
                        <a:t>Bounds Check</a:t>
                      </a:r>
                      <a:endParaRPr lang="en-US" sz="2000" b="1"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dirty="0">
                          <a:effectLst/>
                        </a:rPr>
                        <a:t>No</a:t>
                      </a:r>
                      <a:endParaRPr lang="en-US" sz="20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a:effectLst/>
                        </a:rPr>
                        <a:t>.at() provides safety</a:t>
                      </a:r>
                      <a:endParaRPr lang="en-US" sz="2000" b="0" i="0" u="none" strike="noStrike">
                        <a:solidFill>
                          <a:srgbClr val="000000"/>
                        </a:solidFill>
                        <a:effectLst/>
                        <a:latin typeface="Arial Unicode MS"/>
                      </a:endParaRPr>
                    </a:p>
                  </a:txBody>
                  <a:tcPr marL="7620" marR="7620" marT="7620" marB="0" anchor="ctr"/>
                </a:tc>
                <a:extLst>
                  <a:ext uri="{0D108BD9-81ED-4DB2-BD59-A6C34878D82A}">
                    <a16:rowId xmlns:a16="http://schemas.microsoft.com/office/drawing/2014/main" val="2751749886"/>
                  </a:ext>
                </a:extLst>
              </a:tr>
              <a:tr h="731520">
                <a:tc>
                  <a:txBody>
                    <a:bodyPr/>
                    <a:lstStyle/>
                    <a:p>
                      <a:pPr algn="l" fontAlgn="ctr"/>
                      <a:r>
                        <a:rPr lang="en-US" sz="2000" u="none" strike="noStrike" dirty="0">
                          <a:effectLst/>
                        </a:rPr>
                        <a:t>Performance</a:t>
                      </a:r>
                      <a:endParaRPr lang="en-US" sz="20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dirty="0">
                          <a:effectLst/>
                        </a:rPr>
                        <a:t>Faster (no resizing)</a:t>
                      </a:r>
                      <a:endParaRPr lang="en-US" sz="20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dirty="0">
                          <a:effectLst/>
                        </a:rPr>
                        <a:t>May require resizing &amp; copying</a:t>
                      </a:r>
                      <a:endParaRPr lang="en-US" sz="20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349211725"/>
                  </a:ext>
                </a:extLst>
              </a:tr>
              <a:tr h="731520">
                <a:tc>
                  <a:txBody>
                    <a:bodyPr/>
                    <a:lstStyle/>
                    <a:p>
                      <a:pPr algn="l" fontAlgn="ctr"/>
                      <a:r>
                        <a:rPr lang="en-US" sz="2000" u="none" strike="noStrike">
                          <a:effectLst/>
                        </a:rPr>
                        <a:t>Insert/Delete</a:t>
                      </a:r>
                      <a:endParaRPr lang="en-US" sz="2000" b="1"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a:effectLst/>
                        </a:rPr>
                        <a:t>Fast at ends, slow in middle</a:t>
                      </a:r>
                      <a:endParaRPr lang="en-US" sz="20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dirty="0">
                          <a:effectLst/>
                        </a:rPr>
                        <a:t>Slow in middle (shifting required)</a:t>
                      </a:r>
                      <a:endParaRPr lang="en-US" sz="20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977538311"/>
                  </a:ext>
                </a:extLst>
              </a:tr>
              <a:tr h="1097280">
                <a:tc>
                  <a:txBody>
                    <a:bodyPr/>
                    <a:lstStyle/>
                    <a:p>
                      <a:pPr algn="l" fontAlgn="ctr"/>
                      <a:r>
                        <a:rPr lang="en-US" sz="2000" u="none" strike="noStrike">
                          <a:effectLst/>
                        </a:rPr>
                        <a:t>Use Case</a:t>
                      </a:r>
                      <a:endParaRPr lang="en-US" sz="2000" b="1"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a:effectLst/>
                        </a:rPr>
                        <a:t>Low-level, performance-critical tasks</a:t>
                      </a:r>
                      <a:endParaRPr lang="en-US" sz="2000" b="0" i="0" u="none" strike="noStrike">
                        <a:solidFill>
                          <a:srgbClr val="000000"/>
                        </a:solidFill>
                        <a:effectLst/>
                        <a:latin typeface="Calibri" panose="020F0502020204030204" pitchFamily="34" charset="0"/>
                      </a:endParaRPr>
                    </a:p>
                  </a:txBody>
                  <a:tcPr marL="7620" marR="7620" marT="7620" marB="0" anchor="ctr"/>
                </a:tc>
                <a:tc>
                  <a:txBody>
                    <a:bodyPr/>
                    <a:lstStyle/>
                    <a:p>
                      <a:pPr algn="l" fontAlgn="ctr"/>
                      <a:r>
                        <a:rPr lang="en-US" sz="2000" u="none" strike="noStrike" dirty="0">
                          <a:effectLst/>
                        </a:rPr>
                        <a:t>General-purpose dynamic storage</a:t>
                      </a:r>
                      <a:endParaRPr lang="en-US" sz="20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044757054"/>
                  </a:ext>
                </a:extLst>
              </a:tr>
            </a:tbl>
          </a:graphicData>
        </a:graphic>
      </p:graphicFrame>
    </p:spTree>
    <p:extLst>
      <p:ext uri="{BB962C8B-B14F-4D97-AF65-F5344CB8AC3E}">
        <p14:creationId xmlns:p14="http://schemas.microsoft.com/office/powerpoint/2010/main" val="3711440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Our Concern: </a:t>
            </a:r>
            <a:r>
              <a:rPr lang="en-US" dirty="0"/>
              <a:t>The Conceptual Foundation: Abstraction &amp; ADTs</a:t>
            </a:r>
            <a:br>
              <a:rPr lang="en-US" dirty="0"/>
            </a:br>
            <a:endParaRPr lang="tr-TR"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Abstraction is the process of stripping away </a:t>
            </a:r>
            <a:r>
              <a:rPr lang="en-US" b="1" dirty="0"/>
              <a:t>implementation</a:t>
            </a:r>
            <a:r>
              <a:rPr lang="en-US" dirty="0"/>
              <a:t> details to focus on the </a:t>
            </a:r>
            <a:r>
              <a:rPr lang="en-US" b="1" dirty="0"/>
              <a:t>essential</a:t>
            </a:r>
            <a:r>
              <a:rPr lang="en-US" dirty="0"/>
              <a:t> qualities of an object. </a:t>
            </a:r>
            <a:endParaRPr lang="en-US" dirty="0" smtClean="0"/>
          </a:p>
          <a:p>
            <a:pPr marL="0" indent="0">
              <a:buNone/>
            </a:pPr>
            <a:r>
              <a:rPr lang="en-US" dirty="0" smtClean="0"/>
              <a:t>In </a:t>
            </a:r>
            <a:r>
              <a:rPr lang="en-US" dirty="0"/>
              <a:t>the real world, you use a car by interacting with a steering wheel and pedals (the interface); you don't need to understand the </a:t>
            </a:r>
            <a:r>
              <a:rPr lang="en-US" dirty="0" smtClean="0"/>
              <a:t> thermodynamics </a:t>
            </a:r>
            <a:r>
              <a:rPr lang="en-US" dirty="0"/>
              <a:t>of the internal combustion engine (the implementation) to drive to the university.</a:t>
            </a:r>
            <a:endParaRPr lang="tr-TR" dirty="0"/>
          </a:p>
        </p:txBody>
      </p:sp>
    </p:spTree>
    <p:extLst>
      <p:ext uri="{BB962C8B-B14F-4D97-AF65-F5344CB8AC3E}">
        <p14:creationId xmlns:p14="http://schemas.microsoft.com/office/powerpoint/2010/main" val="27298543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Lists</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key idea behind Linked Lists is that each element (node) is stored in its own block of memory and is chained together via pointers. </a:t>
            </a:r>
          </a:p>
          <a:p>
            <a:pPr marL="0" indent="0">
              <a:buNone/>
            </a:pPr>
            <a:r>
              <a:rPr lang="en-US" dirty="0" smtClean="0"/>
              <a:t>This is fundamentally different from arrays and vectors, which store elements contiguously in memory.</a:t>
            </a:r>
          </a:p>
          <a:p>
            <a:pPr marL="0" indent="0">
              <a:buNone/>
            </a:pPr>
            <a:endParaRPr lang="en-US" dirty="0"/>
          </a:p>
          <a:p>
            <a:pPr marL="0" indent="0">
              <a:buNone/>
            </a:pPr>
            <a:r>
              <a:rPr lang="en-US" b="1" dirty="0" smtClean="0"/>
              <a:t>No Need for Contiguous Memory</a:t>
            </a:r>
          </a:p>
          <a:p>
            <a:r>
              <a:rPr lang="en-US" dirty="0" smtClean="0"/>
              <a:t>Arrays and vectors require a </a:t>
            </a:r>
            <a:r>
              <a:rPr lang="en-US" b="1" dirty="0" smtClean="0"/>
              <a:t>contiguous block of memory</a:t>
            </a:r>
            <a:r>
              <a:rPr lang="en-US" dirty="0" smtClean="0"/>
              <a:t> in order to function efficiently.</a:t>
            </a:r>
          </a:p>
          <a:p>
            <a:r>
              <a:rPr lang="en-US" b="1" dirty="0" smtClean="0"/>
              <a:t>Linked lists, on the other hand, do not require elements to be stored next to each other</a:t>
            </a:r>
            <a:r>
              <a:rPr lang="en-US" dirty="0" smtClean="0"/>
              <a:t> in memory.</a:t>
            </a:r>
          </a:p>
          <a:p>
            <a:r>
              <a:rPr lang="en-US" dirty="0" smtClean="0"/>
              <a:t>Each element (node) is stored </a:t>
            </a:r>
            <a:r>
              <a:rPr lang="en-US" b="1" dirty="0" smtClean="0"/>
              <a:t>independently</a:t>
            </a:r>
            <a:r>
              <a:rPr lang="en-US" dirty="0" smtClean="0"/>
              <a:t> and connected via </a:t>
            </a:r>
            <a:r>
              <a:rPr lang="en-US" b="1" dirty="0" smtClean="0"/>
              <a:t>pointers</a:t>
            </a:r>
            <a:r>
              <a:rPr lang="en-US" dirty="0" smtClean="0"/>
              <a:t>, making it easy to insert or delete elements </a:t>
            </a:r>
            <a:r>
              <a:rPr lang="en-US" b="1" dirty="0" smtClean="0"/>
              <a:t>without shifting other elements</a:t>
            </a:r>
            <a:r>
              <a:rPr lang="en-US" dirty="0" smtClean="0"/>
              <a:t>.</a:t>
            </a:r>
          </a:p>
          <a:p>
            <a:pPr marL="0" indent="0">
              <a:buNone/>
            </a:pPr>
            <a:endParaRPr lang="tr-TR" dirty="0"/>
          </a:p>
        </p:txBody>
      </p:sp>
    </p:spTree>
    <p:extLst>
      <p:ext uri="{BB962C8B-B14F-4D97-AF65-F5344CB8AC3E}">
        <p14:creationId xmlns:p14="http://schemas.microsoft.com/office/powerpoint/2010/main" val="28373742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Linked Lists: Dynamic Size and Efficient Insertions</a:t>
            </a:r>
            <a:endParaRPr lang="tr-TR" dirty="0"/>
          </a:p>
        </p:txBody>
      </p:sp>
      <p:sp>
        <p:nvSpPr>
          <p:cNvPr id="3" name="Content Placeholder 2"/>
          <p:cNvSpPr>
            <a:spLocks noGrp="1"/>
          </p:cNvSpPr>
          <p:nvPr>
            <p:ph idx="1"/>
          </p:nvPr>
        </p:nvSpPr>
        <p:spPr/>
        <p:txBody>
          <a:bodyPr/>
          <a:lstStyle/>
          <a:p>
            <a:pPr marL="0" indent="0">
              <a:buNone/>
            </a:pPr>
            <a:r>
              <a:rPr lang="en-US" dirty="0" smtClean="0"/>
              <a:t>Since elements are stored in separate blocks, we can dynamically allocate memory for each node one at a time, instead of reserving a fixed-size block like an array or vector.</a:t>
            </a:r>
          </a:p>
          <a:p>
            <a:pPr marL="0" indent="0">
              <a:buNone/>
            </a:pPr>
            <a:r>
              <a:rPr lang="en-US" dirty="0" smtClean="0"/>
              <a:t>    This allows us to:  Add new elements easily at any position (front, middle, or end) without the overhead of resizing.</a:t>
            </a:r>
          </a:p>
          <a:p>
            <a:pPr marL="0" indent="0">
              <a:buNone/>
            </a:pPr>
            <a:r>
              <a:rPr lang="en-US" dirty="0" smtClean="0"/>
              <a:t>     Insert into the middle efficiently by updating pointers instead of shifting large amounts of data.</a:t>
            </a:r>
            <a:endParaRPr lang="tr-TR" dirty="0"/>
          </a:p>
        </p:txBody>
      </p:sp>
    </p:spTree>
    <p:extLst>
      <p:ext uri="{BB962C8B-B14F-4D97-AF65-F5344CB8AC3E}">
        <p14:creationId xmlns:p14="http://schemas.microsoft.com/office/powerpoint/2010/main" val="33605979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Think of a Linked List Like a Chain of People Holding Hands</a:t>
            </a:r>
            <a:endParaRPr lang="tr-TR" sz="3200"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Imagine a line of people, where each person is holding hands with the next one. Each person represents a node, and their hands represent the pointers that connect them. </a:t>
            </a:r>
          </a:p>
          <a:p>
            <a:pPr marL="0" indent="0">
              <a:buNone/>
            </a:pPr>
            <a:endParaRPr lang="en-US" dirty="0"/>
          </a:p>
          <a:p>
            <a:pPr marL="0" indent="0">
              <a:buNone/>
            </a:pPr>
            <a:r>
              <a:rPr lang="en-US" dirty="0" smtClean="0"/>
              <a:t>Each person (node) has two things:</a:t>
            </a:r>
          </a:p>
          <a:p>
            <a:pPr marL="0" indent="0">
              <a:buNone/>
            </a:pPr>
            <a:r>
              <a:rPr lang="en-US" dirty="0" smtClean="0"/>
              <a:t>    A name tag (data) that stores information (like their name or age).</a:t>
            </a:r>
          </a:p>
          <a:p>
            <a:pPr marL="0" indent="0">
              <a:buNone/>
            </a:pPr>
            <a:r>
              <a:rPr lang="en-US" dirty="0" smtClean="0"/>
              <a:t>    A hand (pointer) that connects them to the next person in line.</a:t>
            </a:r>
          </a:p>
          <a:p>
            <a:pPr marL="0" indent="0">
              <a:buNone/>
            </a:pPr>
            <a:endParaRPr lang="en-US" dirty="0"/>
          </a:p>
          <a:p>
            <a:pPr marL="0" indent="0">
              <a:buNone/>
            </a:pPr>
            <a:r>
              <a:rPr lang="en-US" dirty="0" smtClean="0"/>
              <a:t>If we were using an </a:t>
            </a:r>
            <a:r>
              <a:rPr lang="en-US" b="1" dirty="0" smtClean="0"/>
              <a:t>array</a:t>
            </a:r>
            <a:r>
              <a:rPr lang="en-US" dirty="0" smtClean="0"/>
              <a:t>, all people would need to stand in a </a:t>
            </a:r>
            <a:r>
              <a:rPr lang="en-US" b="1" dirty="0" smtClean="0"/>
              <a:t>straight, fixed row</a:t>
            </a:r>
            <a:r>
              <a:rPr lang="en-US" dirty="0" smtClean="0"/>
              <a:t>.</a:t>
            </a:r>
          </a:p>
          <a:p>
            <a:pPr marL="0" indent="0">
              <a:buNone/>
            </a:pPr>
            <a:r>
              <a:rPr lang="en-US" dirty="0" smtClean="0"/>
              <a:t>But in a linked list, the people can be anywhere in the room, as long as they can hold hands.</a:t>
            </a:r>
          </a:p>
          <a:p>
            <a:pPr marL="0" indent="0">
              <a:buNone/>
            </a:pPr>
            <a:r>
              <a:rPr lang="en-US" dirty="0" smtClean="0"/>
              <a:t>This means you can easily add or remove people from the line without shifting others.</a:t>
            </a:r>
            <a:endParaRPr lang="tr-TR" dirty="0"/>
          </a:p>
        </p:txBody>
      </p:sp>
    </p:spTree>
    <p:extLst>
      <p:ext uri="{BB962C8B-B14F-4D97-AF65-F5344CB8AC3E}">
        <p14:creationId xmlns:p14="http://schemas.microsoft.com/office/powerpoint/2010/main" val="300696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We Add a New Person? </a:t>
            </a:r>
            <a:endParaRPr lang="tr-TR" dirty="0"/>
          </a:p>
        </p:txBody>
      </p:sp>
      <p:sp>
        <p:nvSpPr>
          <p:cNvPr id="3" name="Content Placeholder 2"/>
          <p:cNvSpPr>
            <a:spLocks noGrp="1"/>
          </p:cNvSpPr>
          <p:nvPr>
            <p:ph idx="1"/>
          </p:nvPr>
        </p:nvSpPr>
        <p:spPr/>
        <p:txBody>
          <a:bodyPr/>
          <a:lstStyle/>
          <a:p>
            <a:pPr marL="0" indent="0">
              <a:buNone/>
            </a:pPr>
            <a:r>
              <a:rPr lang="en-US" dirty="0" smtClean="0"/>
              <a:t>If we want to add a new person to the line (linked list), we don’t need to move everyone.</a:t>
            </a:r>
          </a:p>
          <a:p>
            <a:pPr marL="0" indent="0">
              <a:buNone/>
            </a:pPr>
            <a:r>
              <a:rPr lang="en-US" dirty="0" smtClean="0"/>
              <a:t>We just:</a:t>
            </a:r>
          </a:p>
          <a:p>
            <a:pPr marL="0" indent="0">
              <a:buNone/>
            </a:pPr>
            <a:endParaRPr lang="en-US" dirty="0" smtClean="0"/>
          </a:p>
          <a:p>
            <a:pPr marL="0" indent="0">
              <a:buNone/>
            </a:pPr>
            <a:r>
              <a:rPr lang="en-US" dirty="0" smtClean="0"/>
              <a:t>    Tell the previous person to hold hands with the new person.</a:t>
            </a:r>
          </a:p>
          <a:p>
            <a:pPr marL="0" indent="0">
              <a:buNone/>
            </a:pPr>
            <a:r>
              <a:rPr lang="en-US" dirty="0" smtClean="0"/>
              <a:t>    The new person holds hands with the next person. (No shifting needed, unlike an array.)</a:t>
            </a:r>
            <a:endParaRPr lang="tr-TR" dirty="0"/>
          </a:p>
        </p:txBody>
      </p:sp>
    </p:spTree>
    <p:extLst>
      <p:ext uri="{BB962C8B-B14F-4D97-AF65-F5344CB8AC3E}">
        <p14:creationId xmlns:p14="http://schemas.microsoft.com/office/powerpoint/2010/main" val="21629832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Remove a Person? </a:t>
            </a:r>
            <a:endParaRPr lang="tr-TR" dirty="0"/>
          </a:p>
        </p:txBody>
      </p:sp>
      <p:sp>
        <p:nvSpPr>
          <p:cNvPr id="3" name="Content Placeholder 2"/>
          <p:cNvSpPr>
            <a:spLocks noGrp="1"/>
          </p:cNvSpPr>
          <p:nvPr>
            <p:ph idx="1"/>
          </p:nvPr>
        </p:nvSpPr>
        <p:spPr/>
        <p:txBody>
          <a:bodyPr/>
          <a:lstStyle/>
          <a:p>
            <a:pPr marL="0" indent="0">
              <a:buNone/>
            </a:pPr>
            <a:r>
              <a:rPr lang="en-US" dirty="0" smtClean="0"/>
              <a:t>If someone wants to leave, we just skip them:</a:t>
            </a:r>
          </a:p>
          <a:p>
            <a:pPr marL="0" indent="0">
              <a:buNone/>
            </a:pPr>
            <a:r>
              <a:rPr lang="en-US" dirty="0" smtClean="0"/>
              <a:t>The person before them holds hands with the next one directly.</a:t>
            </a:r>
          </a:p>
          <a:p>
            <a:pPr marL="0" indent="0">
              <a:buNone/>
            </a:pPr>
            <a:r>
              <a:rPr lang="en-US" dirty="0" smtClean="0"/>
              <a:t> The removed person is no longer connected, so they leave the line.</a:t>
            </a:r>
            <a:endParaRPr lang="tr-TR" dirty="0"/>
          </a:p>
        </p:txBody>
      </p:sp>
    </p:spTree>
    <p:extLst>
      <p:ext uri="{BB962C8B-B14F-4D97-AF65-F5344CB8AC3E}">
        <p14:creationId xmlns:p14="http://schemas.microsoft.com/office/powerpoint/2010/main" val="356946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77742"/>
            <a:ext cx="10515600" cy="758281"/>
          </a:xfrm>
        </p:spPr>
        <p:txBody>
          <a:bodyPr/>
          <a:lstStyle/>
          <a:p>
            <a:r>
              <a:rPr lang="en-US" dirty="0" smtClean="0"/>
              <a:t>Understanding Pointers to a Class in C++</a:t>
            </a:r>
            <a:endParaRPr lang="tr-TR" dirty="0"/>
          </a:p>
        </p:txBody>
      </p:sp>
      <p:sp>
        <p:nvSpPr>
          <p:cNvPr id="3" name="Content Placeholder 2"/>
          <p:cNvSpPr>
            <a:spLocks noGrp="1"/>
          </p:cNvSpPr>
          <p:nvPr>
            <p:ph idx="1"/>
          </p:nvPr>
        </p:nvSpPr>
        <p:spPr>
          <a:xfrm>
            <a:off x="777240" y="836023"/>
            <a:ext cx="10515600" cy="5654449"/>
          </a:xfrm>
        </p:spPr>
        <p:txBody>
          <a:bodyPr>
            <a:noAutofit/>
          </a:bodyPr>
          <a:lstStyle/>
          <a:p>
            <a:pPr marL="0" indent="0">
              <a:buNone/>
            </a:pPr>
            <a:r>
              <a:rPr lang="en-US" sz="1800" dirty="0" smtClean="0"/>
              <a:t>What is a Pointer to a Class?</a:t>
            </a:r>
          </a:p>
          <a:p>
            <a:pPr marL="0" indent="0">
              <a:buNone/>
            </a:pPr>
            <a:r>
              <a:rPr lang="en-US" sz="1800" dirty="0" smtClean="0"/>
              <a:t>A pointer to a class is a pointer that stores the address of an object created from that class.</a:t>
            </a:r>
          </a:p>
          <a:p>
            <a:pPr marL="0" indent="0">
              <a:buNone/>
            </a:pPr>
            <a:r>
              <a:rPr lang="en-US" sz="1800" dirty="0" smtClean="0"/>
              <a:t>#include &lt;</a:t>
            </a:r>
            <a:r>
              <a:rPr lang="en-US" sz="1800" dirty="0" err="1" smtClean="0"/>
              <a:t>iostream</a:t>
            </a:r>
            <a:r>
              <a:rPr lang="en-US" sz="1800" dirty="0" smtClean="0"/>
              <a:t>&gt;</a:t>
            </a:r>
          </a:p>
          <a:p>
            <a:pPr marL="0" indent="0">
              <a:buNone/>
            </a:pPr>
            <a:r>
              <a:rPr lang="en-US" sz="1800" dirty="0" smtClean="0"/>
              <a:t>class Student {</a:t>
            </a:r>
          </a:p>
          <a:p>
            <a:pPr marL="0" indent="0">
              <a:buNone/>
            </a:pPr>
            <a:r>
              <a:rPr lang="en-US" sz="1800" dirty="0" smtClean="0"/>
              <a:t>public:</a:t>
            </a:r>
          </a:p>
          <a:p>
            <a:pPr marL="0" indent="0">
              <a:buNone/>
            </a:pPr>
            <a:r>
              <a:rPr lang="en-US" sz="1800" dirty="0" smtClean="0"/>
              <a:t>	string name;</a:t>
            </a:r>
          </a:p>
          <a:p>
            <a:pPr marL="0" indent="0">
              <a:buNone/>
            </a:pPr>
            <a:r>
              <a:rPr lang="en-US" sz="1800" dirty="0" smtClean="0"/>
              <a:t>   	 </a:t>
            </a:r>
            <a:r>
              <a:rPr lang="en-US" sz="1800" dirty="0" err="1" smtClean="0"/>
              <a:t>int</a:t>
            </a:r>
            <a:r>
              <a:rPr lang="en-US" sz="1800" dirty="0" smtClean="0"/>
              <a:t> age;</a:t>
            </a:r>
          </a:p>
          <a:p>
            <a:pPr marL="0" indent="0">
              <a:buNone/>
            </a:pPr>
            <a:r>
              <a:rPr lang="en-US" sz="1800" dirty="0" smtClean="0"/>
              <a:t>   	 void introduce() {</a:t>
            </a:r>
          </a:p>
          <a:p>
            <a:pPr marL="0" indent="0">
              <a:buNone/>
            </a:pPr>
            <a:r>
              <a:rPr lang="en-US" sz="1800" dirty="0" smtClean="0"/>
              <a:t>		</a:t>
            </a:r>
            <a:r>
              <a:rPr lang="en-US" sz="1800" dirty="0" err="1" smtClean="0"/>
              <a:t>cout</a:t>
            </a:r>
            <a:r>
              <a:rPr lang="en-US" sz="1800" dirty="0" smtClean="0"/>
              <a:t> &lt;&lt; "Hi, my name is " &lt;&lt; name &lt;&lt; " and I am " &lt;&lt; age &lt;&lt; " years old." &lt;&lt; </a:t>
            </a:r>
            <a:r>
              <a:rPr lang="en-US" sz="1800" dirty="0" err="1" smtClean="0"/>
              <a:t>endl</a:t>
            </a:r>
            <a:r>
              <a:rPr lang="en-US" sz="1800" dirty="0" smtClean="0"/>
              <a:t>;</a:t>
            </a:r>
          </a:p>
          <a:p>
            <a:pPr marL="0" indent="0">
              <a:buNone/>
            </a:pPr>
            <a:r>
              <a:rPr lang="en-US" sz="1800" dirty="0" smtClean="0"/>
              <a:t>    	}</a:t>
            </a:r>
          </a:p>
          <a:p>
            <a:pPr marL="0" indent="0">
              <a:buNone/>
            </a:pPr>
            <a:r>
              <a:rPr lang="en-US" sz="1800" dirty="0" smtClean="0"/>
              <a:t>};</a:t>
            </a:r>
          </a:p>
          <a:p>
            <a:pPr marL="0" indent="0">
              <a:buNone/>
            </a:pPr>
            <a:r>
              <a:rPr lang="en-US" sz="1800" dirty="0" err="1" smtClean="0"/>
              <a:t>int</a:t>
            </a:r>
            <a:r>
              <a:rPr lang="en-US" sz="1800" dirty="0" smtClean="0"/>
              <a:t> main() {</a:t>
            </a:r>
          </a:p>
          <a:p>
            <a:pPr marL="0" indent="0">
              <a:buNone/>
            </a:pPr>
            <a:r>
              <a:rPr lang="en-US" sz="1800" dirty="0" smtClean="0"/>
              <a:t>    Student s1;  // object s1</a:t>
            </a:r>
          </a:p>
          <a:p>
            <a:pPr marL="0" indent="0">
              <a:buNone/>
            </a:pPr>
            <a:r>
              <a:rPr lang="en-US" sz="1800" dirty="0" smtClean="0"/>
              <a:t>    s1.name = "Alice";</a:t>
            </a:r>
          </a:p>
          <a:p>
            <a:pPr marL="0" indent="0">
              <a:buNone/>
            </a:pPr>
            <a:r>
              <a:rPr lang="en-US" sz="1800" dirty="0" smtClean="0"/>
              <a:t>    s1.age = 20;</a:t>
            </a:r>
          </a:p>
          <a:p>
            <a:pPr marL="0" indent="0">
              <a:buNone/>
            </a:pPr>
            <a:r>
              <a:rPr lang="en-US" sz="1800" dirty="0" smtClean="0"/>
              <a:t>    s1.introduce();  // Calling method}</a:t>
            </a:r>
            <a:endParaRPr lang="tr-TR" sz="1800" dirty="0"/>
          </a:p>
        </p:txBody>
      </p:sp>
    </p:spTree>
    <p:extLst>
      <p:ext uri="{BB962C8B-B14F-4D97-AF65-F5344CB8AC3E}">
        <p14:creationId xmlns:p14="http://schemas.microsoft.com/office/powerpoint/2010/main" val="42325596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77742"/>
            <a:ext cx="10515600" cy="758281"/>
          </a:xfrm>
        </p:spPr>
        <p:txBody>
          <a:bodyPr/>
          <a:lstStyle/>
          <a:p>
            <a:r>
              <a:rPr lang="en-US" dirty="0" smtClean="0"/>
              <a:t>Understanding Pointers to a Class in C++</a:t>
            </a:r>
            <a:endParaRPr lang="tr-TR" dirty="0"/>
          </a:p>
        </p:txBody>
      </p:sp>
      <p:sp>
        <p:nvSpPr>
          <p:cNvPr id="3" name="Content Placeholder 2"/>
          <p:cNvSpPr>
            <a:spLocks noGrp="1"/>
          </p:cNvSpPr>
          <p:nvPr>
            <p:ph idx="1"/>
          </p:nvPr>
        </p:nvSpPr>
        <p:spPr>
          <a:xfrm>
            <a:off x="777240" y="836023"/>
            <a:ext cx="10515600" cy="5654449"/>
          </a:xfrm>
        </p:spPr>
        <p:txBody>
          <a:bodyPr>
            <a:noAutofit/>
          </a:bodyPr>
          <a:lstStyle/>
          <a:p>
            <a:pPr marL="0" indent="0">
              <a:lnSpc>
                <a:spcPct val="100000"/>
              </a:lnSpc>
              <a:spcBef>
                <a:spcPts val="0"/>
              </a:spcBef>
              <a:buNone/>
            </a:pPr>
            <a:r>
              <a:rPr lang="en-US" sz="1800" dirty="0" smtClean="0"/>
              <a:t>#include &lt;</a:t>
            </a:r>
            <a:r>
              <a:rPr lang="en-US" sz="1800" dirty="0" err="1" smtClean="0"/>
              <a:t>iostream</a:t>
            </a:r>
            <a:r>
              <a:rPr lang="en-US" sz="1800" dirty="0" smtClean="0"/>
              <a:t>&gt;</a:t>
            </a:r>
          </a:p>
          <a:p>
            <a:pPr marL="0" indent="0">
              <a:lnSpc>
                <a:spcPct val="100000"/>
              </a:lnSpc>
              <a:spcBef>
                <a:spcPts val="0"/>
              </a:spcBef>
              <a:buNone/>
            </a:pPr>
            <a:r>
              <a:rPr lang="en-US" sz="1800" dirty="0" smtClean="0"/>
              <a:t>class Student {</a:t>
            </a:r>
          </a:p>
          <a:p>
            <a:pPr marL="0" indent="0">
              <a:lnSpc>
                <a:spcPct val="100000"/>
              </a:lnSpc>
              <a:spcBef>
                <a:spcPts val="0"/>
              </a:spcBef>
              <a:buNone/>
            </a:pPr>
            <a:r>
              <a:rPr lang="en-US" sz="1800" dirty="0" smtClean="0"/>
              <a:t>public:</a:t>
            </a:r>
          </a:p>
          <a:p>
            <a:pPr marL="0" indent="0">
              <a:lnSpc>
                <a:spcPct val="100000"/>
              </a:lnSpc>
              <a:spcBef>
                <a:spcPts val="0"/>
              </a:spcBef>
              <a:buNone/>
            </a:pPr>
            <a:r>
              <a:rPr lang="en-US" sz="1800" dirty="0" smtClean="0"/>
              <a:t>	string name;</a:t>
            </a:r>
          </a:p>
          <a:p>
            <a:pPr marL="0" indent="0">
              <a:lnSpc>
                <a:spcPct val="100000"/>
              </a:lnSpc>
              <a:spcBef>
                <a:spcPts val="0"/>
              </a:spcBef>
              <a:buNone/>
            </a:pPr>
            <a:r>
              <a:rPr lang="en-US" sz="1800" dirty="0" smtClean="0"/>
              <a:t>   	 </a:t>
            </a:r>
            <a:r>
              <a:rPr lang="en-US" sz="1800" dirty="0" err="1" smtClean="0"/>
              <a:t>int</a:t>
            </a:r>
            <a:r>
              <a:rPr lang="en-US" sz="1800" dirty="0" smtClean="0"/>
              <a:t> age;</a:t>
            </a:r>
          </a:p>
          <a:p>
            <a:pPr marL="0" indent="0">
              <a:lnSpc>
                <a:spcPct val="100000"/>
              </a:lnSpc>
              <a:spcBef>
                <a:spcPts val="0"/>
              </a:spcBef>
              <a:buNone/>
            </a:pPr>
            <a:r>
              <a:rPr lang="en-US" sz="1800" dirty="0" smtClean="0"/>
              <a:t>   	 void introduce() {</a:t>
            </a:r>
          </a:p>
          <a:p>
            <a:pPr marL="0" indent="0">
              <a:lnSpc>
                <a:spcPct val="100000"/>
              </a:lnSpc>
              <a:spcBef>
                <a:spcPts val="0"/>
              </a:spcBef>
              <a:buNone/>
            </a:pPr>
            <a:r>
              <a:rPr lang="en-US" sz="1800" dirty="0" smtClean="0"/>
              <a:t>		</a:t>
            </a:r>
            <a:r>
              <a:rPr lang="en-US" sz="1800" dirty="0" err="1" smtClean="0"/>
              <a:t>cout</a:t>
            </a:r>
            <a:r>
              <a:rPr lang="en-US" sz="1800" dirty="0" smtClean="0"/>
              <a:t> &lt;&lt; "Hi, my name is " &lt;&lt; name &lt;&lt; " and I am " &lt;&lt; age &lt;&lt; " years old." &lt;&lt; </a:t>
            </a:r>
            <a:r>
              <a:rPr lang="en-US" sz="1800" dirty="0" err="1" smtClean="0"/>
              <a:t>endl</a:t>
            </a:r>
            <a:r>
              <a:rPr lang="en-US" sz="1800" dirty="0" smtClean="0"/>
              <a:t>;</a:t>
            </a:r>
          </a:p>
          <a:p>
            <a:pPr marL="0" indent="0">
              <a:lnSpc>
                <a:spcPct val="100000"/>
              </a:lnSpc>
              <a:spcBef>
                <a:spcPts val="0"/>
              </a:spcBef>
              <a:buNone/>
            </a:pPr>
            <a:r>
              <a:rPr lang="en-US" sz="1800" dirty="0" smtClean="0"/>
              <a:t>    	}</a:t>
            </a:r>
          </a:p>
          <a:p>
            <a:pPr marL="0" indent="0">
              <a:lnSpc>
                <a:spcPct val="100000"/>
              </a:lnSpc>
              <a:spcBef>
                <a:spcPts val="0"/>
              </a:spcBef>
              <a:buNone/>
            </a:pPr>
            <a:r>
              <a:rPr lang="en-US" sz="1800" dirty="0" smtClean="0"/>
              <a:t>};</a:t>
            </a:r>
          </a:p>
          <a:p>
            <a:pPr marL="0" indent="0">
              <a:buNone/>
            </a:pPr>
            <a:r>
              <a:rPr lang="en-US" sz="1800" dirty="0" err="1" smtClean="0"/>
              <a:t>int</a:t>
            </a:r>
            <a:r>
              <a:rPr lang="en-US" sz="1800" dirty="0" smtClean="0"/>
              <a:t> main() {</a:t>
            </a:r>
          </a:p>
          <a:p>
            <a:pPr marL="0" indent="0">
              <a:buNone/>
            </a:pPr>
            <a:r>
              <a:rPr lang="en-US" sz="1800" dirty="0" smtClean="0"/>
              <a:t>    Student s1;      // Normal object</a:t>
            </a:r>
          </a:p>
          <a:p>
            <a:pPr marL="0" indent="0">
              <a:buNone/>
            </a:pPr>
            <a:r>
              <a:rPr lang="en-US" sz="1800" dirty="0" smtClean="0"/>
              <a:t>    Student* </a:t>
            </a:r>
            <a:r>
              <a:rPr lang="en-US" sz="1800" dirty="0" err="1" smtClean="0"/>
              <a:t>ptr</a:t>
            </a:r>
            <a:r>
              <a:rPr lang="en-US" sz="1800" dirty="0" smtClean="0"/>
              <a:t>;    // Pointer to a Student object</a:t>
            </a:r>
          </a:p>
          <a:p>
            <a:pPr marL="0" indent="0">
              <a:buNone/>
            </a:pPr>
            <a:r>
              <a:rPr lang="en-US" sz="1800" dirty="0" smtClean="0"/>
              <a:t>    </a:t>
            </a:r>
            <a:r>
              <a:rPr lang="en-US" sz="1800" dirty="0" err="1" smtClean="0"/>
              <a:t>ptr</a:t>
            </a:r>
            <a:r>
              <a:rPr lang="en-US" sz="1800" dirty="0" smtClean="0"/>
              <a:t> = &amp;s1;       // Assign the address of s1 to </a:t>
            </a:r>
            <a:r>
              <a:rPr lang="en-US" sz="1800" dirty="0" err="1" smtClean="0"/>
              <a:t>ptr</a:t>
            </a:r>
            <a:endParaRPr lang="en-US" sz="1800" dirty="0" smtClean="0"/>
          </a:p>
          <a:p>
            <a:pPr marL="0" indent="0">
              <a:buNone/>
            </a:pPr>
            <a:r>
              <a:rPr lang="en-US" sz="1800" dirty="0" smtClean="0"/>
              <a:t>    // Access members using the pointer</a:t>
            </a:r>
          </a:p>
          <a:p>
            <a:pPr marL="0" indent="0">
              <a:buNone/>
            </a:pPr>
            <a:r>
              <a:rPr lang="en-US" sz="1800" dirty="0" smtClean="0"/>
              <a:t>    </a:t>
            </a:r>
            <a:r>
              <a:rPr lang="en-US" sz="1800" dirty="0" err="1" smtClean="0"/>
              <a:t>ptr</a:t>
            </a:r>
            <a:r>
              <a:rPr lang="en-US" sz="1800" dirty="0" smtClean="0"/>
              <a:t>-&gt;name = "Bob";</a:t>
            </a:r>
          </a:p>
          <a:p>
            <a:pPr marL="0" indent="0">
              <a:buNone/>
            </a:pPr>
            <a:r>
              <a:rPr lang="en-US" sz="1800" dirty="0" smtClean="0"/>
              <a:t>    </a:t>
            </a:r>
            <a:r>
              <a:rPr lang="en-US" sz="1800" dirty="0" err="1" smtClean="0"/>
              <a:t>ptr</a:t>
            </a:r>
            <a:r>
              <a:rPr lang="en-US" sz="1800" dirty="0" smtClean="0"/>
              <a:t>-&gt;age = 22;</a:t>
            </a:r>
          </a:p>
          <a:p>
            <a:pPr marL="0" indent="0">
              <a:buNone/>
            </a:pPr>
            <a:r>
              <a:rPr lang="en-US" sz="1800" dirty="0" smtClean="0"/>
              <a:t>    </a:t>
            </a:r>
            <a:r>
              <a:rPr lang="en-US" sz="1800" dirty="0" err="1" smtClean="0"/>
              <a:t>ptr</a:t>
            </a:r>
            <a:r>
              <a:rPr lang="en-US" sz="1800" dirty="0" smtClean="0"/>
              <a:t>-&gt;introduce();  // Access method using arrow operator (-&gt;)</a:t>
            </a:r>
          </a:p>
          <a:p>
            <a:pPr marL="0" indent="0">
              <a:buNone/>
            </a:pPr>
            <a:r>
              <a:rPr lang="en-US" sz="1800" dirty="0" smtClean="0"/>
              <a:t>}</a:t>
            </a:r>
          </a:p>
        </p:txBody>
      </p:sp>
    </p:spTree>
    <p:extLst>
      <p:ext uri="{BB962C8B-B14F-4D97-AF65-F5344CB8AC3E}">
        <p14:creationId xmlns:p14="http://schemas.microsoft.com/office/powerpoint/2010/main" val="30047069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58281"/>
          </a:xfrm>
        </p:spPr>
        <p:txBody>
          <a:bodyPr/>
          <a:lstStyle/>
          <a:p>
            <a:r>
              <a:rPr lang="en-US" dirty="0" smtClean="0"/>
              <a:t>Dynamically Allocating Objects Using Pointers</a:t>
            </a:r>
            <a:endParaRPr lang="tr-TR" dirty="0"/>
          </a:p>
        </p:txBody>
      </p:sp>
      <p:sp>
        <p:nvSpPr>
          <p:cNvPr id="3" name="Content Placeholder 2"/>
          <p:cNvSpPr>
            <a:spLocks noGrp="1"/>
          </p:cNvSpPr>
          <p:nvPr>
            <p:ph idx="1"/>
          </p:nvPr>
        </p:nvSpPr>
        <p:spPr>
          <a:xfrm>
            <a:off x="838200" y="627017"/>
            <a:ext cx="10515600" cy="5852160"/>
          </a:xfrm>
        </p:spPr>
        <p:txBody>
          <a:bodyPr>
            <a:noAutofit/>
          </a:bodyPr>
          <a:lstStyle/>
          <a:p>
            <a:pPr marL="0" indent="0">
              <a:lnSpc>
                <a:spcPct val="120000"/>
              </a:lnSpc>
              <a:spcBef>
                <a:spcPts val="0"/>
              </a:spcBef>
              <a:buNone/>
            </a:pPr>
            <a:r>
              <a:rPr lang="en-US" sz="1600" dirty="0" smtClean="0"/>
              <a:t>Pointers are especially useful when we create objects dynamically on the heap:</a:t>
            </a:r>
          </a:p>
          <a:p>
            <a:pPr marL="0" indent="0">
              <a:lnSpc>
                <a:spcPct val="120000"/>
              </a:lnSpc>
              <a:spcBef>
                <a:spcPts val="0"/>
              </a:spcBef>
              <a:buNone/>
            </a:pPr>
            <a:r>
              <a:rPr lang="tr-TR" sz="1600" dirty="0" smtClean="0"/>
              <a:t>#include &lt;iostream&gt;</a:t>
            </a:r>
          </a:p>
          <a:p>
            <a:pPr marL="0" indent="0">
              <a:lnSpc>
                <a:spcPct val="120000"/>
              </a:lnSpc>
              <a:spcBef>
                <a:spcPts val="0"/>
              </a:spcBef>
              <a:buNone/>
            </a:pPr>
            <a:endParaRPr lang="tr-TR" sz="1600" dirty="0" smtClean="0"/>
          </a:p>
          <a:p>
            <a:pPr marL="0" indent="0">
              <a:lnSpc>
                <a:spcPct val="120000"/>
              </a:lnSpc>
              <a:spcBef>
                <a:spcPts val="0"/>
              </a:spcBef>
              <a:buNone/>
            </a:pPr>
            <a:r>
              <a:rPr lang="tr-TR" sz="1600" dirty="0" smtClean="0"/>
              <a:t>class Student {</a:t>
            </a:r>
          </a:p>
          <a:p>
            <a:pPr marL="0" indent="0">
              <a:lnSpc>
                <a:spcPct val="120000"/>
              </a:lnSpc>
              <a:spcBef>
                <a:spcPts val="0"/>
              </a:spcBef>
              <a:buNone/>
            </a:pPr>
            <a:r>
              <a:rPr lang="tr-TR" sz="1600" dirty="0" smtClean="0"/>
              <a:t>public:</a:t>
            </a:r>
          </a:p>
          <a:p>
            <a:pPr marL="0" indent="0">
              <a:lnSpc>
                <a:spcPct val="120000"/>
              </a:lnSpc>
              <a:spcBef>
                <a:spcPts val="0"/>
              </a:spcBef>
              <a:buNone/>
            </a:pPr>
            <a:r>
              <a:rPr lang="tr-TR" sz="1600" dirty="0" smtClean="0"/>
              <a:t>    string name;</a:t>
            </a:r>
          </a:p>
          <a:p>
            <a:pPr marL="0" indent="0">
              <a:lnSpc>
                <a:spcPct val="120000"/>
              </a:lnSpc>
              <a:spcBef>
                <a:spcPts val="0"/>
              </a:spcBef>
              <a:buNone/>
            </a:pPr>
            <a:r>
              <a:rPr lang="tr-TR" sz="1600" dirty="0" smtClean="0"/>
              <a:t>    int age;</a:t>
            </a:r>
          </a:p>
          <a:p>
            <a:pPr marL="0" indent="0">
              <a:lnSpc>
                <a:spcPct val="120000"/>
              </a:lnSpc>
              <a:spcBef>
                <a:spcPts val="0"/>
              </a:spcBef>
              <a:buNone/>
            </a:pPr>
            <a:r>
              <a:rPr lang="tr-TR" sz="1600" dirty="0" smtClean="0"/>
              <a:t>    void introduce() {</a:t>
            </a:r>
            <a:r>
              <a:rPr lang="en-US" sz="1600" dirty="0" smtClean="0"/>
              <a:t> 	</a:t>
            </a:r>
            <a:r>
              <a:rPr lang="tr-TR" sz="1600" dirty="0" smtClean="0"/>
              <a:t>cout &lt;&lt; "Hi, my name is " &lt;&lt; name &lt;&lt; " and I am " &lt;&lt; age &lt;&lt; " years old." &lt;&lt; endl;</a:t>
            </a:r>
            <a:r>
              <a:rPr lang="en-US" sz="1600" dirty="0" smtClean="0"/>
              <a:t> </a:t>
            </a:r>
            <a:r>
              <a:rPr lang="tr-TR" sz="1600" dirty="0" smtClean="0"/>
              <a:t>    }</a:t>
            </a:r>
          </a:p>
          <a:p>
            <a:pPr marL="0" indent="0">
              <a:lnSpc>
                <a:spcPct val="120000"/>
              </a:lnSpc>
              <a:spcBef>
                <a:spcPts val="0"/>
              </a:spcBef>
              <a:buNone/>
            </a:pPr>
            <a:r>
              <a:rPr lang="tr-TR" sz="1600" dirty="0" smtClean="0"/>
              <a:t>};</a:t>
            </a:r>
          </a:p>
          <a:p>
            <a:pPr marL="0" indent="0">
              <a:lnSpc>
                <a:spcPct val="120000"/>
              </a:lnSpc>
              <a:spcBef>
                <a:spcPts val="0"/>
              </a:spcBef>
              <a:buNone/>
            </a:pPr>
            <a:endParaRPr lang="tr-TR" sz="1600" dirty="0" smtClean="0"/>
          </a:p>
          <a:p>
            <a:pPr marL="0" indent="0">
              <a:lnSpc>
                <a:spcPct val="120000"/>
              </a:lnSpc>
              <a:spcBef>
                <a:spcPts val="0"/>
              </a:spcBef>
              <a:buNone/>
            </a:pPr>
            <a:r>
              <a:rPr lang="tr-TR" sz="1600" dirty="0" smtClean="0"/>
              <a:t>int main() {</a:t>
            </a:r>
          </a:p>
          <a:p>
            <a:pPr marL="0" indent="0">
              <a:lnSpc>
                <a:spcPct val="120000"/>
              </a:lnSpc>
              <a:spcBef>
                <a:spcPts val="0"/>
              </a:spcBef>
              <a:buNone/>
            </a:pPr>
            <a:r>
              <a:rPr lang="tr-TR" sz="1600" dirty="0" smtClean="0"/>
              <a:t>    // Creating an object dynamically</a:t>
            </a:r>
          </a:p>
          <a:p>
            <a:pPr marL="0" indent="0">
              <a:lnSpc>
                <a:spcPct val="120000"/>
              </a:lnSpc>
              <a:spcBef>
                <a:spcPts val="0"/>
              </a:spcBef>
              <a:buNone/>
            </a:pPr>
            <a:r>
              <a:rPr lang="tr-TR" sz="1600" dirty="0" smtClean="0"/>
              <a:t>    Student* ptr = new Student;  </a:t>
            </a:r>
          </a:p>
          <a:p>
            <a:pPr marL="0" indent="0">
              <a:lnSpc>
                <a:spcPct val="120000"/>
              </a:lnSpc>
              <a:spcBef>
                <a:spcPts val="0"/>
              </a:spcBef>
              <a:buNone/>
            </a:pPr>
            <a:r>
              <a:rPr lang="tr-TR" sz="1600" dirty="0" smtClean="0"/>
              <a:t>    // Accessing members</a:t>
            </a:r>
          </a:p>
          <a:p>
            <a:pPr marL="0" indent="0">
              <a:lnSpc>
                <a:spcPct val="120000"/>
              </a:lnSpc>
              <a:spcBef>
                <a:spcPts val="0"/>
              </a:spcBef>
              <a:buNone/>
            </a:pPr>
            <a:r>
              <a:rPr lang="tr-TR" sz="1600" dirty="0" smtClean="0"/>
              <a:t>    ptr-&gt;name = "Charlie";</a:t>
            </a:r>
          </a:p>
          <a:p>
            <a:pPr marL="0" indent="0">
              <a:lnSpc>
                <a:spcPct val="120000"/>
              </a:lnSpc>
              <a:spcBef>
                <a:spcPts val="0"/>
              </a:spcBef>
              <a:buNone/>
            </a:pPr>
            <a:r>
              <a:rPr lang="tr-TR" sz="1600" dirty="0" smtClean="0"/>
              <a:t>    ptr-&gt;age = 25;</a:t>
            </a:r>
          </a:p>
          <a:p>
            <a:pPr marL="0" indent="0">
              <a:lnSpc>
                <a:spcPct val="120000"/>
              </a:lnSpc>
              <a:spcBef>
                <a:spcPts val="0"/>
              </a:spcBef>
              <a:buNone/>
            </a:pPr>
            <a:r>
              <a:rPr lang="tr-TR" sz="1600" dirty="0" smtClean="0"/>
              <a:t>    ptr-&gt;introduce();</a:t>
            </a:r>
          </a:p>
          <a:p>
            <a:pPr marL="0" indent="0">
              <a:lnSpc>
                <a:spcPct val="120000"/>
              </a:lnSpc>
              <a:spcBef>
                <a:spcPts val="0"/>
              </a:spcBef>
              <a:buNone/>
            </a:pPr>
            <a:r>
              <a:rPr lang="tr-TR" sz="1600" dirty="0" smtClean="0"/>
              <a:t>delete ptr; // Free the allocated memory</a:t>
            </a:r>
          </a:p>
          <a:p>
            <a:pPr marL="0" indent="0">
              <a:lnSpc>
                <a:spcPct val="120000"/>
              </a:lnSpc>
              <a:spcBef>
                <a:spcPts val="0"/>
              </a:spcBef>
              <a:buNone/>
            </a:pPr>
            <a:r>
              <a:rPr lang="tr-TR" sz="1600" dirty="0" smtClean="0"/>
              <a:t>}</a:t>
            </a:r>
            <a:endParaRPr lang="tr-TR" sz="1600" dirty="0"/>
          </a:p>
        </p:txBody>
      </p:sp>
    </p:spTree>
    <p:extLst>
      <p:ext uri="{BB962C8B-B14F-4D97-AF65-F5344CB8AC3E}">
        <p14:creationId xmlns:p14="http://schemas.microsoft.com/office/powerpoint/2010/main" val="33889978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Pointer to an Array of Objects</a:t>
            </a:r>
            <a:endParaRPr lang="tr-TR" dirty="0"/>
          </a:p>
        </p:txBody>
      </p:sp>
      <p:sp>
        <p:nvSpPr>
          <p:cNvPr id="3" name="Content Placeholder 2"/>
          <p:cNvSpPr>
            <a:spLocks noGrp="1"/>
          </p:cNvSpPr>
          <p:nvPr>
            <p:ph idx="1"/>
          </p:nvPr>
        </p:nvSpPr>
        <p:spPr>
          <a:xfrm>
            <a:off x="716280" y="1271451"/>
            <a:ext cx="10515600" cy="4975180"/>
          </a:xfrm>
        </p:spPr>
        <p:txBody>
          <a:bodyPr>
            <a:noAutofit/>
          </a:bodyPr>
          <a:lstStyle/>
          <a:p>
            <a:pPr marL="0" indent="0">
              <a:lnSpc>
                <a:spcPct val="120000"/>
              </a:lnSpc>
              <a:spcBef>
                <a:spcPts val="0"/>
              </a:spcBef>
              <a:buNone/>
            </a:pPr>
            <a:r>
              <a:rPr lang="en-US" sz="1800" dirty="0" err="1" smtClean="0"/>
              <a:t>int</a:t>
            </a:r>
            <a:r>
              <a:rPr lang="en-US" sz="1800" dirty="0" smtClean="0"/>
              <a:t> main() {</a:t>
            </a:r>
          </a:p>
          <a:p>
            <a:pPr marL="0" indent="0">
              <a:lnSpc>
                <a:spcPct val="120000"/>
              </a:lnSpc>
              <a:spcBef>
                <a:spcPts val="0"/>
              </a:spcBef>
              <a:buNone/>
            </a:pPr>
            <a:r>
              <a:rPr lang="en-US" sz="1800" dirty="0" smtClean="0"/>
              <a:t>    // Dynamically create an array of 3 Student objects</a:t>
            </a:r>
          </a:p>
          <a:p>
            <a:pPr marL="0" indent="0">
              <a:lnSpc>
                <a:spcPct val="120000"/>
              </a:lnSpc>
              <a:spcBef>
                <a:spcPts val="0"/>
              </a:spcBef>
              <a:buNone/>
            </a:pPr>
            <a:r>
              <a:rPr lang="en-US" sz="1800" dirty="0" smtClean="0"/>
              <a:t>    Student* students = new Student[3];</a:t>
            </a:r>
          </a:p>
          <a:p>
            <a:pPr marL="0" indent="0">
              <a:lnSpc>
                <a:spcPct val="120000"/>
              </a:lnSpc>
              <a:spcBef>
                <a:spcPts val="0"/>
              </a:spcBef>
              <a:buNone/>
            </a:pPr>
            <a:r>
              <a:rPr lang="en-US" sz="1800" dirty="0" smtClean="0"/>
              <a:t>    // Assign values</a:t>
            </a:r>
          </a:p>
          <a:p>
            <a:pPr marL="0" indent="0">
              <a:lnSpc>
                <a:spcPct val="120000"/>
              </a:lnSpc>
              <a:spcBef>
                <a:spcPts val="0"/>
              </a:spcBef>
              <a:buNone/>
            </a:pPr>
            <a:r>
              <a:rPr lang="en-US" sz="1800" dirty="0" smtClean="0"/>
              <a:t>    students[0].name = "Alice"; students[0].age = 20;</a:t>
            </a:r>
          </a:p>
          <a:p>
            <a:pPr marL="0" indent="0">
              <a:lnSpc>
                <a:spcPct val="120000"/>
              </a:lnSpc>
              <a:spcBef>
                <a:spcPts val="0"/>
              </a:spcBef>
              <a:buNone/>
            </a:pPr>
            <a:r>
              <a:rPr lang="en-US" sz="1800" dirty="0" smtClean="0"/>
              <a:t>    students[1].name = "Bob"; students[1].age = 21;</a:t>
            </a:r>
          </a:p>
          <a:p>
            <a:pPr marL="0" indent="0">
              <a:lnSpc>
                <a:spcPct val="120000"/>
              </a:lnSpc>
              <a:spcBef>
                <a:spcPts val="0"/>
              </a:spcBef>
              <a:buNone/>
            </a:pPr>
            <a:r>
              <a:rPr lang="en-US" sz="1800" dirty="0" smtClean="0"/>
              <a:t>    students[2].name = "Charlie"; students[2].age = 22;</a:t>
            </a:r>
          </a:p>
          <a:p>
            <a:pPr marL="0" indent="0">
              <a:lnSpc>
                <a:spcPct val="120000"/>
              </a:lnSpc>
              <a:spcBef>
                <a:spcPts val="0"/>
              </a:spcBef>
              <a:buNone/>
            </a:pPr>
            <a:endParaRPr lang="en-US" sz="1800" dirty="0" smtClean="0"/>
          </a:p>
          <a:p>
            <a:pPr marL="0" indent="0">
              <a:lnSpc>
                <a:spcPct val="120000"/>
              </a:lnSpc>
              <a:spcBef>
                <a:spcPts val="0"/>
              </a:spcBef>
              <a:buNone/>
            </a:pPr>
            <a:r>
              <a:rPr lang="en-US" sz="1800" dirty="0" smtClean="0"/>
              <a:t>for (</a:t>
            </a:r>
            <a:r>
              <a:rPr lang="en-US" sz="1800" dirty="0" err="1" smtClean="0"/>
              <a:t>int</a:t>
            </a:r>
            <a:r>
              <a:rPr lang="en-US" sz="1800" dirty="0" smtClean="0"/>
              <a:t> </a:t>
            </a:r>
            <a:r>
              <a:rPr lang="en-US" sz="1800" dirty="0" err="1" smtClean="0"/>
              <a:t>i</a:t>
            </a:r>
            <a:r>
              <a:rPr lang="en-US" sz="1800" dirty="0" smtClean="0"/>
              <a:t> = 0; </a:t>
            </a:r>
            <a:r>
              <a:rPr lang="en-US" sz="1800" dirty="0" err="1" smtClean="0"/>
              <a:t>i</a:t>
            </a:r>
            <a:r>
              <a:rPr lang="en-US" sz="1800" dirty="0" smtClean="0"/>
              <a:t> &lt; 3; </a:t>
            </a:r>
            <a:r>
              <a:rPr lang="en-US" sz="1800" dirty="0" err="1" smtClean="0"/>
              <a:t>i</a:t>
            </a:r>
            <a:r>
              <a:rPr lang="en-US" sz="1800" dirty="0" smtClean="0"/>
              <a:t>++) {</a:t>
            </a:r>
          </a:p>
          <a:p>
            <a:pPr marL="0" indent="0">
              <a:lnSpc>
                <a:spcPct val="120000"/>
              </a:lnSpc>
              <a:spcBef>
                <a:spcPts val="0"/>
              </a:spcBef>
              <a:buNone/>
            </a:pPr>
            <a:r>
              <a:rPr lang="en-US" sz="1800" dirty="0" smtClean="0"/>
              <a:t>        students[</a:t>
            </a:r>
            <a:r>
              <a:rPr lang="en-US" sz="1800" dirty="0" err="1" smtClean="0"/>
              <a:t>i</a:t>
            </a:r>
            <a:r>
              <a:rPr lang="en-US" sz="1800" dirty="0" smtClean="0"/>
              <a:t>].introduce();</a:t>
            </a:r>
          </a:p>
          <a:p>
            <a:pPr marL="0" indent="0">
              <a:lnSpc>
                <a:spcPct val="120000"/>
              </a:lnSpc>
              <a:spcBef>
                <a:spcPts val="0"/>
              </a:spcBef>
              <a:buNone/>
            </a:pPr>
            <a:r>
              <a:rPr lang="en-US" sz="1800" dirty="0" smtClean="0"/>
              <a:t>    }</a:t>
            </a:r>
          </a:p>
          <a:p>
            <a:pPr marL="0" indent="0">
              <a:lnSpc>
                <a:spcPct val="120000"/>
              </a:lnSpc>
              <a:spcBef>
                <a:spcPts val="0"/>
              </a:spcBef>
              <a:buNone/>
            </a:pPr>
            <a:r>
              <a:rPr lang="en-US" sz="1800" dirty="0"/>
              <a:t> </a:t>
            </a:r>
            <a:r>
              <a:rPr lang="en-US" sz="1800" dirty="0" smtClean="0"/>
              <a:t> delete[] students;</a:t>
            </a:r>
          </a:p>
          <a:p>
            <a:pPr marL="0" indent="0">
              <a:lnSpc>
                <a:spcPct val="120000"/>
              </a:lnSpc>
              <a:spcBef>
                <a:spcPts val="0"/>
              </a:spcBef>
              <a:buNone/>
            </a:pPr>
            <a:r>
              <a:rPr lang="en-US" sz="1800" dirty="0" smtClean="0"/>
              <a:t>}</a:t>
            </a:r>
            <a:endParaRPr lang="tr-TR" sz="1800" dirty="0"/>
          </a:p>
        </p:txBody>
      </p:sp>
      <p:sp>
        <p:nvSpPr>
          <p:cNvPr id="4" name="Rectangle 1"/>
          <p:cNvSpPr>
            <a:spLocks noChangeArrowheads="1"/>
          </p:cNvSpPr>
          <p:nvPr/>
        </p:nvSpPr>
        <p:spPr bwMode="auto">
          <a:xfrm>
            <a:off x="6627222" y="1491231"/>
            <a:ext cx="4136571" cy="923330"/>
          </a:xfrm>
          <a:prstGeom prst="rect">
            <a:avLst/>
          </a:prstGeom>
          <a:solidFill>
            <a:srgbClr val="92D050"/>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We can also create </a:t>
            </a:r>
            <a:r>
              <a:rPr kumimoji="0" lang="en-US" altLang="en-US" sz="1800" b="1" i="0" u="none" strike="noStrike" cap="none" normalizeH="0" baseline="0" dirty="0" smtClean="0">
                <a:ln>
                  <a:noFill/>
                </a:ln>
                <a:solidFill>
                  <a:schemeClr val="tx1"/>
                </a:solidFill>
                <a:effectLst/>
                <a:latin typeface="Arial" panose="020B0604020202020204" pitchFamily="34" charset="0"/>
              </a:rPr>
              <a:t>multiple objects dynamically</a:t>
            </a:r>
            <a:r>
              <a:rPr kumimoji="0" lang="en-US" altLang="en-US" sz="1800" b="0" i="0" u="none" strike="noStrike" cap="none" normalizeH="0" baseline="0" dirty="0" smtClean="0">
                <a:ln>
                  <a:noFill/>
                </a:ln>
                <a:solidFill>
                  <a:schemeClr val="tx1"/>
                </a:solidFill>
                <a:effectLst/>
                <a:latin typeface="Arial" panose="020B0604020202020204" pitchFamily="34" charset="0"/>
              </a:rPr>
              <a:t> using a pointer:</a:t>
            </a:r>
            <a:endParaRPr kumimoji="0" lang="en-US" altLang="en-US" sz="1000" b="0" i="0" u="none" strike="noStrike" cap="none" normalizeH="0" baseline="0" dirty="0" smtClean="0">
              <a:ln>
                <a:noFill/>
              </a:ln>
              <a:solidFill>
                <a:schemeClr val="tx1"/>
              </a:solidFill>
              <a:effectLst/>
              <a:latin typeface="Arial Unicode M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797406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5"/>
            <a:ext cx="10883537" cy="758281"/>
          </a:xfrm>
        </p:spPr>
        <p:txBody>
          <a:bodyPr>
            <a:noAutofit/>
          </a:bodyPr>
          <a:lstStyle/>
          <a:p>
            <a:r>
              <a:rPr lang="en-US" sz="2800" dirty="0" smtClean="0"/>
              <a:t>How new Finds Empty Slots and Allocates Memory on the Heap in C++</a:t>
            </a:r>
            <a:br>
              <a:rPr lang="en-US" sz="2800" dirty="0" smtClean="0"/>
            </a:br>
            <a:endParaRPr lang="tr-TR" sz="2800" dirty="0"/>
          </a:p>
        </p:txBody>
      </p:sp>
      <p:sp>
        <p:nvSpPr>
          <p:cNvPr id="3" name="Content Placeholder 2"/>
          <p:cNvSpPr>
            <a:spLocks noGrp="1"/>
          </p:cNvSpPr>
          <p:nvPr>
            <p:ph idx="1"/>
          </p:nvPr>
        </p:nvSpPr>
        <p:spPr/>
        <p:txBody>
          <a:bodyPr/>
          <a:lstStyle/>
          <a:p>
            <a:pPr marL="0" indent="0">
              <a:buNone/>
            </a:pPr>
            <a:r>
              <a:rPr lang="en-US" dirty="0" smtClean="0"/>
              <a:t>When you use new in C++, the heap memory manager needs to:</a:t>
            </a:r>
          </a:p>
          <a:p>
            <a:pPr marL="514350" indent="-514350">
              <a:buFont typeface="+mj-lt"/>
              <a:buAutoNum type="arabicPeriod"/>
            </a:pPr>
            <a:r>
              <a:rPr lang="en-US" dirty="0" smtClean="0"/>
              <a:t>Find a suitable empty slot (free block) in the heap</a:t>
            </a:r>
            <a:br>
              <a:rPr lang="en-US" dirty="0" smtClean="0"/>
            </a:br>
            <a:r>
              <a:rPr lang="en-US" dirty="0" smtClean="0"/>
              <a:t>The heap manager maintains a free list (a linked list of free memory blocks). It scans the free list to find a block large enough for the requested allocation.</a:t>
            </a:r>
            <a:br>
              <a:rPr lang="en-US" dirty="0" smtClean="0"/>
            </a:br>
            <a:r>
              <a:rPr lang="en-US" dirty="0" smtClean="0"/>
              <a:t>[ 100 bytes (used) ] [ 50 bytes (free) ] [ 200 bytes (used) ] [ 150 bytes (free) ]</a:t>
            </a:r>
          </a:p>
          <a:p>
            <a:pPr marL="514350" indent="-514350">
              <a:buFont typeface="+mj-lt"/>
              <a:buAutoNum type="arabicPeriod"/>
            </a:pPr>
            <a:r>
              <a:rPr lang="en-US" dirty="0" smtClean="0"/>
              <a:t>Allocate memory in that block</a:t>
            </a:r>
          </a:p>
          <a:p>
            <a:pPr marL="514350" indent="-514350">
              <a:buFont typeface="+mj-lt"/>
              <a:buAutoNum type="arabicPeriod"/>
            </a:pPr>
            <a:r>
              <a:rPr lang="en-US" dirty="0" smtClean="0"/>
              <a:t>Return a pointer to the allocated memory</a:t>
            </a:r>
            <a:endParaRPr lang="tr-TR" dirty="0"/>
          </a:p>
        </p:txBody>
      </p:sp>
    </p:spTree>
    <p:extLst>
      <p:ext uri="{BB962C8B-B14F-4D97-AF65-F5344CB8AC3E}">
        <p14:creationId xmlns:p14="http://schemas.microsoft.com/office/powerpoint/2010/main" val="2417897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Our Concern: </a:t>
            </a:r>
            <a:r>
              <a:rPr lang="en-US" dirty="0"/>
              <a:t>The Conceptual Foundation: Abstraction &amp; ADTs</a:t>
            </a:r>
            <a:br>
              <a:rPr lang="en-US" dirty="0"/>
            </a:br>
            <a:endParaRPr lang="tr-TR" dirty="0"/>
          </a:p>
        </p:txBody>
      </p:sp>
      <p:sp>
        <p:nvSpPr>
          <p:cNvPr id="3" name="Content Placeholder 2"/>
          <p:cNvSpPr>
            <a:spLocks noGrp="1"/>
          </p:cNvSpPr>
          <p:nvPr>
            <p:ph idx="1"/>
          </p:nvPr>
        </p:nvSpPr>
        <p:spPr/>
        <p:txBody>
          <a:bodyPr>
            <a:normAutofit lnSpcReduction="10000"/>
          </a:bodyPr>
          <a:lstStyle/>
          <a:p>
            <a:pPr marL="0" indent="0">
              <a:buNone/>
            </a:pPr>
            <a:r>
              <a:rPr lang="en-US" dirty="0"/>
              <a:t>An Abstract Data Type (ADT) is the formal application of this concept to computer science. </a:t>
            </a:r>
            <a:endParaRPr lang="en-US" dirty="0" smtClean="0"/>
          </a:p>
          <a:p>
            <a:pPr marL="0" indent="0">
              <a:buNone/>
            </a:pPr>
            <a:r>
              <a:rPr lang="en-US" dirty="0" smtClean="0"/>
              <a:t>It </a:t>
            </a:r>
            <a:r>
              <a:rPr lang="en-US" dirty="0"/>
              <a:t>is a mathematical model for data types where the type is defined by its behavior (operations) from the point of view of a user, specifically in terms of</a:t>
            </a:r>
            <a:r>
              <a:rPr lang="en-US" dirty="0" smtClean="0"/>
              <a:t>:</a:t>
            </a:r>
          </a:p>
          <a:p>
            <a:pPr marL="514350" indent="-514350">
              <a:buFont typeface="+mj-lt"/>
              <a:buAutoNum type="arabicPeriod"/>
            </a:pPr>
            <a:r>
              <a:rPr lang="en-US" dirty="0"/>
              <a:t>The data stored.</a:t>
            </a:r>
          </a:p>
          <a:p>
            <a:pPr marL="514350" indent="-514350">
              <a:buFont typeface="+mj-lt"/>
              <a:buAutoNum type="arabicPeriod"/>
            </a:pPr>
            <a:endParaRPr lang="en-US" dirty="0"/>
          </a:p>
          <a:p>
            <a:pPr marL="514350" indent="-514350">
              <a:buFont typeface="+mj-lt"/>
              <a:buAutoNum type="arabicPeriod"/>
            </a:pPr>
            <a:r>
              <a:rPr lang="en-US" dirty="0"/>
              <a:t>The operations allowed on that data.</a:t>
            </a:r>
          </a:p>
          <a:p>
            <a:pPr marL="514350" indent="-514350">
              <a:buFont typeface="+mj-lt"/>
              <a:buAutoNum type="arabicPeriod"/>
            </a:pPr>
            <a:endParaRPr lang="en-US" dirty="0"/>
          </a:p>
          <a:p>
            <a:pPr marL="514350" indent="-514350">
              <a:buFont typeface="+mj-lt"/>
              <a:buAutoNum type="arabicPeriod"/>
            </a:pPr>
            <a:r>
              <a:rPr lang="en-US" dirty="0"/>
              <a:t>The constraints (pre-conditions and post-conditions) of those operations.</a:t>
            </a:r>
            <a:endParaRPr lang="tr-TR" dirty="0"/>
          </a:p>
        </p:txBody>
      </p:sp>
    </p:spTree>
    <p:extLst>
      <p:ext uri="{BB962C8B-B14F-4D97-AF65-F5344CB8AC3E}">
        <p14:creationId xmlns:p14="http://schemas.microsoft.com/office/powerpoint/2010/main" val="2353742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72" y="443502"/>
            <a:ext cx="10515600" cy="758281"/>
          </a:xfrm>
        </p:spPr>
        <p:txBody>
          <a:bodyPr>
            <a:noAutofit/>
          </a:bodyPr>
          <a:lstStyle/>
          <a:p>
            <a:r>
              <a:rPr lang="en-US" sz="3200" dirty="0" smtClean="0"/>
              <a:t>Why Consecutive new Requests Cannot Guarantee Consecutive Memory Blocks?</a:t>
            </a:r>
            <a:br>
              <a:rPr lang="en-US" sz="3200" dirty="0" smtClean="0"/>
            </a:br>
            <a:endParaRPr lang="tr-TR" sz="3200" dirty="0"/>
          </a:p>
        </p:txBody>
      </p:sp>
      <p:sp>
        <p:nvSpPr>
          <p:cNvPr id="3" name="Content Placeholder 2"/>
          <p:cNvSpPr>
            <a:spLocks noGrp="1"/>
          </p:cNvSpPr>
          <p:nvPr>
            <p:ph idx="1"/>
          </p:nvPr>
        </p:nvSpPr>
        <p:spPr/>
        <p:txBody>
          <a:bodyPr>
            <a:normAutofit/>
          </a:bodyPr>
          <a:lstStyle/>
          <a:p>
            <a:pPr marL="0" indent="0">
              <a:buNone/>
            </a:pPr>
            <a:r>
              <a:rPr lang="en-US" dirty="0" smtClean="0"/>
              <a:t>When you allocate memory using new in C++, you might expect two consecutive new allocations to be placed in adjacent memory locations. However, this is not guaranteed due to several reasons related to how the heap memory manager works. </a:t>
            </a:r>
          </a:p>
          <a:p>
            <a:r>
              <a:rPr lang="en-US" b="1" dirty="0" smtClean="0"/>
              <a:t>Heap Fragmentation: </a:t>
            </a:r>
            <a:r>
              <a:rPr lang="en-US" dirty="0" smtClean="0"/>
              <a:t>Heap memory is not a single continuous block; it consists of allocated and free regions. When a new request is made, the memory manager searches for a suitable free block. If there is fragmentation, new allocations may be scattered in different </a:t>
            </a:r>
            <a:r>
              <a:rPr lang="en-US" smtClean="0"/>
              <a:t>locations.</a:t>
            </a:r>
            <a:endParaRPr lang="en-US" dirty="0"/>
          </a:p>
          <a:p>
            <a:r>
              <a:rPr lang="en-US" b="1" dirty="0" smtClean="0"/>
              <a:t>Memory Alignment and Padding: </a:t>
            </a:r>
            <a:r>
              <a:rPr lang="en-US" dirty="0" smtClean="0"/>
              <a:t>The system often applies </a:t>
            </a:r>
            <a:r>
              <a:rPr lang="en-US" b="1" dirty="0" smtClean="0"/>
              <a:t>alignment restrictions</a:t>
            </a:r>
            <a:r>
              <a:rPr lang="en-US" dirty="0" smtClean="0"/>
              <a:t>, meaning memory blocks are </a:t>
            </a:r>
            <a:r>
              <a:rPr lang="en-US" b="1" dirty="0" smtClean="0"/>
              <a:t>rounded up</a:t>
            </a:r>
            <a:r>
              <a:rPr lang="en-US" dirty="0" smtClean="0"/>
              <a:t> to the nearest power of 2 (e.g., 8 bytes, 16 bytes, 32 bytes).</a:t>
            </a:r>
          </a:p>
          <a:p>
            <a:pPr marL="0" indent="0">
              <a:buNone/>
            </a:pPr>
            <a:endParaRPr lang="tr-TR" dirty="0"/>
          </a:p>
        </p:txBody>
      </p:sp>
    </p:spTree>
    <p:extLst>
      <p:ext uri="{BB962C8B-B14F-4D97-AF65-F5344CB8AC3E}">
        <p14:creationId xmlns:p14="http://schemas.microsoft.com/office/powerpoint/2010/main" val="4566943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72" y="443502"/>
            <a:ext cx="10515600" cy="758281"/>
          </a:xfrm>
        </p:spPr>
        <p:txBody>
          <a:bodyPr>
            <a:noAutofit/>
          </a:bodyPr>
          <a:lstStyle/>
          <a:p>
            <a:r>
              <a:rPr lang="en-US" sz="3200" dirty="0" smtClean="0"/>
              <a:t>Why Consecutive new Requests Cannot Guarantee Consecutive Memory Blocks?</a:t>
            </a:r>
            <a:br>
              <a:rPr lang="en-US" sz="3200" dirty="0" smtClean="0"/>
            </a:br>
            <a:endParaRPr lang="tr-TR" sz="3200" dirty="0"/>
          </a:p>
        </p:txBody>
      </p:sp>
      <p:sp>
        <p:nvSpPr>
          <p:cNvPr id="3" name="Content Placeholder 2"/>
          <p:cNvSpPr>
            <a:spLocks noGrp="1"/>
          </p:cNvSpPr>
          <p:nvPr>
            <p:ph idx="1"/>
          </p:nvPr>
        </p:nvSpPr>
        <p:spPr/>
        <p:txBody>
          <a:bodyPr>
            <a:normAutofit/>
          </a:bodyPr>
          <a:lstStyle/>
          <a:p>
            <a:pPr marL="0" indent="0">
              <a:buNone/>
            </a:pPr>
            <a:r>
              <a:rPr lang="en-US" dirty="0" smtClean="0"/>
              <a:t>System-Level Behavior (Heap vs. Stack Allocation)</a:t>
            </a:r>
          </a:p>
          <a:p>
            <a:pPr marL="0" indent="0">
              <a:buNone/>
            </a:pPr>
            <a:r>
              <a:rPr lang="en-US" dirty="0" smtClean="0"/>
              <a:t>The operating system (OS) might place allocations in separate memory pages rather than consecutive addresses.</a:t>
            </a:r>
            <a:endParaRPr lang="tr-TR" dirty="0"/>
          </a:p>
        </p:txBody>
      </p:sp>
    </p:spTree>
    <p:extLst>
      <p:ext uri="{BB962C8B-B14F-4D97-AF65-F5344CB8AC3E}">
        <p14:creationId xmlns:p14="http://schemas.microsoft.com/office/powerpoint/2010/main" val="11679351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 Node?</a:t>
            </a:r>
            <a:br>
              <a:rPr lang="en-US" dirty="0" smtClean="0"/>
            </a:br>
            <a:endParaRPr lang="tr-TR" dirty="0"/>
          </a:p>
        </p:txBody>
      </p:sp>
      <p:sp>
        <p:nvSpPr>
          <p:cNvPr id="3" name="Content Placeholder 2"/>
          <p:cNvSpPr>
            <a:spLocks noGrp="1"/>
          </p:cNvSpPr>
          <p:nvPr>
            <p:ph idx="1"/>
          </p:nvPr>
        </p:nvSpPr>
        <p:spPr/>
        <p:txBody>
          <a:bodyPr/>
          <a:lstStyle/>
          <a:p>
            <a:pPr marL="0" indent="0">
              <a:buNone/>
            </a:pPr>
            <a:r>
              <a:rPr lang="en-US" dirty="0" smtClean="0"/>
              <a:t>A node is a fundamental building block of dynamic data structures like linked lists, trees, and graphs. It is a self-contained unit that stores:</a:t>
            </a:r>
          </a:p>
          <a:p>
            <a:pPr marL="0" indent="0">
              <a:buNone/>
            </a:pPr>
            <a:endParaRPr lang="en-US" dirty="0" smtClean="0"/>
          </a:p>
          <a:p>
            <a:pPr marL="514350" indent="-514350">
              <a:buFont typeface="+mj-lt"/>
              <a:buAutoNum type="arabicPeriod"/>
            </a:pPr>
            <a:r>
              <a:rPr lang="en-US" dirty="0" smtClean="0"/>
              <a:t>Data – The actual value stored in the node (e.g., a number, a name, or any other piece of information).</a:t>
            </a:r>
          </a:p>
          <a:p>
            <a:pPr marL="514350" indent="-514350">
              <a:buFont typeface="+mj-lt"/>
              <a:buAutoNum type="arabicPeriod"/>
            </a:pPr>
            <a:r>
              <a:rPr lang="en-US" dirty="0" smtClean="0"/>
              <a:t>Pointer(s) – A reference (or multiple references) to other nodes, allowing the structure to be linked together.</a:t>
            </a:r>
          </a:p>
          <a:p>
            <a:pPr marL="514350" indent="-514350">
              <a:buFont typeface="+mj-lt"/>
              <a:buAutoNum type="arabicPeriod"/>
            </a:pPr>
            <a:endParaRPr lang="en-US" dirty="0"/>
          </a:p>
          <a:p>
            <a:pPr marL="0" indent="0">
              <a:buNone/>
            </a:pPr>
            <a:r>
              <a:rPr lang="en-US" b="1" dirty="0" smtClean="0"/>
              <a:t>Basic Structure of a Node</a:t>
            </a:r>
          </a:p>
          <a:p>
            <a:pPr marL="0" indent="0">
              <a:buNone/>
            </a:pPr>
            <a:r>
              <a:rPr lang="en-US" dirty="0" smtClean="0"/>
              <a:t>In C++, a node is typically represented as a </a:t>
            </a:r>
            <a:r>
              <a:rPr lang="en-US" b="1" dirty="0" smtClean="0"/>
              <a:t>class or </a:t>
            </a:r>
            <a:r>
              <a:rPr lang="en-US" b="1" dirty="0" err="1" smtClean="0"/>
              <a:t>struct</a:t>
            </a:r>
            <a:r>
              <a:rPr lang="en-US" dirty="0" smtClean="0"/>
              <a:t>:</a:t>
            </a:r>
          </a:p>
          <a:p>
            <a:pPr marL="0" indent="0">
              <a:buNone/>
            </a:pPr>
            <a:endParaRPr lang="tr-TR" dirty="0"/>
          </a:p>
        </p:txBody>
      </p:sp>
    </p:spTree>
    <p:extLst>
      <p:ext uri="{BB962C8B-B14F-4D97-AF65-F5344CB8AC3E}">
        <p14:creationId xmlns:p14="http://schemas.microsoft.com/office/powerpoint/2010/main" val="18667622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 y="148226"/>
            <a:ext cx="10515600" cy="566692"/>
          </a:xfrm>
        </p:spPr>
        <p:txBody>
          <a:bodyPr>
            <a:normAutofit fontScale="90000"/>
          </a:bodyPr>
          <a:lstStyle/>
          <a:p>
            <a:r>
              <a:rPr lang="en-US" dirty="0" smtClean="0"/>
              <a:t>Node Class/</a:t>
            </a:r>
            <a:r>
              <a:rPr lang="en-US" dirty="0" err="1" smtClean="0"/>
              <a:t>Struct</a:t>
            </a:r>
            <a:endParaRPr lang="tr-TR" dirty="0"/>
          </a:p>
        </p:txBody>
      </p:sp>
      <p:sp>
        <p:nvSpPr>
          <p:cNvPr id="3" name="Content Placeholder 2"/>
          <p:cNvSpPr>
            <a:spLocks noGrp="1"/>
          </p:cNvSpPr>
          <p:nvPr>
            <p:ph idx="1"/>
          </p:nvPr>
        </p:nvSpPr>
        <p:spPr>
          <a:xfrm>
            <a:off x="280852" y="714918"/>
            <a:ext cx="10515600" cy="4975180"/>
          </a:xfrm>
        </p:spPr>
        <p:txBody>
          <a:bodyPr>
            <a:normAutofit fontScale="92500" lnSpcReduction="10000"/>
          </a:bodyPr>
          <a:lstStyle/>
          <a:p>
            <a:pPr marL="0" indent="0">
              <a:buNone/>
            </a:pPr>
            <a:r>
              <a:rPr lang="en-US" dirty="0" smtClean="0"/>
              <a:t>class Node {</a:t>
            </a:r>
            <a:endParaRPr lang="en-US" b="1" dirty="0" smtClean="0"/>
          </a:p>
          <a:p>
            <a:pPr marL="0" indent="0">
              <a:buNone/>
            </a:pPr>
            <a:r>
              <a:rPr lang="en-US" dirty="0" smtClean="0"/>
              <a:t>public:</a:t>
            </a:r>
          </a:p>
          <a:p>
            <a:pPr marL="0" indent="0">
              <a:buNone/>
            </a:pPr>
            <a:r>
              <a:rPr lang="en-US" dirty="0" smtClean="0"/>
              <a:t>    string name;  // Data stored in the node</a:t>
            </a:r>
          </a:p>
          <a:p>
            <a:pPr marL="0" indent="0">
              <a:buNone/>
            </a:pPr>
            <a:r>
              <a:rPr lang="en-US" dirty="0" smtClean="0"/>
              <a:t>    Node* next;   // Pointer to the next node</a:t>
            </a:r>
          </a:p>
          <a:p>
            <a:pPr marL="0" indent="0">
              <a:buNone/>
            </a:pPr>
            <a:endParaRPr lang="en-US" dirty="0" smtClean="0"/>
          </a:p>
          <a:p>
            <a:pPr marL="0" indent="0">
              <a:buNone/>
            </a:pPr>
            <a:r>
              <a:rPr lang="en-US" dirty="0" smtClean="0"/>
              <a:t>    // Constructor to initialize node</a:t>
            </a:r>
          </a:p>
          <a:p>
            <a:pPr marL="0" indent="0">
              <a:buNone/>
            </a:pPr>
            <a:r>
              <a:rPr lang="en-US" dirty="0" smtClean="0"/>
              <a:t>    Node(string </a:t>
            </a:r>
            <a:r>
              <a:rPr lang="en-US" dirty="0" err="1" smtClean="0"/>
              <a:t>nodeName</a:t>
            </a:r>
            <a:r>
              <a:rPr lang="en-US" dirty="0" smtClean="0"/>
              <a:t>) {</a:t>
            </a:r>
          </a:p>
          <a:p>
            <a:pPr marL="0" indent="0">
              <a:buNone/>
            </a:pPr>
            <a:r>
              <a:rPr lang="en-US" dirty="0" smtClean="0"/>
              <a:t>        name = </a:t>
            </a:r>
            <a:r>
              <a:rPr lang="en-US" dirty="0" err="1" smtClean="0"/>
              <a:t>nodeName</a:t>
            </a:r>
            <a:r>
              <a:rPr lang="en-US" dirty="0" smtClean="0"/>
              <a:t>;</a:t>
            </a:r>
          </a:p>
          <a:p>
            <a:pPr marL="0" indent="0">
              <a:buNone/>
            </a:pPr>
            <a:r>
              <a:rPr lang="en-US" dirty="0" smtClean="0"/>
              <a:t>        next = </a:t>
            </a:r>
            <a:r>
              <a:rPr lang="en-US" dirty="0" err="1" smtClean="0"/>
              <a:t>nullptr</a:t>
            </a:r>
            <a:r>
              <a:rPr lang="en-US" dirty="0" smtClean="0"/>
              <a:t>;  // Initially, next is set to null</a:t>
            </a:r>
          </a:p>
          <a:p>
            <a:pPr marL="0" indent="0">
              <a:buNone/>
            </a:pPr>
            <a:r>
              <a:rPr lang="en-US" dirty="0" smtClean="0"/>
              <a:t>    }</a:t>
            </a:r>
          </a:p>
          <a:p>
            <a:pPr marL="0" indent="0">
              <a:buNone/>
            </a:pPr>
            <a:r>
              <a:rPr lang="en-US" dirty="0" smtClean="0"/>
              <a:t>};</a:t>
            </a:r>
            <a:endParaRPr lang="tr-TR" dirty="0"/>
          </a:p>
        </p:txBody>
      </p:sp>
      <p:sp>
        <p:nvSpPr>
          <p:cNvPr id="4" name="Rectangle 3"/>
          <p:cNvSpPr/>
          <p:nvPr/>
        </p:nvSpPr>
        <p:spPr>
          <a:xfrm>
            <a:off x="6540138" y="4720602"/>
            <a:ext cx="4981303" cy="1938992"/>
          </a:xfrm>
          <a:prstGeom prst="rect">
            <a:avLst/>
          </a:prstGeom>
        </p:spPr>
        <p:txBody>
          <a:bodyPr wrap="square">
            <a:spAutoFit/>
          </a:bodyPr>
          <a:lstStyle/>
          <a:p>
            <a:r>
              <a:rPr lang="en-US" sz="2400" dirty="0" err="1" smtClean="0"/>
              <a:t>int</a:t>
            </a:r>
            <a:r>
              <a:rPr lang="en-US" sz="2400" dirty="0" smtClean="0"/>
              <a:t> main() { </a:t>
            </a:r>
          </a:p>
          <a:p>
            <a:r>
              <a:rPr lang="en-US" sz="2400" dirty="0" smtClean="0"/>
              <a:t>// Creating nodes </a:t>
            </a:r>
          </a:p>
          <a:p>
            <a:r>
              <a:rPr lang="en-US" sz="2400" dirty="0" smtClean="0"/>
              <a:t>Node* first = new Node(“</a:t>
            </a:r>
            <a:r>
              <a:rPr lang="en-US" sz="2400" dirty="0" err="1" smtClean="0"/>
              <a:t>alice</a:t>
            </a:r>
            <a:r>
              <a:rPr lang="en-US" sz="2400" dirty="0" smtClean="0"/>
              <a:t>"); </a:t>
            </a:r>
          </a:p>
          <a:p>
            <a:r>
              <a:rPr lang="en-US" sz="2400" dirty="0" smtClean="0"/>
              <a:t>Node* second = new Node(“bob"); </a:t>
            </a:r>
          </a:p>
          <a:p>
            <a:r>
              <a:rPr lang="en-US" sz="2400" dirty="0" smtClean="0"/>
              <a:t>Node* third = new Node(“</a:t>
            </a:r>
            <a:r>
              <a:rPr lang="en-US" sz="2400" dirty="0" err="1" smtClean="0"/>
              <a:t>charlie</a:t>
            </a:r>
            <a:r>
              <a:rPr lang="en-US" sz="2400" dirty="0" smtClean="0"/>
              <a:t>"); </a:t>
            </a:r>
            <a:endParaRPr lang="tr-TR" sz="2400" dirty="0"/>
          </a:p>
        </p:txBody>
      </p:sp>
    </p:spTree>
    <p:extLst>
      <p:ext uri="{BB962C8B-B14F-4D97-AF65-F5344CB8AC3E}">
        <p14:creationId xmlns:p14="http://schemas.microsoft.com/office/powerpoint/2010/main" val="38455051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after new operator </a:t>
            </a:r>
            <a:endParaRPr lang="tr-TR" dirty="0"/>
          </a:p>
        </p:txBody>
      </p:sp>
      <p:sp>
        <p:nvSpPr>
          <p:cNvPr id="3" name="Content Placeholder 2"/>
          <p:cNvSpPr>
            <a:spLocks noGrp="1"/>
          </p:cNvSpPr>
          <p:nvPr>
            <p:ph idx="1"/>
          </p:nvPr>
        </p:nvSpPr>
        <p:spPr>
          <a:xfrm>
            <a:off x="838200" y="1201783"/>
            <a:ext cx="10515600" cy="2368731"/>
          </a:xfrm>
        </p:spPr>
        <p:txBody>
          <a:bodyPr/>
          <a:lstStyle/>
          <a:p>
            <a:pPr marL="0" indent="0">
              <a:buNone/>
            </a:pPr>
            <a:r>
              <a:rPr lang="tr-TR" dirty="0" smtClean="0"/>
              <a:t>Node* front = new Node(</a:t>
            </a:r>
            <a:r>
              <a:rPr lang="en-US" dirty="0" smtClean="0"/>
              <a:t>“</a:t>
            </a:r>
            <a:r>
              <a:rPr lang="en-US" dirty="0" err="1" smtClean="0"/>
              <a:t>alice</a:t>
            </a:r>
            <a:r>
              <a:rPr lang="en-US" dirty="0" smtClean="0"/>
              <a:t>”</a:t>
            </a:r>
            <a:r>
              <a:rPr lang="tr-TR" dirty="0" smtClean="0"/>
              <a:t>);</a:t>
            </a:r>
            <a:endParaRPr lang="tr-TR" dirty="0"/>
          </a:p>
        </p:txBody>
      </p:sp>
      <p:sp>
        <p:nvSpPr>
          <p:cNvPr id="4" name="Rectangle 3"/>
          <p:cNvSpPr/>
          <p:nvPr/>
        </p:nvSpPr>
        <p:spPr>
          <a:xfrm>
            <a:off x="7942217" y="1480457"/>
            <a:ext cx="2203269" cy="507709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a:p>
        </p:txBody>
      </p:sp>
      <p:sp>
        <p:nvSpPr>
          <p:cNvPr id="6" name="TextBox 5"/>
          <p:cNvSpPr txBox="1"/>
          <p:nvPr/>
        </p:nvSpPr>
        <p:spPr>
          <a:xfrm>
            <a:off x="10099972" y="2201482"/>
            <a:ext cx="974947" cy="369332"/>
          </a:xfrm>
          <a:prstGeom prst="rect">
            <a:avLst/>
          </a:prstGeom>
          <a:noFill/>
        </p:spPr>
        <p:txBody>
          <a:bodyPr wrap="none" rtlCol="0">
            <a:spAutoFit/>
          </a:bodyPr>
          <a:lstStyle/>
          <a:p>
            <a:r>
              <a:rPr lang="en-US" dirty="0" smtClean="0"/>
              <a:t>0xF6510</a:t>
            </a:r>
            <a:endParaRPr lang="tr-TR" dirty="0"/>
          </a:p>
        </p:txBody>
      </p:sp>
      <p:sp>
        <p:nvSpPr>
          <p:cNvPr id="7" name="Rectangle 6"/>
          <p:cNvSpPr/>
          <p:nvPr/>
        </p:nvSpPr>
        <p:spPr>
          <a:xfrm>
            <a:off x="7942217" y="949234"/>
            <a:ext cx="2203269" cy="5312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0xF6510</a:t>
            </a:r>
            <a:endParaRPr lang="tr-TR" dirty="0" smtClean="0"/>
          </a:p>
        </p:txBody>
      </p:sp>
      <p:sp>
        <p:nvSpPr>
          <p:cNvPr id="8" name="TextBox 7"/>
          <p:cNvSpPr txBox="1"/>
          <p:nvPr/>
        </p:nvSpPr>
        <p:spPr>
          <a:xfrm>
            <a:off x="7184572" y="949234"/>
            <a:ext cx="650114" cy="369332"/>
          </a:xfrm>
          <a:prstGeom prst="rect">
            <a:avLst/>
          </a:prstGeom>
          <a:noFill/>
        </p:spPr>
        <p:txBody>
          <a:bodyPr wrap="none" rtlCol="0">
            <a:spAutoFit/>
          </a:bodyPr>
          <a:lstStyle/>
          <a:p>
            <a:r>
              <a:rPr lang="en-US" dirty="0" smtClean="0"/>
              <a:t>front</a:t>
            </a:r>
            <a:endParaRPr lang="tr-TR" dirty="0"/>
          </a:p>
        </p:txBody>
      </p:sp>
      <p:grpSp>
        <p:nvGrpSpPr>
          <p:cNvPr id="11" name="Group 10"/>
          <p:cNvGrpSpPr/>
          <p:nvPr/>
        </p:nvGrpSpPr>
        <p:grpSpPr>
          <a:xfrm>
            <a:off x="7942216" y="2351313"/>
            <a:ext cx="2203269" cy="1563190"/>
            <a:chOff x="3169920" y="2939142"/>
            <a:chExt cx="2203269" cy="1563190"/>
          </a:xfrm>
        </p:grpSpPr>
        <p:sp>
          <p:nvSpPr>
            <p:cNvPr id="9" name="Rectangle 8"/>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alice</a:t>
              </a:r>
              <a:r>
                <a:rPr lang="en-US" dirty="0" smtClean="0"/>
                <a:t>”</a:t>
              </a:r>
              <a:endParaRPr lang="tr-TR" dirty="0"/>
            </a:p>
          </p:txBody>
        </p:sp>
        <p:sp>
          <p:nvSpPr>
            <p:cNvPr id="10" name="Rectangle 9"/>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sp>
        <p:nvSpPr>
          <p:cNvPr id="16" name="Freeform 15"/>
          <p:cNvSpPr/>
          <p:nvPr/>
        </p:nvSpPr>
        <p:spPr>
          <a:xfrm>
            <a:off x="9631680" y="426720"/>
            <a:ext cx="1648832" cy="1802724"/>
          </a:xfrm>
          <a:custGeom>
            <a:avLst/>
            <a:gdLst>
              <a:gd name="connsiteX0" fmla="*/ 0 w 1648832"/>
              <a:gd name="connsiteY0" fmla="*/ 731520 h 1802724"/>
              <a:gd name="connsiteX1" fmla="*/ 26126 w 1648832"/>
              <a:gd name="connsiteY1" fmla="*/ 574766 h 1802724"/>
              <a:gd name="connsiteX2" fmla="*/ 34834 w 1648832"/>
              <a:gd name="connsiteY2" fmla="*/ 548640 h 1802724"/>
              <a:gd name="connsiteX3" fmla="*/ 104503 w 1648832"/>
              <a:gd name="connsiteY3" fmla="*/ 461554 h 1802724"/>
              <a:gd name="connsiteX4" fmla="*/ 182880 w 1648832"/>
              <a:gd name="connsiteY4" fmla="*/ 357051 h 1802724"/>
              <a:gd name="connsiteX5" fmla="*/ 269966 w 1648832"/>
              <a:gd name="connsiteY5" fmla="*/ 269966 h 1802724"/>
              <a:gd name="connsiteX6" fmla="*/ 330926 w 1648832"/>
              <a:gd name="connsiteY6" fmla="*/ 200297 h 1802724"/>
              <a:gd name="connsiteX7" fmla="*/ 357051 w 1648832"/>
              <a:gd name="connsiteY7" fmla="*/ 182880 h 1802724"/>
              <a:gd name="connsiteX8" fmla="*/ 400594 w 1648832"/>
              <a:gd name="connsiteY8" fmla="*/ 148046 h 1802724"/>
              <a:gd name="connsiteX9" fmla="*/ 470263 w 1648832"/>
              <a:gd name="connsiteY9" fmla="*/ 113211 h 1802724"/>
              <a:gd name="connsiteX10" fmla="*/ 496389 w 1648832"/>
              <a:gd name="connsiteY10" fmla="*/ 95794 h 1802724"/>
              <a:gd name="connsiteX11" fmla="*/ 548640 w 1648832"/>
              <a:gd name="connsiteY11" fmla="*/ 78377 h 1802724"/>
              <a:gd name="connsiteX12" fmla="*/ 801189 w 1648832"/>
              <a:gd name="connsiteY12" fmla="*/ 17417 h 1802724"/>
              <a:gd name="connsiteX13" fmla="*/ 870857 w 1648832"/>
              <a:gd name="connsiteY13" fmla="*/ 0 h 1802724"/>
              <a:gd name="connsiteX14" fmla="*/ 1140823 w 1648832"/>
              <a:gd name="connsiteY14" fmla="*/ 17417 h 1802724"/>
              <a:gd name="connsiteX15" fmla="*/ 1236617 w 1648832"/>
              <a:gd name="connsiteY15" fmla="*/ 34834 h 1802724"/>
              <a:gd name="connsiteX16" fmla="*/ 1297577 w 1648832"/>
              <a:gd name="connsiteY16" fmla="*/ 43543 h 1802724"/>
              <a:gd name="connsiteX17" fmla="*/ 1358537 w 1648832"/>
              <a:gd name="connsiteY17" fmla="*/ 60960 h 1802724"/>
              <a:gd name="connsiteX18" fmla="*/ 1410789 w 1648832"/>
              <a:gd name="connsiteY18" fmla="*/ 95794 h 1802724"/>
              <a:gd name="connsiteX19" fmla="*/ 1436914 w 1648832"/>
              <a:gd name="connsiteY19" fmla="*/ 113211 h 1802724"/>
              <a:gd name="connsiteX20" fmla="*/ 1497874 w 1648832"/>
              <a:gd name="connsiteY20" fmla="*/ 191589 h 1802724"/>
              <a:gd name="connsiteX21" fmla="*/ 1524000 w 1648832"/>
              <a:gd name="connsiteY21" fmla="*/ 226423 h 1802724"/>
              <a:gd name="connsiteX22" fmla="*/ 1541417 w 1648832"/>
              <a:gd name="connsiteY22" fmla="*/ 252549 h 1802724"/>
              <a:gd name="connsiteX23" fmla="*/ 1567543 w 1648832"/>
              <a:gd name="connsiteY23" fmla="*/ 278674 h 1802724"/>
              <a:gd name="connsiteX24" fmla="*/ 1602377 w 1648832"/>
              <a:gd name="connsiteY24" fmla="*/ 348343 h 1802724"/>
              <a:gd name="connsiteX25" fmla="*/ 1619794 w 1648832"/>
              <a:gd name="connsiteY25" fmla="*/ 426720 h 1802724"/>
              <a:gd name="connsiteX26" fmla="*/ 1637211 w 1648832"/>
              <a:gd name="connsiteY26" fmla="*/ 461554 h 1802724"/>
              <a:gd name="connsiteX27" fmla="*/ 1637211 w 1648832"/>
              <a:gd name="connsiteY27" fmla="*/ 766354 h 1802724"/>
              <a:gd name="connsiteX28" fmla="*/ 1628503 w 1648832"/>
              <a:gd name="connsiteY28" fmla="*/ 818606 h 1802724"/>
              <a:gd name="connsiteX29" fmla="*/ 1611086 w 1648832"/>
              <a:gd name="connsiteY29" fmla="*/ 862149 h 1802724"/>
              <a:gd name="connsiteX30" fmla="*/ 1602377 w 1648832"/>
              <a:gd name="connsiteY30" fmla="*/ 923109 h 1802724"/>
              <a:gd name="connsiteX31" fmla="*/ 1506583 w 1648832"/>
              <a:gd name="connsiteY31" fmla="*/ 1071154 h 1802724"/>
              <a:gd name="connsiteX32" fmla="*/ 1480457 w 1648832"/>
              <a:gd name="connsiteY32" fmla="*/ 1105989 h 1802724"/>
              <a:gd name="connsiteX33" fmla="*/ 1454331 w 1648832"/>
              <a:gd name="connsiteY33" fmla="*/ 1132114 h 1802724"/>
              <a:gd name="connsiteX34" fmla="*/ 1436914 w 1648832"/>
              <a:gd name="connsiteY34" fmla="*/ 1158240 h 1802724"/>
              <a:gd name="connsiteX35" fmla="*/ 1410789 w 1648832"/>
              <a:gd name="connsiteY35" fmla="*/ 1201783 h 1802724"/>
              <a:gd name="connsiteX36" fmla="*/ 1367246 w 1648832"/>
              <a:gd name="connsiteY36" fmla="*/ 1236617 h 1802724"/>
              <a:gd name="connsiteX37" fmla="*/ 1323703 w 1648832"/>
              <a:gd name="connsiteY37" fmla="*/ 1280160 h 1802724"/>
              <a:gd name="connsiteX38" fmla="*/ 1288869 w 1648832"/>
              <a:gd name="connsiteY38" fmla="*/ 1323703 h 1802724"/>
              <a:gd name="connsiteX39" fmla="*/ 1262743 w 1648832"/>
              <a:gd name="connsiteY39" fmla="*/ 1332411 h 1802724"/>
              <a:gd name="connsiteX40" fmla="*/ 1227909 w 1648832"/>
              <a:gd name="connsiteY40" fmla="*/ 1384663 h 1802724"/>
              <a:gd name="connsiteX41" fmla="*/ 1175657 w 1648832"/>
              <a:gd name="connsiteY41" fmla="*/ 1436914 h 1802724"/>
              <a:gd name="connsiteX42" fmla="*/ 1114697 w 1648832"/>
              <a:gd name="connsiteY42" fmla="*/ 1506583 h 1802724"/>
              <a:gd name="connsiteX43" fmla="*/ 1097280 w 1648832"/>
              <a:gd name="connsiteY43" fmla="*/ 1532709 h 1802724"/>
              <a:gd name="connsiteX44" fmla="*/ 1071154 w 1648832"/>
              <a:gd name="connsiteY44" fmla="*/ 1550126 h 1802724"/>
              <a:gd name="connsiteX45" fmla="*/ 1018903 w 1648832"/>
              <a:gd name="connsiteY45" fmla="*/ 1611086 h 1802724"/>
              <a:gd name="connsiteX46" fmla="*/ 984069 w 1648832"/>
              <a:gd name="connsiteY46" fmla="*/ 1654629 h 1802724"/>
              <a:gd name="connsiteX47" fmla="*/ 957943 w 1648832"/>
              <a:gd name="connsiteY47" fmla="*/ 1689463 h 1802724"/>
              <a:gd name="connsiteX48" fmla="*/ 940526 w 1648832"/>
              <a:gd name="connsiteY48" fmla="*/ 1715589 h 1802724"/>
              <a:gd name="connsiteX49" fmla="*/ 914400 w 1648832"/>
              <a:gd name="connsiteY49" fmla="*/ 1733006 h 1802724"/>
              <a:gd name="connsiteX50" fmla="*/ 879566 w 1648832"/>
              <a:gd name="connsiteY50" fmla="*/ 1776549 h 1802724"/>
              <a:gd name="connsiteX51" fmla="*/ 853440 w 1648832"/>
              <a:gd name="connsiteY51" fmla="*/ 1802674 h 180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648832" h="1802724">
                <a:moveTo>
                  <a:pt x="0" y="731520"/>
                </a:moveTo>
                <a:cubicBezTo>
                  <a:pt x="10234" y="608716"/>
                  <a:pt x="-2345" y="660181"/>
                  <a:pt x="26126" y="574766"/>
                </a:cubicBezTo>
                <a:cubicBezTo>
                  <a:pt x="29029" y="566057"/>
                  <a:pt x="29099" y="555808"/>
                  <a:pt x="34834" y="548640"/>
                </a:cubicBezTo>
                <a:cubicBezTo>
                  <a:pt x="58057" y="519611"/>
                  <a:pt x="83882" y="492485"/>
                  <a:pt x="104503" y="461554"/>
                </a:cubicBezTo>
                <a:cubicBezTo>
                  <a:pt x="135735" y="414706"/>
                  <a:pt x="143459" y="399100"/>
                  <a:pt x="182880" y="357051"/>
                </a:cubicBezTo>
                <a:cubicBezTo>
                  <a:pt x="210958" y="327102"/>
                  <a:pt x="245335" y="302809"/>
                  <a:pt x="269966" y="269966"/>
                </a:cubicBezTo>
                <a:cubicBezTo>
                  <a:pt x="293989" y="237934"/>
                  <a:pt x="299353" y="227359"/>
                  <a:pt x="330926" y="200297"/>
                </a:cubicBezTo>
                <a:cubicBezTo>
                  <a:pt x="338873" y="193486"/>
                  <a:pt x="348678" y="189160"/>
                  <a:pt x="357051" y="182880"/>
                </a:cubicBezTo>
                <a:cubicBezTo>
                  <a:pt x="371921" y="171728"/>
                  <a:pt x="384764" y="157788"/>
                  <a:pt x="400594" y="148046"/>
                </a:cubicBezTo>
                <a:cubicBezTo>
                  <a:pt x="422707" y="134438"/>
                  <a:pt x="448659" y="127613"/>
                  <a:pt x="470263" y="113211"/>
                </a:cubicBezTo>
                <a:cubicBezTo>
                  <a:pt x="478972" y="107405"/>
                  <a:pt x="486825" y="100045"/>
                  <a:pt x="496389" y="95794"/>
                </a:cubicBezTo>
                <a:cubicBezTo>
                  <a:pt x="513166" y="88338"/>
                  <a:pt x="531223" y="84183"/>
                  <a:pt x="548640" y="78377"/>
                </a:cubicBezTo>
                <a:cubicBezTo>
                  <a:pt x="649520" y="44751"/>
                  <a:pt x="555104" y="75320"/>
                  <a:pt x="801189" y="17417"/>
                </a:cubicBezTo>
                <a:cubicBezTo>
                  <a:pt x="824490" y="11934"/>
                  <a:pt x="870857" y="0"/>
                  <a:pt x="870857" y="0"/>
                </a:cubicBezTo>
                <a:cubicBezTo>
                  <a:pt x="960846" y="5806"/>
                  <a:pt x="1051053" y="8868"/>
                  <a:pt x="1140823" y="17417"/>
                </a:cubicBezTo>
                <a:cubicBezTo>
                  <a:pt x="1173132" y="20494"/>
                  <a:pt x="1204604" y="29498"/>
                  <a:pt x="1236617" y="34834"/>
                </a:cubicBezTo>
                <a:cubicBezTo>
                  <a:pt x="1256864" y="38209"/>
                  <a:pt x="1277382" y="39871"/>
                  <a:pt x="1297577" y="43543"/>
                </a:cubicBezTo>
                <a:cubicBezTo>
                  <a:pt x="1304284" y="44763"/>
                  <a:pt x="1349460" y="55917"/>
                  <a:pt x="1358537" y="60960"/>
                </a:cubicBezTo>
                <a:cubicBezTo>
                  <a:pt x="1376836" y="71126"/>
                  <a:pt x="1393372" y="84183"/>
                  <a:pt x="1410789" y="95794"/>
                </a:cubicBezTo>
                <a:lnTo>
                  <a:pt x="1436914" y="113211"/>
                </a:lnTo>
                <a:cubicBezTo>
                  <a:pt x="1480180" y="199745"/>
                  <a:pt x="1418795" y="86153"/>
                  <a:pt x="1497874" y="191589"/>
                </a:cubicBezTo>
                <a:cubicBezTo>
                  <a:pt x="1506583" y="203200"/>
                  <a:pt x="1515564" y="214612"/>
                  <a:pt x="1524000" y="226423"/>
                </a:cubicBezTo>
                <a:cubicBezTo>
                  <a:pt x="1530084" y="234940"/>
                  <a:pt x="1534716" y="244508"/>
                  <a:pt x="1541417" y="252549"/>
                </a:cubicBezTo>
                <a:cubicBezTo>
                  <a:pt x="1549301" y="262010"/>
                  <a:pt x="1558834" y="269966"/>
                  <a:pt x="1567543" y="278674"/>
                </a:cubicBezTo>
                <a:cubicBezTo>
                  <a:pt x="1588813" y="385033"/>
                  <a:pt x="1557342" y="269533"/>
                  <a:pt x="1602377" y="348343"/>
                </a:cubicBezTo>
                <a:cubicBezTo>
                  <a:pt x="1606845" y="356162"/>
                  <a:pt x="1618424" y="422609"/>
                  <a:pt x="1619794" y="426720"/>
                </a:cubicBezTo>
                <a:cubicBezTo>
                  <a:pt x="1623899" y="439036"/>
                  <a:pt x="1631405" y="449943"/>
                  <a:pt x="1637211" y="461554"/>
                </a:cubicBezTo>
                <a:cubicBezTo>
                  <a:pt x="1654424" y="599253"/>
                  <a:pt x="1650889" y="540659"/>
                  <a:pt x="1637211" y="766354"/>
                </a:cubicBezTo>
                <a:cubicBezTo>
                  <a:pt x="1636143" y="783979"/>
                  <a:pt x="1633149" y="801571"/>
                  <a:pt x="1628503" y="818606"/>
                </a:cubicBezTo>
                <a:cubicBezTo>
                  <a:pt x="1624390" y="833688"/>
                  <a:pt x="1616892" y="847635"/>
                  <a:pt x="1611086" y="862149"/>
                </a:cubicBezTo>
                <a:cubicBezTo>
                  <a:pt x="1608183" y="882469"/>
                  <a:pt x="1608868" y="903636"/>
                  <a:pt x="1602377" y="923109"/>
                </a:cubicBezTo>
                <a:cubicBezTo>
                  <a:pt x="1581431" y="985945"/>
                  <a:pt x="1546910" y="1018729"/>
                  <a:pt x="1506583" y="1071154"/>
                </a:cubicBezTo>
                <a:cubicBezTo>
                  <a:pt x="1497733" y="1082659"/>
                  <a:pt x="1490721" y="1095726"/>
                  <a:pt x="1480457" y="1105989"/>
                </a:cubicBezTo>
                <a:cubicBezTo>
                  <a:pt x="1471748" y="1114697"/>
                  <a:pt x="1462215" y="1122653"/>
                  <a:pt x="1454331" y="1132114"/>
                </a:cubicBezTo>
                <a:cubicBezTo>
                  <a:pt x="1447630" y="1140155"/>
                  <a:pt x="1442461" y="1149364"/>
                  <a:pt x="1436914" y="1158240"/>
                </a:cubicBezTo>
                <a:cubicBezTo>
                  <a:pt x="1427943" y="1172594"/>
                  <a:pt x="1422034" y="1189132"/>
                  <a:pt x="1410789" y="1201783"/>
                </a:cubicBezTo>
                <a:cubicBezTo>
                  <a:pt x="1398440" y="1215675"/>
                  <a:pt x="1381062" y="1224183"/>
                  <a:pt x="1367246" y="1236617"/>
                </a:cubicBezTo>
                <a:cubicBezTo>
                  <a:pt x="1351989" y="1250348"/>
                  <a:pt x="1337434" y="1264903"/>
                  <a:pt x="1323703" y="1280160"/>
                </a:cubicBezTo>
                <a:cubicBezTo>
                  <a:pt x="1311269" y="1293976"/>
                  <a:pt x="1302982" y="1311607"/>
                  <a:pt x="1288869" y="1323703"/>
                </a:cubicBezTo>
                <a:cubicBezTo>
                  <a:pt x="1281899" y="1329677"/>
                  <a:pt x="1271452" y="1329508"/>
                  <a:pt x="1262743" y="1332411"/>
                </a:cubicBezTo>
                <a:cubicBezTo>
                  <a:pt x="1251132" y="1349828"/>
                  <a:pt x="1242711" y="1369861"/>
                  <a:pt x="1227909" y="1384663"/>
                </a:cubicBezTo>
                <a:cubicBezTo>
                  <a:pt x="1210492" y="1402080"/>
                  <a:pt x="1189320" y="1416419"/>
                  <a:pt x="1175657" y="1436914"/>
                </a:cubicBezTo>
                <a:cubicBezTo>
                  <a:pt x="1135017" y="1497875"/>
                  <a:pt x="1158240" y="1477555"/>
                  <a:pt x="1114697" y="1506583"/>
                </a:cubicBezTo>
                <a:cubicBezTo>
                  <a:pt x="1108891" y="1515292"/>
                  <a:pt x="1104681" y="1525308"/>
                  <a:pt x="1097280" y="1532709"/>
                </a:cubicBezTo>
                <a:cubicBezTo>
                  <a:pt x="1089879" y="1540110"/>
                  <a:pt x="1077965" y="1542179"/>
                  <a:pt x="1071154" y="1550126"/>
                </a:cubicBezTo>
                <a:cubicBezTo>
                  <a:pt x="1008133" y="1623651"/>
                  <a:pt x="1078598" y="1571290"/>
                  <a:pt x="1018903" y="1611086"/>
                </a:cubicBezTo>
                <a:cubicBezTo>
                  <a:pt x="1001949" y="1661945"/>
                  <a:pt x="1023459" y="1615238"/>
                  <a:pt x="984069" y="1654629"/>
                </a:cubicBezTo>
                <a:cubicBezTo>
                  <a:pt x="973806" y="1664892"/>
                  <a:pt x="966379" y="1677652"/>
                  <a:pt x="957943" y="1689463"/>
                </a:cubicBezTo>
                <a:cubicBezTo>
                  <a:pt x="951859" y="1697980"/>
                  <a:pt x="947927" y="1708188"/>
                  <a:pt x="940526" y="1715589"/>
                </a:cubicBezTo>
                <a:cubicBezTo>
                  <a:pt x="933125" y="1722990"/>
                  <a:pt x="923109" y="1727200"/>
                  <a:pt x="914400" y="1733006"/>
                </a:cubicBezTo>
                <a:cubicBezTo>
                  <a:pt x="860794" y="1813414"/>
                  <a:pt x="929201" y="1714505"/>
                  <a:pt x="879566" y="1776549"/>
                </a:cubicBezTo>
                <a:cubicBezTo>
                  <a:pt x="856734" y="1805089"/>
                  <a:pt x="873671" y="1802674"/>
                  <a:pt x="853440" y="1802674"/>
                </a:cubicBezTo>
              </a:path>
            </a:pathLst>
          </a:custGeom>
          <a:ln w="3810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9030761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after new operator </a:t>
            </a:r>
            <a:endParaRPr lang="tr-TR" dirty="0"/>
          </a:p>
        </p:txBody>
      </p:sp>
      <p:sp>
        <p:nvSpPr>
          <p:cNvPr id="3" name="Content Placeholder 2"/>
          <p:cNvSpPr>
            <a:spLocks noGrp="1"/>
          </p:cNvSpPr>
          <p:nvPr>
            <p:ph idx="1"/>
          </p:nvPr>
        </p:nvSpPr>
        <p:spPr>
          <a:xfrm>
            <a:off x="838200" y="1201783"/>
            <a:ext cx="10515600" cy="2368731"/>
          </a:xfrm>
        </p:spPr>
        <p:txBody>
          <a:bodyPr/>
          <a:lstStyle/>
          <a:p>
            <a:pPr marL="0" indent="0">
              <a:buNone/>
            </a:pPr>
            <a:r>
              <a:rPr lang="tr-TR" dirty="0" smtClean="0"/>
              <a:t>Node* front = new Node(</a:t>
            </a:r>
            <a:r>
              <a:rPr lang="en-US" dirty="0" smtClean="0"/>
              <a:t>“</a:t>
            </a:r>
            <a:r>
              <a:rPr lang="en-US" dirty="0" err="1" smtClean="0"/>
              <a:t>alice</a:t>
            </a:r>
            <a:r>
              <a:rPr lang="en-US" dirty="0" smtClean="0"/>
              <a:t>”</a:t>
            </a:r>
            <a:r>
              <a:rPr lang="tr-TR" dirty="0" smtClean="0"/>
              <a:t>);</a:t>
            </a:r>
            <a:endParaRPr lang="en-US" dirty="0" smtClean="0"/>
          </a:p>
          <a:p>
            <a:pPr marL="0" indent="0">
              <a:buNone/>
            </a:pPr>
            <a:r>
              <a:rPr lang="en-US" dirty="0"/>
              <a:t>Node* second = new Node(“bob"); </a:t>
            </a:r>
          </a:p>
          <a:p>
            <a:pPr marL="0" indent="0">
              <a:buNone/>
            </a:pPr>
            <a:endParaRPr lang="tr-TR" dirty="0"/>
          </a:p>
        </p:txBody>
      </p:sp>
      <p:sp>
        <p:nvSpPr>
          <p:cNvPr id="4" name="Rectangle 3"/>
          <p:cNvSpPr/>
          <p:nvPr/>
        </p:nvSpPr>
        <p:spPr>
          <a:xfrm>
            <a:off x="7942217" y="1480457"/>
            <a:ext cx="2203269" cy="507709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a:p>
        </p:txBody>
      </p:sp>
      <p:sp>
        <p:nvSpPr>
          <p:cNvPr id="6" name="TextBox 5"/>
          <p:cNvSpPr txBox="1"/>
          <p:nvPr/>
        </p:nvSpPr>
        <p:spPr>
          <a:xfrm>
            <a:off x="10099972" y="2201482"/>
            <a:ext cx="974947" cy="369332"/>
          </a:xfrm>
          <a:prstGeom prst="rect">
            <a:avLst/>
          </a:prstGeom>
          <a:noFill/>
        </p:spPr>
        <p:txBody>
          <a:bodyPr wrap="none" rtlCol="0">
            <a:spAutoFit/>
          </a:bodyPr>
          <a:lstStyle/>
          <a:p>
            <a:r>
              <a:rPr lang="en-US" dirty="0" smtClean="0"/>
              <a:t>0xF6510</a:t>
            </a:r>
            <a:endParaRPr lang="tr-TR" dirty="0"/>
          </a:p>
        </p:txBody>
      </p:sp>
      <p:sp>
        <p:nvSpPr>
          <p:cNvPr id="7" name="Rectangle 6"/>
          <p:cNvSpPr/>
          <p:nvPr/>
        </p:nvSpPr>
        <p:spPr>
          <a:xfrm>
            <a:off x="7942217" y="949234"/>
            <a:ext cx="2203269" cy="531223"/>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0xF6510</a:t>
            </a:r>
            <a:endParaRPr lang="tr-TR" dirty="0" smtClean="0"/>
          </a:p>
        </p:txBody>
      </p:sp>
      <p:sp>
        <p:nvSpPr>
          <p:cNvPr id="8" name="TextBox 7"/>
          <p:cNvSpPr txBox="1"/>
          <p:nvPr/>
        </p:nvSpPr>
        <p:spPr>
          <a:xfrm>
            <a:off x="7184572" y="949234"/>
            <a:ext cx="650114" cy="369332"/>
          </a:xfrm>
          <a:prstGeom prst="rect">
            <a:avLst/>
          </a:prstGeom>
          <a:noFill/>
        </p:spPr>
        <p:txBody>
          <a:bodyPr wrap="none" rtlCol="0">
            <a:spAutoFit/>
          </a:bodyPr>
          <a:lstStyle/>
          <a:p>
            <a:r>
              <a:rPr lang="en-US" dirty="0" smtClean="0"/>
              <a:t>front</a:t>
            </a:r>
            <a:endParaRPr lang="tr-TR" dirty="0"/>
          </a:p>
        </p:txBody>
      </p:sp>
      <p:grpSp>
        <p:nvGrpSpPr>
          <p:cNvPr id="11" name="Group 10"/>
          <p:cNvGrpSpPr/>
          <p:nvPr/>
        </p:nvGrpSpPr>
        <p:grpSpPr>
          <a:xfrm>
            <a:off x="7942216" y="2351313"/>
            <a:ext cx="2203269" cy="1563190"/>
            <a:chOff x="3169920" y="2939142"/>
            <a:chExt cx="2203269" cy="1563190"/>
          </a:xfrm>
        </p:grpSpPr>
        <p:sp>
          <p:nvSpPr>
            <p:cNvPr id="9" name="Rectangle 8"/>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alice</a:t>
              </a:r>
              <a:r>
                <a:rPr lang="en-US" dirty="0" smtClean="0"/>
                <a:t>”</a:t>
              </a:r>
              <a:endParaRPr lang="tr-TR" dirty="0"/>
            </a:p>
          </p:txBody>
        </p:sp>
        <p:sp>
          <p:nvSpPr>
            <p:cNvPr id="10" name="Rectangle 9"/>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grpSp>
        <p:nvGrpSpPr>
          <p:cNvPr id="13" name="Group 12"/>
          <p:cNvGrpSpPr/>
          <p:nvPr/>
        </p:nvGrpSpPr>
        <p:grpSpPr>
          <a:xfrm>
            <a:off x="7942216" y="4454433"/>
            <a:ext cx="2203269" cy="1563190"/>
            <a:chOff x="3169920" y="2939142"/>
            <a:chExt cx="2203269" cy="1563190"/>
          </a:xfrm>
        </p:grpSpPr>
        <p:sp>
          <p:nvSpPr>
            <p:cNvPr id="14" name="Rectangle 13"/>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bol</a:t>
              </a:r>
              <a:r>
                <a:rPr lang="en-US" dirty="0" smtClean="0"/>
                <a:t>”</a:t>
              </a:r>
              <a:endParaRPr lang="tr-TR" dirty="0"/>
            </a:p>
          </p:txBody>
        </p:sp>
        <p:sp>
          <p:nvSpPr>
            <p:cNvPr id="15" name="Rectangle 14"/>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sp>
        <p:nvSpPr>
          <p:cNvPr id="16" name="TextBox 15"/>
          <p:cNvSpPr txBox="1"/>
          <p:nvPr/>
        </p:nvSpPr>
        <p:spPr>
          <a:xfrm>
            <a:off x="10262168" y="4435229"/>
            <a:ext cx="974947" cy="369332"/>
          </a:xfrm>
          <a:prstGeom prst="rect">
            <a:avLst/>
          </a:prstGeom>
          <a:noFill/>
        </p:spPr>
        <p:txBody>
          <a:bodyPr wrap="none" rtlCol="0">
            <a:spAutoFit/>
          </a:bodyPr>
          <a:lstStyle/>
          <a:p>
            <a:r>
              <a:rPr lang="en-US" dirty="0" smtClean="0"/>
              <a:t>0xF7100</a:t>
            </a:r>
            <a:endParaRPr lang="tr-TR" dirty="0"/>
          </a:p>
        </p:txBody>
      </p:sp>
      <p:sp>
        <p:nvSpPr>
          <p:cNvPr id="17" name="Rectangle 16"/>
          <p:cNvSpPr/>
          <p:nvPr/>
        </p:nvSpPr>
        <p:spPr>
          <a:xfrm>
            <a:off x="7942216" y="1469571"/>
            <a:ext cx="2203269" cy="531223"/>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0xF7100</a:t>
            </a:r>
            <a:endParaRPr lang="tr-TR" dirty="0" smtClean="0"/>
          </a:p>
        </p:txBody>
      </p:sp>
      <p:sp>
        <p:nvSpPr>
          <p:cNvPr id="18" name="TextBox 17"/>
          <p:cNvSpPr txBox="1"/>
          <p:nvPr/>
        </p:nvSpPr>
        <p:spPr>
          <a:xfrm>
            <a:off x="7184572" y="1553305"/>
            <a:ext cx="851195" cy="369332"/>
          </a:xfrm>
          <a:prstGeom prst="rect">
            <a:avLst/>
          </a:prstGeom>
          <a:noFill/>
        </p:spPr>
        <p:txBody>
          <a:bodyPr wrap="none" rtlCol="0">
            <a:spAutoFit/>
          </a:bodyPr>
          <a:lstStyle/>
          <a:p>
            <a:r>
              <a:rPr lang="en-US" dirty="0" smtClean="0"/>
              <a:t>second</a:t>
            </a:r>
            <a:endParaRPr lang="tr-TR" dirty="0"/>
          </a:p>
        </p:txBody>
      </p:sp>
      <p:sp>
        <p:nvSpPr>
          <p:cNvPr id="19" name="Content Placeholder 2"/>
          <p:cNvSpPr txBox="1">
            <a:spLocks/>
          </p:cNvSpPr>
          <p:nvPr/>
        </p:nvSpPr>
        <p:spPr>
          <a:xfrm>
            <a:off x="185058" y="2570814"/>
            <a:ext cx="6224451" cy="285559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t>class Node {</a:t>
            </a:r>
            <a:endParaRPr lang="en-US" sz="1800" b="1" dirty="0" smtClean="0"/>
          </a:p>
          <a:p>
            <a:pPr marL="0" indent="0">
              <a:buFont typeface="Arial" panose="020B0604020202020204" pitchFamily="34" charset="0"/>
              <a:buNone/>
            </a:pPr>
            <a:r>
              <a:rPr lang="en-US" sz="1800" dirty="0" smtClean="0"/>
              <a:t>public:</a:t>
            </a:r>
          </a:p>
          <a:p>
            <a:pPr marL="0" indent="0">
              <a:buFont typeface="Arial" panose="020B0604020202020204" pitchFamily="34" charset="0"/>
              <a:buNone/>
            </a:pPr>
            <a:r>
              <a:rPr lang="en-US" sz="1800" dirty="0" smtClean="0"/>
              <a:t>    string name;  // Data stored in the node</a:t>
            </a:r>
          </a:p>
          <a:p>
            <a:pPr marL="0" indent="0">
              <a:buFont typeface="Arial" panose="020B0604020202020204" pitchFamily="34" charset="0"/>
              <a:buNone/>
            </a:pPr>
            <a:r>
              <a:rPr lang="en-US" sz="1800" dirty="0" smtClean="0"/>
              <a:t>    Node* next;   // Pointer to the next node</a:t>
            </a:r>
          </a:p>
          <a:p>
            <a:pPr marL="0" indent="0">
              <a:buFont typeface="Arial" panose="020B0604020202020204" pitchFamily="34" charset="0"/>
              <a:buNone/>
            </a:pPr>
            <a:r>
              <a:rPr lang="en-US" sz="1800" dirty="0" smtClean="0"/>
              <a:t>    // Constructor to initialize node</a:t>
            </a:r>
          </a:p>
          <a:p>
            <a:pPr marL="0" indent="0">
              <a:buFont typeface="Arial" panose="020B0604020202020204" pitchFamily="34" charset="0"/>
              <a:buNone/>
            </a:pPr>
            <a:r>
              <a:rPr lang="en-US" sz="1800" dirty="0" smtClean="0"/>
              <a:t>    Node(string </a:t>
            </a:r>
            <a:r>
              <a:rPr lang="en-US" sz="1800" dirty="0" err="1" smtClean="0"/>
              <a:t>nodeName</a:t>
            </a:r>
            <a:r>
              <a:rPr lang="en-US" sz="1800" dirty="0" smtClean="0"/>
              <a:t>) {</a:t>
            </a:r>
          </a:p>
          <a:p>
            <a:pPr marL="0" indent="0">
              <a:buFont typeface="Arial" panose="020B0604020202020204" pitchFamily="34" charset="0"/>
              <a:buNone/>
            </a:pPr>
            <a:r>
              <a:rPr lang="en-US" sz="1800" dirty="0" smtClean="0"/>
              <a:t>        name = </a:t>
            </a:r>
            <a:r>
              <a:rPr lang="en-US" sz="1800" dirty="0" err="1" smtClean="0"/>
              <a:t>nodeName</a:t>
            </a:r>
            <a:r>
              <a:rPr lang="en-US" sz="1800" dirty="0" smtClean="0"/>
              <a:t>;</a:t>
            </a:r>
          </a:p>
          <a:p>
            <a:pPr marL="0" indent="0">
              <a:buFont typeface="Arial" panose="020B0604020202020204" pitchFamily="34" charset="0"/>
              <a:buNone/>
            </a:pPr>
            <a:r>
              <a:rPr lang="en-US" sz="1800" dirty="0" smtClean="0"/>
              <a:t>        next = </a:t>
            </a:r>
            <a:r>
              <a:rPr lang="en-US" sz="1800" dirty="0" err="1" smtClean="0"/>
              <a:t>nullptr</a:t>
            </a:r>
            <a:r>
              <a:rPr lang="en-US" sz="1800" dirty="0" smtClean="0"/>
              <a:t>;  // Initially, next is set to null</a:t>
            </a:r>
          </a:p>
          <a:p>
            <a:pPr marL="0" indent="0">
              <a:buFont typeface="Arial" panose="020B0604020202020204" pitchFamily="34" charset="0"/>
              <a:buNone/>
            </a:pPr>
            <a:r>
              <a:rPr lang="en-US" sz="1800" dirty="0" smtClean="0"/>
              <a:t>    }</a:t>
            </a:r>
          </a:p>
          <a:p>
            <a:pPr marL="0" indent="0">
              <a:buFont typeface="Arial" panose="020B0604020202020204" pitchFamily="34" charset="0"/>
              <a:buNone/>
            </a:pPr>
            <a:r>
              <a:rPr lang="en-US" sz="1800" dirty="0" smtClean="0"/>
              <a:t>};</a:t>
            </a:r>
            <a:endParaRPr lang="tr-TR" sz="1800" dirty="0"/>
          </a:p>
        </p:txBody>
      </p:sp>
      <p:sp>
        <p:nvSpPr>
          <p:cNvPr id="5" name="TextBox 4"/>
          <p:cNvSpPr txBox="1"/>
          <p:nvPr/>
        </p:nvSpPr>
        <p:spPr>
          <a:xfrm>
            <a:off x="1055915" y="6017623"/>
            <a:ext cx="3700950" cy="400110"/>
          </a:xfrm>
          <a:prstGeom prst="rect">
            <a:avLst/>
          </a:prstGeom>
          <a:solidFill>
            <a:srgbClr val="FFC000"/>
          </a:solidFill>
        </p:spPr>
        <p:txBody>
          <a:bodyPr wrap="none" rtlCol="0">
            <a:spAutoFit/>
          </a:bodyPr>
          <a:lstStyle/>
          <a:p>
            <a:r>
              <a:rPr lang="en-US" sz="2000" b="1" dirty="0" smtClean="0"/>
              <a:t>What is the type of next pointer?</a:t>
            </a:r>
            <a:endParaRPr lang="tr-TR" sz="2000" b="1" dirty="0"/>
          </a:p>
        </p:txBody>
      </p:sp>
    </p:spTree>
    <p:extLst>
      <p:ext uri="{BB962C8B-B14F-4D97-AF65-F5344CB8AC3E}">
        <p14:creationId xmlns:p14="http://schemas.microsoft.com/office/powerpoint/2010/main" val="38559931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after new operator </a:t>
            </a:r>
            <a:endParaRPr lang="tr-TR" dirty="0"/>
          </a:p>
        </p:txBody>
      </p:sp>
      <p:sp>
        <p:nvSpPr>
          <p:cNvPr id="3" name="Content Placeholder 2"/>
          <p:cNvSpPr>
            <a:spLocks noGrp="1"/>
          </p:cNvSpPr>
          <p:nvPr>
            <p:ph idx="1"/>
          </p:nvPr>
        </p:nvSpPr>
        <p:spPr>
          <a:xfrm>
            <a:off x="838200" y="1201783"/>
            <a:ext cx="10515600" cy="2368731"/>
          </a:xfrm>
        </p:spPr>
        <p:txBody>
          <a:bodyPr/>
          <a:lstStyle/>
          <a:p>
            <a:pPr marL="0" indent="0">
              <a:buNone/>
            </a:pPr>
            <a:r>
              <a:rPr lang="tr-TR" dirty="0" smtClean="0"/>
              <a:t>Node* front = new Node(</a:t>
            </a:r>
            <a:r>
              <a:rPr lang="en-US" dirty="0" smtClean="0"/>
              <a:t>“</a:t>
            </a:r>
            <a:r>
              <a:rPr lang="en-US" dirty="0" err="1" smtClean="0"/>
              <a:t>alice</a:t>
            </a:r>
            <a:r>
              <a:rPr lang="en-US" dirty="0" smtClean="0"/>
              <a:t>”</a:t>
            </a:r>
            <a:r>
              <a:rPr lang="tr-TR" dirty="0" smtClean="0"/>
              <a:t>);</a:t>
            </a:r>
            <a:endParaRPr lang="en-US" dirty="0" smtClean="0"/>
          </a:p>
          <a:p>
            <a:pPr marL="0" indent="0">
              <a:buNone/>
            </a:pPr>
            <a:r>
              <a:rPr lang="en-US" dirty="0"/>
              <a:t>Node* second = new Node(“bob"); </a:t>
            </a:r>
          </a:p>
          <a:p>
            <a:pPr marL="0" indent="0">
              <a:buNone/>
            </a:pPr>
            <a:endParaRPr lang="tr-TR" dirty="0"/>
          </a:p>
        </p:txBody>
      </p:sp>
      <p:sp>
        <p:nvSpPr>
          <p:cNvPr id="4" name="Rectangle 3"/>
          <p:cNvSpPr/>
          <p:nvPr/>
        </p:nvSpPr>
        <p:spPr>
          <a:xfrm>
            <a:off x="7942217" y="1480457"/>
            <a:ext cx="2203269" cy="507709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a:p>
        </p:txBody>
      </p:sp>
      <p:sp>
        <p:nvSpPr>
          <p:cNvPr id="6" name="TextBox 5"/>
          <p:cNvSpPr txBox="1"/>
          <p:nvPr/>
        </p:nvSpPr>
        <p:spPr>
          <a:xfrm>
            <a:off x="10099972" y="2201482"/>
            <a:ext cx="974947" cy="369332"/>
          </a:xfrm>
          <a:prstGeom prst="rect">
            <a:avLst/>
          </a:prstGeom>
          <a:noFill/>
        </p:spPr>
        <p:txBody>
          <a:bodyPr wrap="none" rtlCol="0">
            <a:spAutoFit/>
          </a:bodyPr>
          <a:lstStyle/>
          <a:p>
            <a:r>
              <a:rPr lang="en-US" dirty="0" smtClean="0"/>
              <a:t>0xF6510</a:t>
            </a:r>
            <a:endParaRPr lang="tr-TR" dirty="0"/>
          </a:p>
        </p:txBody>
      </p:sp>
      <p:sp>
        <p:nvSpPr>
          <p:cNvPr id="7" name="Rectangle 6"/>
          <p:cNvSpPr/>
          <p:nvPr/>
        </p:nvSpPr>
        <p:spPr>
          <a:xfrm>
            <a:off x="7942217" y="949234"/>
            <a:ext cx="2203269" cy="531223"/>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0xF6510</a:t>
            </a:r>
            <a:endParaRPr lang="tr-TR" dirty="0" smtClean="0"/>
          </a:p>
        </p:txBody>
      </p:sp>
      <p:sp>
        <p:nvSpPr>
          <p:cNvPr id="8" name="TextBox 7"/>
          <p:cNvSpPr txBox="1"/>
          <p:nvPr/>
        </p:nvSpPr>
        <p:spPr>
          <a:xfrm>
            <a:off x="7184572" y="949234"/>
            <a:ext cx="650114" cy="369332"/>
          </a:xfrm>
          <a:prstGeom prst="rect">
            <a:avLst/>
          </a:prstGeom>
          <a:noFill/>
        </p:spPr>
        <p:txBody>
          <a:bodyPr wrap="none" rtlCol="0">
            <a:spAutoFit/>
          </a:bodyPr>
          <a:lstStyle/>
          <a:p>
            <a:r>
              <a:rPr lang="en-US" dirty="0" smtClean="0"/>
              <a:t>front</a:t>
            </a:r>
            <a:endParaRPr lang="tr-TR" dirty="0"/>
          </a:p>
        </p:txBody>
      </p:sp>
      <p:grpSp>
        <p:nvGrpSpPr>
          <p:cNvPr id="11" name="Group 10"/>
          <p:cNvGrpSpPr/>
          <p:nvPr/>
        </p:nvGrpSpPr>
        <p:grpSpPr>
          <a:xfrm>
            <a:off x="7942216" y="2351313"/>
            <a:ext cx="2203269" cy="1563190"/>
            <a:chOff x="3169920" y="2939142"/>
            <a:chExt cx="2203269" cy="1563190"/>
          </a:xfrm>
        </p:grpSpPr>
        <p:sp>
          <p:nvSpPr>
            <p:cNvPr id="9" name="Rectangle 8"/>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alice</a:t>
              </a:r>
              <a:r>
                <a:rPr lang="en-US" dirty="0" smtClean="0"/>
                <a:t>”</a:t>
              </a:r>
              <a:endParaRPr lang="tr-TR" dirty="0"/>
            </a:p>
          </p:txBody>
        </p:sp>
        <p:sp>
          <p:nvSpPr>
            <p:cNvPr id="10" name="Rectangle 9"/>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grpSp>
        <p:nvGrpSpPr>
          <p:cNvPr id="13" name="Group 12"/>
          <p:cNvGrpSpPr/>
          <p:nvPr/>
        </p:nvGrpSpPr>
        <p:grpSpPr>
          <a:xfrm>
            <a:off x="7942216" y="4454433"/>
            <a:ext cx="2203269" cy="1563190"/>
            <a:chOff x="3169920" y="2939142"/>
            <a:chExt cx="2203269" cy="1563190"/>
          </a:xfrm>
        </p:grpSpPr>
        <p:sp>
          <p:nvSpPr>
            <p:cNvPr id="14" name="Rectangle 13"/>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bol</a:t>
              </a:r>
              <a:r>
                <a:rPr lang="en-US" dirty="0" smtClean="0"/>
                <a:t>”</a:t>
              </a:r>
              <a:endParaRPr lang="tr-TR" dirty="0"/>
            </a:p>
          </p:txBody>
        </p:sp>
        <p:sp>
          <p:nvSpPr>
            <p:cNvPr id="15" name="Rectangle 14"/>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sp>
        <p:nvSpPr>
          <p:cNvPr id="16" name="TextBox 15"/>
          <p:cNvSpPr txBox="1"/>
          <p:nvPr/>
        </p:nvSpPr>
        <p:spPr>
          <a:xfrm>
            <a:off x="10262168" y="4435229"/>
            <a:ext cx="974947" cy="369332"/>
          </a:xfrm>
          <a:prstGeom prst="rect">
            <a:avLst/>
          </a:prstGeom>
          <a:noFill/>
        </p:spPr>
        <p:txBody>
          <a:bodyPr wrap="none" rtlCol="0">
            <a:spAutoFit/>
          </a:bodyPr>
          <a:lstStyle/>
          <a:p>
            <a:r>
              <a:rPr lang="en-US" dirty="0" smtClean="0"/>
              <a:t>0xF7100</a:t>
            </a:r>
            <a:endParaRPr lang="tr-TR" dirty="0"/>
          </a:p>
        </p:txBody>
      </p:sp>
      <p:sp>
        <p:nvSpPr>
          <p:cNvPr id="17" name="Rectangle 16"/>
          <p:cNvSpPr/>
          <p:nvPr/>
        </p:nvSpPr>
        <p:spPr>
          <a:xfrm>
            <a:off x="7942216" y="1469571"/>
            <a:ext cx="2203269" cy="531223"/>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0xF7100</a:t>
            </a:r>
            <a:endParaRPr lang="tr-TR" dirty="0" smtClean="0"/>
          </a:p>
        </p:txBody>
      </p:sp>
      <p:sp>
        <p:nvSpPr>
          <p:cNvPr id="18" name="TextBox 17"/>
          <p:cNvSpPr txBox="1"/>
          <p:nvPr/>
        </p:nvSpPr>
        <p:spPr>
          <a:xfrm>
            <a:off x="7184572" y="1553305"/>
            <a:ext cx="851195" cy="369332"/>
          </a:xfrm>
          <a:prstGeom prst="rect">
            <a:avLst/>
          </a:prstGeom>
          <a:noFill/>
        </p:spPr>
        <p:txBody>
          <a:bodyPr wrap="none" rtlCol="0">
            <a:spAutoFit/>
          </a:bodyPr>
          <a:lstStyle/>
          <a:p>
            <a:r>
              <a:rPr lang="en-US" dirty="0" smtClean="0"/>
              <a:t>second</a:t>
            </a:r>
            <a:endParaRPr lang="tr-TR" dirty="0"/>
          </a:p>
        </p:txBody>
      </p:sp>
      <p:sp>
        <p:nvSpPr>
          <p:cNvPr id="5" name="TextBox 4"/>
          <p:cNvSpPr txBox="1"/>
          <p:nvPr/>
        </p:nvSpPr>
        <p:spPr>
          <a:xfrm>
            <a:off x="158933" y="2525968"/>
            <a:ext cx="3700950" cy="400110"/>
          </a:xfrm>
          <a:prstGeom prst="rect">
            <a:avLst/>
          </a:prstGeom>
          <a:solidFill>
            <a:srgbClr val="FFC000"/>
          </a:solidFill>
        </p:spPr>
        <p:txBody>
          <a:bodyPr wrap="none" rtlCol="0">
            <a:spAutoFit/>
          </a:bodyPr>
          <a:lstStyle/>
          <a:p>
            <a:r>
              <a:rPr lang="en-US" sz="2000" b="1" dirty="0" smtClean="0"/>
              <a:t>What is the type of next pointer?</a:t>
            </a:r>
            <a:endParaRPr lang="tr-TR" sz="2000" b="1" dirty="0"/>
          </a:p>
        </p:txBody>
      </p:sp>
      <p:sp>
        <p:nvSpPr>
          <p:cNvPr id="12" name="TextBox 11"/>
          <p:cNvSpPr txBox="1"/>
          <p:nvPr/>
        </p:nvSpPr>
        <p:spPr>
          <a:xfrm>
            <a:off x="391886" y="3914503"/>
            <a:ext cx="4723024" cy="1015663"/>
          </a:xfrm>
          <a:prstGeom prst="rect">
            <a:avLst/>
          </a:prstGeom>
          <a:noFill/>
        </p:spPr>
        <p:txBody>
          <a:bodyPr wrap="none" rtlCol="0">
            <a:spAutoFit/>
          </a:bodyPr>
          <a:lstStyle/>
          <a:p>
            <a:r>
              <a:rPr lang="en-US" dirty="0" smtClean="0"/>
              <a:t>Then, we can perform following operation safely</a:t>
            </a:r>
          </a:p>
          <a:p>
            <a:endParaRPr lang="en-US" dirty="0"/>
          </a:p>
          <a:p>
            <a:r>
              <a:rPr lang="en-US" sz="2400" b="1" dirty="0" smtClean="0"/>
              <a:t>front-&gt;next=second;</a:t>
            </a:r>
            <a:endParaRPr lang="tr-TR" sz="2400" b="1" dirty="0"/>
          </a:p>
        </p:txBody>
      </p:sp>
      <p:sp>
        <p:nvSpPr>
          <p:cNvPr id="20" name="Freeform 19"/>
          <p:cNvSpPr/>
          <p:nvPr/>
        </p:nvSpPr>
        <p:spPr>
          <a:xfrm>
            <a:off x="9631680" y="426720"/>
            <a:ext cx="1648832" cy="1802724"/>
          </a:xfrm>
          <a:custGeom>
            <a:avLst/>
            <a:gdLst>
              <a:gd name="connsiteX0" fmla="*/ 0 w 1648832"/>
              <a:gd name="connsiteY0" fmla="*/ 731520 h 1802724"/>
              <a:gd name="connsiteX1" fmla="*/ 26126 w 1648832"/>
              <a:gd name="connsiteY1" fmla="*/ 574766 h 1802724"/>
              <a:gd name="connsiteX2" fmla="*/ 34834 w 1648832"/>
              <a:gd name="connsiteY2" fmla="*/ 548640 h 1802724"/>
              <a:gd name="connsiteX3" fmla="*/ 104503 w 1648832"/>
              <a:gd name="connsiteY3" fmla="*/ 461554 h 1802724"/>
              <a:gd name="connsiteX4" fmla="*/ 182880 w 1648832"/>
              <a:gd name="connsiteY4" fmla="*/ 357051 h 1802724"/>
              <a:gd name="connsiteX5" fmla="*/ 269966 w 1648832"/>
              <a:gd name="connsiteY5" fmla="*/ 269966 h 1802724"/>
              <a:gd name="connsiteX6" fmla="*/ 330926 w 1648832"/>
              <a:gd name="connsiteY6" fmla="*/ 200297 h 1802724"/>
              <a:gd name="connsiteX7" fmla="*/ 357051 w 1648832"/>
              <a:gd name="connsiteY7" fmla="*/ 182880 h 1802724"/>
              <a:gd name="connsiteX8" fmla="*/ 400594 w 1648832"/>
              <a:gd name="connsiteY8" fmla="*/ 148046 h 1802724"/>
              <a:gd name="connsiteX9" fmla="*/ 470263 w 1648832"/>
              <a:gd name="connsiteY9" fmla="*/ 113211 h 1802724"/>
              <a:gd name="connsiteX10" fmla="*/ 496389 w 1648832"/>
              <a:gd name="connsiteY10" fmla="*/ 95794 h 1802724"/>
              <a:gd name="connsiteX11" fmla="*/ 548640 w 1648832"/>
              <a:gd name="connsiteY11" fmla="*/ 78377 h 1802724"/>
              <a:gd name="connsiteX12" fmla="*/ 801189 w 1648832"/>
              <a:gd name="connsiteY12" fmla="*/ 17417 h 1802724"/>
              <a:gd name="connsiteX13" fmla="*/ 870857 w 1648832"/>
              <a:gd name="connsiteY13" fmla="*/ 0 h 1802724"/>
              <a:gd name="connsiteX14" fmla="*/ 1140823 w 1648832"/>
              <a:gd name="connsiteY14" fmla="*/ 17417 h 1802724"/>
              <a:gd name="connsiteX15" fmla="*/ 1236617 w 1648832"/>
              <a:gd name="connsiteY15" fmla="*/ 34834 h 1802724"/>
              <a:gd name="connsiteX16" fmla="*/ 1297577 w 1648832"/>
              <a:gd name="connsiteY16" fmla="*/ 43543 h 1802724"/>
              <a:gd name="connsiteX17" fmla="*/ 1358537 w 1648832"/>
              <a:gd name="connsiteY17" fmla="*/ 60960 h 1802724"/>
              <a:gd name="connsiteX18" fmla="*/ 1410789 w 1648832"/>
              <a:gd name="connsiteY18" fmla="*/ 95794 h 1802724"/>
              <a:gd name="connsiteX19" fmla="*/ 1436914 w 1648832"/>
              <a:gd name="connsiteY19" fmla="*/ 113211 h 1802724"/>
              <a:gd name="connsiteX20" fmla="*/ 1497874 w 1648832"/>
              <a:gd name="connsiteY20" fmla="*/ 191589 h 1802724"/>
              <a:gd name="connsiteX21" fmla="*/ 1524000 w 1648832"/>
              <a:gd name="connsiteY21" fmla="*/ 226423 h 1802724"/>
              <a:gd name="connsiteX22" fmla="*/ 1541417 w 1648832"/>
              <a:gd name="connsiteY22" fmla="*/ 252549 h 1802724"/>
              <a:gd name="connsiteX23" fmla="*/ 1567543 w 1648832"/>
              <a:gd name="connsiteY23" fmla="*/ 278674 h 1802724"/>
              <a:gd name="connsiteX24" fmla="*/ 1602377 w 1648832"/>
              <a:gd name="connsiteY24" fmla="*/ 348343 h 1802724"/>
              <a:gd name="connsiteX25" fmla="*/ 1619794 w 1648832"/>
              <a:gd name="connsiteY25" fmla="*/ 426720 h 1802724"/>
              <a:gd name="connsiteX26" fmla="*/ 1637211 w 1648832"/>
              <a:gd name="connsiteY26" fmla="*/ 461554 h 1802724"/>
              <a:gd name="connsiteX27" fmla="*/ 1637211 w 1648832"/>
              <a:gd name="connsiteY27" fmla="*/ 766354 h 1802724"/>
              <a:gd name="connsiteX28" fmla="*/ 1628503 w 1648832"/>
              <a:gd name="connsiteY28" fmla="*/ 818606 h 1802724"/>
              <a:gd name="connsiteX29" fmla="*/ 1611086 w 1648832"/>
              <a:gd name="connsiteY29" fmla="*/ 862149 h 1802724"/>
              <a:gd name="connsiteX30" fmla="*/ 1602377 w 1648832"/>
              <a:gd name="connsiteY30" fmla="*/ 923109 h 1802724"/>
              <a:gd name="connsiteX31" fmla="*/ 1506583 w 1648832"/>
              <a:gd name="connsiteY31" fmla="*/ 1071154 h 1802724"/>
              <a:gd name="connsiteX32" fmla="*/ 1480457 w 1648832"/>
              <a:gd name="connsiteY32" fmla="*/ 1105989 h 1802724"/>
              <a:gd name="connsiteX33" fmla="*/ 1454331 w 1648832"/>
              <a:gd name="connsiteY33" fmla="*/ 1132114 h 1802724"/>
              <a:gd name="connsiteX34" fmla="*/ 1436914 w 1648832"/>
              <a:gd name="connsiteY34" fmla="*/ 1158240 h 1802724"/>
              <a:gd name="connsiteX35" fmla="*/ 1410789 w 1648832"/>
              <a:gd name="connsiteY35" fmla="*/ 1201783 h 1802724"/>
              <a:gd name="connsiteX36" fmla="*/ 1367246 w 1648832"/>
              <a:gd name="connsiteY36" fmla="*/ 1236617 h 1802724"/>
              <a:gd name="connsiteX37" fmla="*/ 1323703 w 1648832"/>
              <a:gd name="connsiteY37" fmla="*/ 1280160 h 1802724"/>
              <a:gd name="connsiteX38" fmla="*/ 1288869 w 1648832"/>
              <a:gd name="connsiteY38" fmla="*/ 1323703 h 1802724"/>
              <a:gd name="connsiteX39" fmla="*/ 1262743 w 1648832"/>
              <a:gd name="connsiteY39" fmla="*/ 1332411 h 1802724"/>
              <a:gd name="connsiteX40" fmla="*/ 1227909 w 1648832"/>
              <a:gd name="connsiteY40" fmla="*/ 1384663 h 1802724"/>
              <a:gd name="connsiteX41" fmla="*/ 1175657 w 1648832"/>
              <a:gd name="connsiteY41" fmla="*/ 1436914 h 1802724"/>
              <a:gd name="connsiteX42" fmla="*/ 1114697 w 1648832"/>
              <a:gd name="connsiteY42" fmla="*/ 1506583 h 1802724"/>
              <a:gd name="connsiteX43" fmla="*/ 1097280 w 1648832"/>
              <a:gd name="connsiteY43" fmla="*/ 1532709 h 1802724"/>
              <a:gd name="connsiteX44" fmla="*/ 1071154 w 1648832"/>
              <a:gd name="connsiteY44" fmla="*/ 1550126 h 1802724"/>
              <a:gd name="connsiteX45" fmla="*/ 1018903 w 1648832"/>
              <a:gd name="connsiteY45" fmla="*/ 1611086 h 1802724"/>
              <a:gd name="connsiteX46" fmla="*/ 984069 w 1648832"/>
              <a:gd name="connsiteY46" fmla="*/ 1654629 h 1802724"/>
              <a:gd name="connsiteX47" fmla="*/ 957943 w 1648832"/>
              <a:gd name="connsiteY47" fmla="*/ 1689463 h 1802724"/>
              <a:gd name="connsiteX48" fmla="*/ 940526 w 1648832"/>
              <a:gd name="connsiteY48" fmla="*/ 1715589 h 1802724"/>
              <a:gd name="connsiteX49" fmla="*/ 914400 w 1648832"/>
              <a:gd name="connsiteY49" fmla="*/ 1733006 h 1802724"/>
              <a:gd name="connsiteX50" fmla="*/ 879566 w 1648832"/>
              <a:gd name="connsiteY50" fmla="*/ 1776549 h 1802724"/>
              <a:gd name="connsiteX51" fmla="*/ 853440 w 1648832"/>
              <a:gd name="connsiteY51" fmla="*/ 1802674 h 180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648832" h="1802724">
                <a:moveTo>
                  <a:pt x="0" y="731520"/>
                </a:moveTo>
                <a:cubicBezTo>
                  <a:pt x="10234" y="608716"/>
                  <a:pt x="-2345" y="660181"/>
                  <a:pt x="26126" y="574766"/>
                </a:cubicBezTo>
                <a:cubicBezTo>
                  <a:pt x="29029" y="566057"/>
                  <a:pt x="29099" y="555808"/>
                  <a:pt x="34834" y="548640"/>
                </a:cubicBezTo>
                <a:cubicBezTo>
                  <a:pt x="58057" y="519611"/>
                  <a:pt x="83882" y="492485"/>
                  <a:pt x="104503" y="461554"/>
                </a:cubicBezTo>
                <a:cubicBezTo>
                  <a:pt x="135735" y="414706"/>
                  <a:pt x="143459" y="399100"/>
                  <a:pt x="182880" y="357051"/>
                </a:cubicBezTo>
                <a:cubicBezTo>
                  <a:pt x="210958" y="327102"/>
                  <a:pt x="245335" y="302809"/>
                  <a:pt x="269966" y="269966"/>
                </a:cubicBezTo>
                <a:cubicBezTo>
                  <a:pt x="293989" y="237934"/>
                  <a:pt x="299353" y="227359"/>
                  <a:pt x="330926" y="200297"/>
                </a:cubicBezTo>
                <a:cubicBezTo>
                  <a:pt x="338873" y="193486"/>
                  <a:pt x="348678" y="189160"/>
                  <a:pt x="357051" y="182880"/>
                </a:cubicBezTo>
                <a:cubicBezTo>
                  <a:pt x="371921" y="171728"/>
                  <a:pt x="384764" y="157788"/>
                  <a:pt x="400594" y="148046"/>
                </a:cubicBezTo>
                <a:cubicBezTo>
                  <a:pt x="422707" y="134438"/>
                  <a:pt x="448659" y="127613"/>
                  <a:pt x="470263" y="113211"/>
                </a:cubicBezTo>
                <a:cubicBezTo>
                  <a:pt x="478972" y="107405"/>
                  <a:pt x="486825" y="100045"/>
                  <a:pt x="496389" y="95794"/>
                </a:cubicBezTo>
                <a:cubicBezTo>
                  <a:pt x="513166" y="88338"/>
                  <a:pt x="531223" y="84183"/>
                  <a:pt x="548640" y="78377"/>
                </a:cubicBezTo>
                <a:cubicBezTo>
                  <a:pt x="649520" y="44751"/>
                  <a:pt x="555104" y="75320"/>
                  <a:pt x="801189" y="17417"/>
                </a:cubicBezTo>
                <a:cubicBezTo>
                  <a:pt x="824490" y="11934"/>
                  <a:pt x="870857" y="0"/>
                  <a:pt x="870857" y="0"/>
                </a:cubicBezTo>
                <a:cubicBezTo>
                  <a:pt x="960846" y="5806"/>
                  <a:pt x="1051053" y="8868"/>
                  <a:pt x="1140823" y="17417"/>
                </a:cubicBezTo>
                <a:cubicBezTo>
                  <a:pt x="1173132" y="20494"/>
                  <a:pt x="1204604" y="29498"/>
                  <a:pt x="1236617" y="34834"/>
                </a:cubicBezTo>
                <a:cubicBezTo>
                  <a:pt x="1256864" y="38209"/>
                  <a:pt x="1277382" y="39871"/>
                  <a:pt x="1297577" y="43543"/>
                </a:cubicBezTo>
                <a:cubicBezTo>
                  <a:pt x="1304284" y="44763"/>
                  <a:pt x="1349460" y="55917"/>
                  <a:pt x="1358537" y="60960"/>
                </a:cubicBezTo>
                <a:cubicBezTo>
                  <a:pt x="1376836" y="71126"/>
                  <a:pt x="1393372" y="84183"/>
                  <a:pt x="1410789" y="95794"/>
                </a:cubicBezTo>
                <a:lnTo>
                  <a:pt x="1436914" y="113211"/>
                </a:lnTo>
                <a:cubicBezTo>
                  <a:pt x="1480180" y="199745"/>
                  <a:pt x="1418795" y="86153"/>
                  <a:pt x="1497874" y="191589"/>
                </a:cubicBezTo>
                <a:cubicBezTo>
                  <a:pt x="1506583" y="203200"/>
                  <a:pt x="1515564" y="214612"/>
                  <a:pt x="1524000" y="226423"/>
                </a:cubicBezTo>
                <a:cubicBezTo>
                  <a:pt x="1530084" y="234940"/>
                  <a:pt x="1534716" y="244508"/>
                  <a:pt x="1541417" y="252549"/>
                </a:cubicBezTo>
                <a:cubicBezTo>
                  <a:pt x="1549301" y="262010"/>
                  <a:pt x="1558834" y="269966"/>
                  <a:pt x="1567543" y="278674"/>
                </a:cubicBezTo>
                <a:cubicBezTo>
                  <a:pt x="1588813" y="385033"/>
                  <a:pt x="1557342" y="269533"/>
                  <a:pt x="1602377" y="348343"/>
                </a:cubicBezTo>
                <a:cubicBezTo>
                  <a:pt x="1606845" y="356162"/>
                  <a:pt x="1618424" y="422609"/>
                  <a:pt x="1619794" y="426720"/>
                </a:cubicBezTo>
                <a:cubicBezTo>
                  <a:pt x="1623899" y="439036"/>
                  <a:pt x="1631405" y="449943"/>
                  <a:pt x="1637211" y="461554"/>
                </a:cubicBezTo>
                <a:cubicBezTo>
                  <a:pt x="1654424" y="599253"/>
                  <a:pt x="1650889" y="540659"/>
                  <a:pt x="1637211" y="766354"/>
                </a:cubicBezTo>
                <a:cubicBezTo>
                  <a:pt x="1636143" y="783979"/>
                  <a:pt x="1633149" y="801571"/>
                  <a:pt x="1628503" y="818606"/>
                </a:cubicBezTo>
                <a:cubicBezTo>
                  <a:pt x="1624390" y="833688"/>
                  <a:pt x="1616892" y="847635"/>
                  <a:pt x="1611086" y="862149"/>
                </a:cubicBezTo>
                <a:cubicBezTo>
                  <a:pt x="1608183" y="882469"/>
                  <a:pt x="1608868" y="903636"/>
                  <a:pt x="1602377" y="923109"/>
                </a:cubicBezTo>
                <a:cubicBezTo>
                  <a:pt x="1581431" y="985945"/>
                  <a:pt x="1546910" y="1018729"/>
                  <a:pt x="1506583" y="1071154"/>
                </a:cubicBezTo>
                <a:cubicBezTo>
                  <a:pt x="1497733" y="1082659"/>
                  <a:pt x="1490721" y="1095726"/>
                  <a:pt x="1480457" y="1105989"/>
                </a:cubicBezTo>
                <a:cubicBezTo>
                  <a:pt x="1471748" y="1114697"/>
                  <a:pt x="1462215" y="1122653"/>
                  <a:pt x="1454331" y="1132114"/>
                </a:cubicBezTo>
                <a:cubicBezTo>
                  <a:pt x="1447630" y="1140155"/>
                  <a:pt x="1442461" y="1149364"/>
                  <a:pt x="1436914" y="1158240"/>
                </a:cubicBezTo>
                <a:cubicBezTo>
                  <a:pt x="1427943" y="1172594"/>
                  <a:pt x="1422034" y="1189132"/>
                  <a:pt x="1410789" y="1201783"/>
                </a:cubicBezTo>
                <a:cubicBezTo>
                  <a:pt x="1398440" y="1215675"/>
                  <a:pt x="1381062" y="1224183"/>
                  <a:pt x="1367246" y="1236617"/>
                </a:cubicBezTo>
                <a:cubicBezTo>
                  <a:pt x="1351989" y="1250348"/>
                  <a:pt x="1337434" y="1264903"/>
                  <a:pt x="1323703" y="1280160"/>
                </a:cubicBezTo>
                <a:cubicBezTo>
                  <a:pt x="1311269" y="1293976"/>
                  <a:pt x="1302982" y="1311607"/>
                  <a:pt x="1288869" y="1323703"/>
                </a:cubicBezTo>
                <a:cubicBezTo>
                  <a:pt x="1281899" y="1329677"/>
                  <a:pt x="1271452" y="1329508"/>
                  <a:pt x="1262743" y="1332411"/>
                </a:cubicBezTo>
                <a:cubicBezTo>
                  <a:pt x="1251132" y="1349828"/>
                  <a:pt x="1242711" y="1369861"/>
                  <a:pt x="1227909" y="1384663"/>
                </a:cubicBezTo>
                <a:cubicBezTo>
                  <a:pt x="1210492" y="1402080"/>
                  <a:pt x="1189320" y="1416419"/>
                  <a:pt x="1175657" y="1436914"/>
                </a:cubicBezTo>
                <a:cubicBezTo>
                  <a:pt x="1135017" y="1497875"/>
                  <a:pt x="1158240" y="1477555"/>
                  <a:pt x="1114697" y="1506583"/>
                </a:cubicBezTo>
                <a:cubicBezTo>
                  <a:pt x="1108891" y="1515292"/>
                  <a:pt x="1104681" y="1525308"/>
                  <a:pt x="1097280" y="1532709"/>
                </a:cubicBezTo>
                <a:cubicBezTo>
                  <a:pt x="1089879" y="1540110"/>
                  <a:pt x="1077965" y="1542179"/>
                  <a:pt x="1071154" y="1550126"/>
                </a:cubicBezTo>
                <a:cubicBezTo>
                  <a:pt x="1008133" y="1623651"/>
                  <a:pt x="1078598" y="1571290"/>
                  <a:pt x="1018903" y="1611086"/>
                </a:cubicBezTo>
                <a:cubicBezTo>
                  <a:pt x="1001949" y="1661945"/>
                  <a:pt x="1023459" y="1615238"/>
                  <a:pt x="984069" y="1654629"/>
                </a:cubicBezTo>
                <a:cubicBezTo>
                  <a:pt x="973806" y="1664892"/>
                  <a:pt x="966379" y="1677652"/>
                  <a:pt x="957943" y="1689463"/>
                </a:cubicBezTo>
                <a:cubicBezTo>
                  <a:pt x="951859" y="1697980"/>
                  <a:pt x="947927" y="1708188"/>
                  <a:pt x="940526" y="1715589"/>
                </a:cubicBezTo>
                <a:cubicBezTo>
                  <a:pt x="933125" y="1722990"/>
                  <a:pt x="923109" y="1727200"/>
                  <a:pt x="914400" y="1733006"/>
                </a:cubicBezTo>
                <a:cubicBezTo>
                  <a:pt x="860794" y="1813414"/>
                  <a:pt x="929201" y="1714505"/>
                  <a:pt x="879566" y="1776549"/>
                </a:cubicBezTo>
                <a:cubicBezTo>
                  <a:pt x="856734" y="1805089"/>
                  <a:pt x="873671" y="1802674"/>
                  <a:pt x="853440" y="1802674"/>
                </a:cubicBezTo>
              </a:path>
            </a:pathLst>
          </a:custGeom>
          <a:ln w="3810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22449229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after new operator </a:t>
            </a:r>
            <a:endParaRPr lang="tr-TR" dirty="0"/>
          </a:p>
        </p:txBody>
      </p:sp>
      <p:sp>
        <p:nvSpPr>
          <p:cNvPr id="3" name="Content Placeholder 2"/>
          <p:cNvSpPr>
            <a:spLocks noGrp="1"/>
          </p:cNvSpPr>
          <p:nvPr>
            <p:ph idx="1"/>
          </p:nvPr>
        </p:nvSpPr>
        <p:spPr>
          <a:xfrm>
            <a:off x="838200" y="1201783"/>
            <a:ext cx="10515600" cy="2368731"/>
          </a:xfrm>
        </p:spPr>
        <p:txBody>
          <a:bodyPr/>
          <a:lstStyle/>
          <a:p>
            <a:pPr marL="0" indent="0">
              <a:buNone/>
            </a:pPr>
            <a:r>
              <a:rPr lang="tr-TR" dirty="0" smtClean="0"/>
              <a:t>Node* front = new Node(</a:t>
            </a:r>
            <a:r>
              <a:rPr lang="en-US" dirty="0" smtClean="0"/>
              <a:t>“</a:t>
            </a:r>
            <a:r>
              <a:rPr lang="en-US" dirty="0" err="1" smtClean="0"/>
              <a:t>alice</a:t>
            </a:r>
            <a:r>
              <a:rPr lang="en-US" dirty="0" smtClean="0"/>
              <a:t>”</a:t>
            </a:r>
            <a:r>
              <a:rPr lang="tr-TR" dirty="0" smtClean="0"/>
              <a:t>);</a:t>
            </a:r>
            <a:endParaRPr lang="en-US" dirty="0" smtClean="0"/>
          </a:p>
          <a:p>
            <a:pPr marL="0" indent="0">
              <a:buNone/>
            </a:pPr>
            <a:r>
              <a:rPr lang="en-US" dirty="0"/>
              <a:t>Node* second = new Node(“bob"); </a:t>
            </a:r>
          </a:p>
          <a:p>
            <a:pPr marL="0" indent="0">
              <a:buNone/>
            </a:pPr>
            <a:endParaRPr lang="tr-TR" dirty="0"/>
          </a:p>
        </p:txBody>
      </p:sp>
      <p:sp>
        <p:nvSpPr>
          <p:cNvPr id="4" name="Rectangle 3"/>
          <p:cNvSpPr/>
          <p:nvPr/>
        </p:nvSpPr>
        <p:spPr>
          <a:xfrm>
            <a:off x="7942217" y="1480457"/>
            <a:ext cx="2203269" cy="507709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a:p>
        </p:txBody>
      </p:sp>
      <p:sp>
        <p:nvSpPr>
          <p:cNvPr id="6" name="TextBox 5"/>
          <p:cNvSpPr txBox="1"/>
          <p:nvPr/>
        </p:nvSpPr>
        <p:spPr>
          <a:xfrm>
            <a:off x="10099972" y="2201482"/>
            <a:ext cx="974947" cy="369332"/>
          </a:xfrm>
          <a:prstGeom prst="rect">
            <a:avLst/>
          </a:prstGeom>
          <a:noFill/>
        </p:spPr>
        <p:txBody>
          <a:bodyPr wrap="none" rtlCol="0">
            <a:spAutoFit/>
          </a:bodyPr>
          <a:lstStyle/>
          <a:p>
            <a:r>
              <a:rPr lang="en-US" dirty="0" smtClean="0"/>
              <a:t>0xF6510</a:t>
            </a:r>
            <a:endParaRPr lang="tr-TR" dirty="0"/>
          </a:p>
        </p:txBody>
      </p:sp>
      <p:sp>
        <p:nvSpPr>
          <p:cNvPr id="7" name="Rectangle 6"/>
          <p:cNvSpPr/>
          <p:nvPr/>
        </p:nvSpPr>
        <p:spPr>
          <a:xfrm>
            <a:off x="7942217" y="949234"/>
            <a:ext cx="2203269" cy="531223"/>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0xF6510</a:t>
            </a:r>
            <a:endParaRPr lang="tr-TR" dirty="0" smtClean="0"/>
          </a:p>
        </p:txBody>
      </p:sp>
      <p:sp>
        <p:nvSpPr>
          <p:cNvPr id="8" name="TextBox 7"/>
          <p:cNvSpPr txBox="1"/>
          <p:nvPr/>
        </p:nvSpPr>
        <p:spPr>
          <a:xfrm>
            <a:off x="7184572" y="949234"/>
            <a:ext cx="650114" cy="369332"/>
          </a:xfrm>
          <a:prstGeom prst="rect">
            <a:avLst/>
          </a:prstGeom>
          <a:noFill/>
        </p:spPr>
        <p:txBody>
          <a:bodyPr wrap="none" rtlCol="0">
            <a:spAutoFit/>
          </a:bodyPr>
          <a:lstStyle/>
          <a:p>
            <a:r>
              <a:rPr lang="en-US" dirty="0" smtClean="0"/>
              <a:t>front</a:t>
            </a:r>
            <a:endParaRPr lang="tr-TR" dirty="0"/>
          </a:p>
        </p:txBody>
      </p:sp>
      <p:grpSp>
        <p:nvGrpSpPr>
          <p:cNvPr id="11" name="Group 10"/>
          <p:cNvGrpSpPr/>
          <p:nvPr/>
        </p:nvGrpSpPr>
        <p:grpSpPr>
          <a:xfrm>
            <a:off x="7942216" y="2351313"/>
            <a:ext cx="2203269" cy="1563190"/>
            <a:chOff x="3169920" y="2939142"/>
            <a:chExt cx="2203269" cy="1563190"/>
          </a:xfrm>
        </p:grpSpPr>
        <p:sp>
          <p:nvSpPr>
            <p:cNvPr id="9" name="Rectangle 8"/>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alice</a:t>
              </a:r>
              <a:r>
                <a:rPr lang="en-US" dirty="0" smtClean="0"/>
                <a:t>”</a:t>
              </a:r>
              <a:endParaRPr lang="tr-TR" dirty="0"/>
            </a:p>
          </p:txBody>
        </p:sp>
        <p:sp>
          <p:nvSpPr>
            <p:cNvPr id="10" name="Rectangle 9"/>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0xF7100</a:t>
              </a:r>
              <a:endParaRPr lang="tr-TR" dirty="0"/>
            </a:p>
          </p:txBody>
        </p:sp>
      </p:grpSp>
      <p:grpSp>
        <p:nvGrpSpPr>
          <p:cNvPr id="13" name="Group 12"/>
          <p:cNvGrpSpPr/>
          <p:nvPr/>
        </p:nvGrpSpPr>
        <p:grpSpPr>
          <a:xfrm>
            <a:off x="7942216" y="4454433"/>
            <a:ext cx="2203269" cy="1563190"/>
            <a:chOff x="3169920" y="2939142"/>
            <a:chExt cx="2203269" cy="1563190"/>
          </a:xfrm>
        </p:grpSpPr>
        <p:sp>
          <p:nvSpPr>
            <p:cNvPr id="14" name="Rectangle 13"/>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bol</a:t>
              </a:r>
              <a:r>
                <a:rPr lang="en-US" dirty="0" smtClean="0"/>
                <a:t>”</a:t>
              </a:r>
              <a:endParaRPr lang="tr-TR" dirty="0"/>
            </a:p>
          </p:txBody>
        </p:sp>
        <p:sp>
          <p:nvSpPr>
            <p:cNvPr id="15" name="Rectangle 14"/>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sp>
        <p:nvSpPr>
          <p:cNvPr id="16" name="TextBox 15"/>
          <p:cNvSpPr txBox="1"/>
          <p:nvPr/>
        </p:nvSpPr>
        <p:spPr>
          <a:xfrm>
            <a:off x="10262168" y="4435229"/>
            <a:ext cx="974947" cy="369332"/>
          </a:xfrm>
          <a:prstGeom prst="rect">
            <a:avLst/>
          </a:prstGeom>
          <a:noFill/>
        </p:spPr>
        <p:txBody>
          <a:bodyPr wrap="none" rtlCol="0">
            <a:spAutoFit/>
          </a:bodyPr>
          <a:lstStyle/>
          <a:p>
            <a:r>
              <a:rPr lang="en-US" dirty="0" smtClean="0"/>
              <a:t>0xF7100</a:t>
            </a:r>
            <a:endParaRPr lang="tr-TR" dirty="0"/>
          </a:p>
        </p:txBody>
      </p:sp>
      <p:sp>
        <p:nvSpPr>
          <p:cNvPr id="17" name="Rectangle 16"/>
          <p:cNvSpPr/>
          <p:nvPr/>
        </p:nvSpPr>
        <p:spPr>
          <a:xfrm>
            <a:off x="7942216" y="1469571"/>
            <a:ext cx="2203269" cy="531223"/>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0xF7100</a:t>
            </a:r>
            <a:endParaRPr lang="tr-TR" dirty="0" smtClean="0"/>
          </a:p>
        </p:txBody>
      </p:sp>
      <p:sp>
        <p:nvSpPr>
          <p:cNvPr id="18" name="TextBox 17"/>
          <p:cNvSpPr txBox="1"/>
          <p:nvPr/>
        </p:nvSpPr>
        <p:spPr>
          <a:xfrm>
            <a:off x="7184572" y="1553305"/>
            <a:ext cx="851195" cy="369332"/>
          </a:xfrm>
          <a:prstGeom prst="rect">
            <a:avLst/>
          </a:prstGeom>
          <a:noFill/>
        </p:spPr>
        <p:txBody>
          <a:bodyPr wrap="none" rtlCol="0">
            <a:spAutoFit/>
          </a:bodyPr>
          <a:lstStyle/>
          <a:p>
            <a:r>
              <a:rPr lang="en-US" dirty="0" smtClean="0"/>
              <a:t>second</a:t>
            </a:r>
            <a:endParaRPr lang="tr-TR" dirty="0"/>
          </a:p>
        </p:txBody>
      </p:sp>
      <p:sp>
        <p:nvSpPr>
          <p:cNvPr id="5" name="TextBox 4"/>
          <p:cNvSpPr txBox="1"/>
          <p:nvPr/>
        </p:nvSpPr>
        <p:spPr>
          <a:xfrm>
            <a:off x="158933" y="2525968"/>
            <a:ext cx="3700950" cy="400110"/>
          </a:xfrm>
          <a:prstGeom prst="rect">
            <a:avLst/>
          </a:prstGeom>
          <a:solidFill>
            <a:srgbClr val="FFC000"/>
          </a:solidFill>
        </p:spPr>
        <p:txBody>
          <a:bodyPr wrap="none" rtlCol="0">
            <a:spAutoFit/>
          </a:bodyPr>
          <a:lstStyle/>
          <a:p>
            <a:r>
              <a:rPr lang="en-US" sz="2000" b="1" dirty="0" smtClean="0"/>
              <a:t>What is the type of next pointer?</a:t>
            </a:r>
            <a:endParaRPr lang="tr-TR" sz="2000" b="1" dirty="0"/>
          </a:p>
        </p:txBody>
      </p:sp>
      <p:sp>
        <p:nvSpPr>
          <p:cNvPr id="12" name="TextBox 11"/>
          <p:cNvSpPr txBox="1"/>
          <p:nvPr/>
        </p:nvSpPr>
        <p:spPr>
          <a:xfrm>
            <a:off x="391886" y="3914503"/>
            <a:ext cx="4723024" cy="1015663"/>
          </a:xfrm>
          <a:prstGeom prst="rect">
            <a:avLst/>
          </a:prstGeom>
          <a:noFill/>
        </p:spPr>
        <p:txBody>
          <a:bodyPr wrap="none" rtlCol="0">
            <a:spAutoFit/>
          </a:bodyPr>
          <a:lstStyle/>
          <a:p>
            <a:r>
              <a:rPr lang="en-US" dirty="0" smtClean="0"/>
              <a:t>Then, we can perform following operation safely</a:t>
            </a:r>
          </a:p>
          <a:p>
            <a:endParaRPr lang="en-US" dirty="0"/>
          </a:p>
          <a:p>
            <a:r>
              <a:rPr lang="en-US" sz="2400" b="1" dirty="0" smtClean="0"/>
              <a:t>front-&gt;next=second</a:t>
            </a:r>
            <a:endParaRPr lang="tr-TR" sz="2400" b="1" dirty="0"/>
          </a:p>
        </p:txBody>
      </p:sp>
      <p:sp>
        <p:nvSpPr>
          <p:cNvPr id="19" name="Freeform 18"/>
          <p:cNvSpPr/>
          <p:nvPr/>
        </p:nvSpPr>
        <p:spPr>
          <a:xfrm>
            <a:off x="9631680" y="426720"/>
            <a:ext cx="1648832" cy="1802724"/>
          </a:xfrm>
          <a:custGeom>
            <a:avLst/>
            <a:gdLst>
              <a:gd name="connsiteX0" fmla="*/ 0 w 1648832"/>
              <a:gd name="connsiteY0" fmla="*/ 731520 h 1802724"/>
              <a:gd name="connsiteX1" fmla="*/ 26126 w 1648832"/>
              <a:gd name="connsiteY1" fmla="*/ 574766 h 1802724"/>
              <a:gd name="connsiteX2" fmla="*/ 34834 w 1648832"/>
              <a:gd name="connsiteY2" fmla="*/ 548640 h 1802724"/>
              <a:gd name="connsiteX3" fmla="*/ 104503 w 1648832"/>
              <a:gd name="connsiteY3" fmla="*/ 461554 h 1802724"/>
              <a:gd name="connsiteX4" fmla="*/ 182880 w 1648832"/>
              <a:gd name="connsiteY4" fmla="*/ 357051 h 1802724"/>
              <a:gd name="connsiteX5" fmla="*/ 269966 w 1648832"/>
              <a:gd name="connsiteY5" fmla="*/ 269966 h 1802724"/>
              <a:gd name="connsiteX6" fmla="*/ 330926 w 1648832"/>
              <a:gd name="connsiteY6" fmla="*/ 200297 h 1802724"/>
              <a:gd name="connsiteX7" fmla="*/ 357051 w 1648832"/>
              <a:gd name="connsiteY7" fmla="*/ 182880 h 1802724"/>
              <a:gd name="connsiteX8" fmla="*/ 400594 w 1648832"/>
              <a:gd name="connsiteY8" fmla="*/ 148046 h 1802724"/>
              <a:gd name="connsiteX9" fmla="*/ 470263 w 1648832"/>
              <a:gd name="connsiteY9" fmla="*/ 113211 h 1802724"/>
              <a:gd name="connsiteX10" fmla="*/ 496389 w 1648832"/>
              <a:gd name="connsiteY10" fmla="*/ 95794 h 1802724"/>
              <a:gd name="connsiteX11" fmla="*/ 548640 w 1648832"/>
              <a:gd name="connsiteY11" fmla="*/ 78377 h 1802724"/>
              <a:gd name="connsiteX12" fmla="*/ 801189 w 1648832"/>
              <a:gd name="connsiteY12" fmla="*/ 17417 h 1802724"/>
              <a:gd name="connsiteX13" fmla="*/ 870857 w 1648832"/>
              <a:gd name="connsiteY13" fmla="*/ 0 h 1802724"/>
              <a:gd name="connsiteX14" fmla="*/ 1140823 w 1648832"/>
              <a:gd name="connsiteY14" fmla="*/ 17417 h 1802724"/>
              <a:gd name="connsiteX15" fmla="*/ 1236617 w 1648832"/>
              <a:gd name="connsiteY15" fmla="*/ 34834 h 1802724"/>
              <a:gd name="connsiteX16" fmla="*/ 1297577 w 1648832"/>
              <a:gd name="connsiteY16" fmla="*/ 43543 h 1802724"/>
              <a:gd name="connsiteX17" fmla="*/ 1358537 w 1648832"/>
              <a:gd name="connsiteY17" fmla="*/ 60960 h 1802724"/>
              <a:gd name="connsiteX18" fmla="*/ 1410789 w 1648832"/>
              <a:gd name="connsiteY18" fmla="*/ 95794 h 1802724"/>
              <a:gd name="connsiteX19" fmla="*/ 1436914 w 1648832"/>
              <a:gd name="connsiteY19" fmla="*/ 113211 h 1802724"/>
              <a:gd name="connsiteX20" fmla="*/ 1497874 w 1648832"/>
              <a:gd name="connsiteY20" fmla="*/ 191589 h 1802724"/>
              <a:gd name="connsiteX21" fmla="*/ 1524000 w 1648832"/>
              <a:gd name="connsiteY21" fmla="*/ 226423 h 1802724"/>
              <a:gd name="connsiteX22" fmla="*/ 1541417 w 1648832"/>
              <a:gd name="connsiteY22" fmla="*/ 252549 h 1802724"/>
              <a:gd name="connsiteX23" fmla="*/ 1567543 w 1648832"/>
              <a:gd name="connsiteY23" fmla="*/ 278674 h 1802724"/>
              <a:gd name="connsiteX24" fmla="*/ 1602377 w 1648832"/>
              <a:gd name="connsiteY24" fmla="*/ 348343 h 1802724"/>
              <a:gd name="connsiteX25" fmla="*/ 1619794 w 1648832"/>
              <a:gd name="connsiteY25" fmla="*/ 426720 h 1802724"/>
              <a:gd name="connsiteX26" fmla="*/ 1637211 w 1648832"/>
              <a:gd name="connsiteY26" fmla="*/ 461554 h 1802724"/>
              <a:gd name="connsiteX27" fmla="*/ 1637211 w 1648832"/>
              <a:gd name="connsiteY27" fmla="*/ 766354 h 1802724"/>
              <a:gd name="connsiteX28" fmla="*/ 1628503 w 1648832"/>
              <a:gd name="connsiteY28" fmla="*/ 818606 h 1802724"/>
              <a:gd name="connsiteX29" fmla="*/ 1611086 w 1648832"/>
              <a:gd name="connsiteY29" fmla="*/ 862149 h 1802724"/>
              <a:gd name="connsiteX30" fmla="*/ 1602377 w 1648832"/>
              <a:gd name="connsiteY30" fmla="*/ 923109 h 1802724"/>
              <a:gd name="connsiteX31" fmla="*/ 1506583 w 1648832"/>
              <a:gd name="connsiteY31" fmla="*/ 1071154 h 1802724"/>
              <a:gd name="connsiteX32" fmla="*/ 1480457 w 1648832"/>
              <a:gd name="connsiteY32" fmla="*/ 1105989 h 1802724"/>
              <a:gd name="connsiteX33" fmla="*/ 1454331 w 1648832"/>
              <a:gd name="connsiteY33" fmla="*/ 1132114 h 1802724"/>
              <a:gd name="connsiteX34" fmla="*/ 1436914 w 1648832"/>
              <a:gd name="connsiteY34" fmla="*/ 1158240 h 1802724"/>
              <a:gd name="connsiteX35" fmla="*/ 1410789 w 1648832"/>
              <a:gd name="connsiteY35" fmla="*/ 1201783 h 1802724"/>
              <a:gd name="connsiteX36" fmla="*/ 1367246 w 1648832"/>
              <a:gd name="connsiteY36" fmla="*/ 1236617 h 1802724"/>
              <a:gd name="connsiteX37" fmla="*/ 1323703 w 1648832"/>
              <a:gd name="connsiteY37" fmla="*/ 1280160 h 1802724"/>
              <a:gd name="connsiteX38" fmla="*/ 1288869 w 1648832"/>
              <a:gd name="connsiteY38" fmla="*/ 1323703 h 1802724"/>
              <a:gd name="connsiteX39" fmla="*/ 1262743 w 1648832"/>
              <a:gd name="connsiteY39" fmla="*/ 1332411 h 1802724"/>
              <a:gd name="connsiteX40" fmla="*/ 1227909 w 1648832"/>
              <a:gd name="connsiteY40" fmla="*/ 1384663 h 1802724"/>
              <a:gd name="connsiteX41" fmla="*/ 1175657 w 1648832"/>
              <a:gd name="connsiteY41" fmla="*/ 1436914 h 1802724"/>
              <a:gd name="connsiteX42" fmla="*/ 1114697 w 1648832"/>
              <a:gd name="connsiteY42" fmla="*/ 1506583 h 1802724"/>
              <a:gd name="connsiteX43" fmla="*/ 1097280 w 1648832"/>
              <a:gd name="connsiteY43" fmla="*/ 1532709 h 1802724"/>
              <a:gd name="connsiteX44" fmla="*/ 1071154 w 1648832"/>
              <a:gd name="connsiteY44" fmla="*/ 1550126 h 1802724"/>
              <a:gd name="connsiteX45" fmla="*/ 1018903 w 1648832"/>
              <a:gd name="connsiteY45" fmla="*/ 1611086 h 1802724"/>
              <a:gd name="connsiteX46" fmla="*/ 984069 w 1648832"/>
              <a:gd name="connsiteY46" fmla="*/ 1654629 h 1802724"/>
              <a:gd name="connsiteX47" fmla="*/ 957943 w 1648832"/>
              <a:gd name="connsiteY47" fmla="*/ 1689463 h 1802724"/>
              <a:gd name="connsiteX48" fmla="*/ 940526 w 1648832"/>
              <a:gd name="connsiteY48" fmla="*/ 1715589 h 1802724"/>
              <a:gd name="connsiteX49" fmla="*/ 914400 w 1648832"/>
              <a:gd name="connsiteY49" fmla="*/ 1733006 h 1802724"/>
              <a:gd name="connsiteX50" fmla="*/ 879566 w 1648832"/>
              <a:gd name="connsiteY50" fmla="*/ 1776549 h 1802724"/>
              <a:gd name="connsiteX51" fmla="*/ 853440 w 1648832"/>
              <a:gd name="connsiteY51" fmla="*/ 1802674 h 180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648832" h="1802724">
                <a:moveTo>
                  <a:pt x="0" y="731520"/>
                </a:moveTo>
                <a:cubicBezTo>
                  <a:pt x="10234" y="608716"/>
                  <a:pt x="-2345" y="660181"/>
                  <a:pt x="26126" y="574766"/>
                </a:cubicBezTo>
                <a:cubicBezTo>
                  <a:pt x="29029" y="566057"/>
                  <a:pt x="29099" y="555808"/>
                  <a:pt x="34834" y="548640"/>
                </a:cubicBezTo>
                <a:cubicBezTo>
                  <a:pt x="58057" y="519611"/>
                  <a:pt x="83882" y="492485"/>
                  <a:pt x="104503" y="461554"/>
                </a:cubicBezTo>
                <a:cubicBezTo>
                  <a:pt x="135735" y="414706"/>
                  <a:pt x="143459" y="399100"/>
                  <a:pt x="182880" y="357051"/>
                </a:cubicBezTo>
                <a:cubicBezTo>
                  <a:pt x="210958" y="327102"/>
                  <a:pt x="245335" y="302809"/>
                  <a:pt x="269966" y="269966"/>
                </a:cubicBezTo>
                <a:cubicBezTo>
                  <a:pt x="293989" y="237934"/>
                  <a:pt x="299353" y="227359"/>
                  <a:pt x="330926" y="200297"/>
                </a:cubicBezTo>
                <a:cubicBezTo>
                  <a:pt x="338873" y="193486"/>
                  <a:pt x="348678" y="189160"/>
                  <a:pt x="357051" y="182880"/>
                </a:cubicBezTo>
                <a:cubicBezTo>
                  <a:pt x="371921" y="171728"/>
                  <a:pt x="384764" y="157788"/>
                  <a:pt x="400594" y="148046"/>
                </a:cubicBezTo>
                <a:cubicBezTo>
                  <a:pt x="422707" y="134438"/>
                  <a:pt x="448659" y="127613"/>
                  <a:pt x="470263" y="113211"/>
                </a:cubicBezTo>
                <a:cubicBezTo>
                  <a:pt x="478972" y="107405"/>
                  <a:pt x="486825" y="100045"/>
                  <a:pt x="496389" y="95794"/>
                </a:cubicBezTo>
                <a:cubicBezTo>
                  <a:pt x="513166" y="88338"/>
                  <a:pt x="531223" y="84183"/>
                  <a:pt x="548640" y="78377"/>
                </a:cubicBezTo>
                <a:cubicBezTo>
                  <a:pt x="649520" y="44751"/>
                  <a:pt x="555104" y="75320"/>
                  <a:pt x="801189" y="17417"/>
                </a:cubicBezTo>
                <a:cubicBezTo>
                  <a:pt x="824490" y="11934"/>
                  <a:pt x="870857" y="0"/>
                  <a:pt x="870857" y="0"/>
                </a:cubicBezTo>
                <a:cubicBezTo>
                  <a:pt x="960846" y="5806"/>
                  <a:pt x="1051053" y="8868"/>
                  <a:pt x="1140823" y="17417"/>
                </a:cubicBezTo>
                <a:cubicBezTo>
                  <a:pt x="1173132" y="20494"/>
                  <a:pt x="1204604" y="29498"/>
                  <a:pt x="1236617" y="34834"/>
                </a:cubicBezTo>
                <a:cubicBezTo>
                  <a:pt x="1256864" y="38209"/>
                  <a:pt x="1277382" y="39871"/>
                  <a:pt x="1297577" y="43543"/>
                </a:cubicBezTo>
                <a:cubicBezTo>
                  <a:pt x="1304284" y="44763"/>
                  <a:pt x="1349460" y="55917"/>
                  <a:pt x="1358537" y="60960"/>
                </a:cubicBezTo>
                <a:cubicBezTo>
                  <a:pt x="1376836" y="71126"/>
                  <a:pt x="1393372" y="84183"/>
                  <a:pt x="1410789" y="95794"/>
                </a:cubicBezTo>
                <a:lnTo>
                  <a:pt x="1436914" y="113211"/>
                </a:lnTo>
                <a:cubicBezTo>
                  <a:pt x="1480180" y="199745"/>
                  <a:pt x="1418795" y="86153"/>
                  <a:pt x="1497874" y="191589"/>
                </a:cubicBezTo>
                <a:cubicBezTo>
                  <a:pt x="1506583" y="203200"/>
                  <a:pt x="1515564" y="214612"/>
                  <a:pt x="1524000" y="226423"/>
                </a:cubicBezTo>
                <a:cubicBezTo>
                  <a:pt x="1530084" y="234940"/>
                  <a:pt x="1534716" y="244508"/>
                  <a:pt x="1541417" y="252549"/>
                </a:cubicBezTo>
                <a:cubicBezTo>
                  <a:pt x="1549301" y="262010"/>
                  <a:pt x="1558834" y="269966"/>
                  <a:pt x="1567543" y="278674"/>
                </a:cubicBezTo>
                <a:cubicBezTo>
                  <a:pt x="1588813" y="385033"/>
                  <a:pt x="1557342" y="269533"/>
                  <a:pt x="1602377" y="348343"/>
                </a:cubicBezTo>
                <a:cubicBezTo>
                  <a:pt x="1606845" y="356162"/>
                  <a:pt x="1618424" y="422609"/>
                  <a:pt x="1619794" y="426720"/>
                </a:cubicBezTo>
                <a:cubicBezTo>
                  <a:pt x="1623899" y="439036"/>
                  <a:pt x="1631405" y="449943"/>
                  <a:pt x="1637211" y="461554"/>
                </a:cubicBezTo>
                <a:cubicBezTo>
                  <a:pt x="1654424" y="599253"/>
                  <a:pt x="1650889" y="540659"/>
                  <a:pt x="1637211" y="766354"/>
                </a:cubicBezTo>
                <a:cubicBezTo>
                  <a:pt x="1636143" y="783979"/>
                  <a:pt x="1633149" y="801571"/>
                  <a:pt x="1628503" y="818606"/>
                </a:cubicBezTo>
                <a:cubicBezTo>
                  <a:pt x="1624390" y="833688"/>
                  <a:pt x="1616892" y="847635"/>
                  <a:pt x="1611086" y="862149"/>
                </a:cubicBezTo>
                <a:cubicBezTo>
                  <a:pt x="1608183" y="882469"/>
                  <a:pt x="1608868" y="903636"/>
                  <a:pt x="1602377" y="923109"/>
                </a:cubicBezTo>
                <a:cubicBezTo>
                  <a:pt x="1581431" y="985945"/>
                  <a:pt x="1546910" y="1018729"/>
                  <a:pt x="1506583" y="1071154"/>
                </a:cubicBezTo>
                <a:cubicBezTo>
                  <a:pt x="1497733" y="1082659"/>
                  <a:pt x="1490721" y="1095726"/>
                  <a:pt x="1480457" y="1105989"/>
                </a:cubicBezTo>
                <a:cubicBezTo>
                  <a:pt x="1471748" y="1114697"/>
                  <a:pt x="1462215" y="1122653"/>
                  <a:pt x="1454331" y="1132114"/>
                </a:cubicBezTo>
                <a:cubicBezTo>
                  <a:pt x="1447630" y="1140155"/>
                  <a:pt x="1442461" y="1149364"/>
                  <a:pt x="1436914" y="1158240"/>
                </a:cubicBezTo>
                <a:cubicBezTo>
                  <a:pt x="1427943" y="1172594"/>
                  <a:pt x="1422034" y="1189132"/>
                  <a:pt x="1410789" y="1201783"/>
                </a:cubicBezTo>
                <a:cubicBezTo>
                  <a:pt x="1398440" y="1215675"/>
                  <a:pt x="1381062" y="1224183"/>
                  <a:pt x="1367246" y="1236617"/>
                </a:cubicBezTo>
                <a:cubicBezTo>
                  <a:pt x="1351989" y="1250348"/>
                  <a:pt x="1337434" y="1264903"/>
                  <a:pt x="1323703" y="1280160"/>
                </a:cubicBezTo>
                <a:cubicBezTo>
                  <a:pt x="1311269" y="1293976"/>
                  <a:pt x="1302982" y="1311607"/>
                  <a:pt x="1288869" y="1323703"/>
                </a:cubicBezTo>
                <a:cubicBezTo>
                  <a:pt x="1281899" y="1329677"/>
                  <a:pt x="1271452" y="1329508"/>
                  <a:pt x="1262743" y="1332411"/>
                </a:cubicBezTo>
                <a:cubicBezTo>
                  <a:pt x="1251132" y="1349828"/>
                  <a:pt x="1242711" y="1369861"/>
                  <a:pt x="1227909" y="1384663"/>
                </a:cubicBezTo>
                <a:cubicBezTo>
                  <a:pt x="1210492" y="1402080"/>
                  <a:pt x="1189320" y="1416419"/>
                  <a:pt x="1175657" y="1436914"/>
                </a:cubicBezTo>
                <a:cubicBezTo>
                  <a:pt x="1135017" y="1497875"/>
                  <a:pt x="1158240" y="1477555"/>
                  <a:pt x="1114697" y="1506583"/>
                </a:cubicBezTo>
                <a:cubicBezTo>
                  <a:pt x="1108891" y="1515292"/>
                  <a:pt x="1104681" y="1525308"/>
                  <a:pt x="1097280" y="1532709"/>
                </a:cubicBezTo>
                <a:cubicBezTo>
                  <a:pt x="1089879" y="1540110"/>
                  <a:pt x="1077965" y="1542179"/>
                  <a:pt x="1071154" y="1550126"/>
                </a:cubicBezTo>
                <a:cubicBezTo>
                  <a:pt x="1008133" y="1623651"/>
                  <a:pt x="1078598" y="1571290"/>
                  <a:pt x="1018903" y="1611086"/>
                </a:cubicBezTo>
                <a:cubicBezTo>
                  <a:pt x="1001949" y="1661945"/>
                  <a:pt x="1023459" y="1615238"/>
                  <a:pt x="984069" y="1654629"/>
                </a:cubicBezTo>
                <a:cubicBezTo>
                  <a:pt x="973806" y="1664892"/>
                  <a:pt x="966379" y="1677652"/>
                  <a:pt x="957943" y="1689463"/>
                </a:cubicBezTo>
                <a:cubicBezTo>
                  <a:pt x="951859" y="1697980"/>
                  <a:pt x="947927" y="1708188"/>
                  <a:pt x="940526" y="1715589"/>
                </a:cubicBezTo>
                <a:cubicBezTo>
                  <a:pt x="933125" y="1722990"/>
                  <a:pt x="923109" y="1727200"/>
                  <a:pt x="914400" y="1733006"/>
                </a:cubicBezTo>
                <a:cubicBezTo>
                  <a:pt x="860794" y="1813414"/>
                  <a:pt x="929201" y="1714505"/>
                  <a:pt x="879566" y="1776549"/>
                </a:cubicBezTo>
                <a:cubicBezTo>
                  <a:pt x="856734" y="1805089"/>
                  <a:pt x="873671" y="1802674"/>
                  <a:pt x="853440" y="1802674"/>
                </a:cubicBezTo>
              </a:path>
            </a:pathLst>
          </a:custGeom>
          <a:ln w="3810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tr-TR"/>
          </a:p>
        </p:txBody>
      </p:sp>
      <p:sp>
        <p:nvSpPr>
          <p:cNvPr id="20" name="Freeform 19"/>
          <p:cNvSpPr/>
          <p:nvPr/>
        </p:nvSpPr>
        <p:spPr>
          <a:xfrm>
            <a:off x="9937465" y="3000493"/>
            <a:ext cx="1881051" cy="1979697"/>
          </a:xfrm>
          <a:custGeom>
            <a:avLst/>
            <a:gdLst>
              <a:gd name="connsiteX0" fmla="*/ 0 w 1648832"/>
              <a:gd name="connsiteY0" fmla="*/ 731520 h 1802724"/>
              <a:gd name="connsiteX1" fmla="*/ 26126 w 1648832"/>
              <a:gd name="connsiteY1" fmla="*/ 574766 h 1802724"/>
              <a:gd name="connsiteX2" fmla="*/ 34834 w 1648832"/>
              <a:gd name="connsiteY2" fmla="*/ 548640 h 1802724"/>
              <a:gd name="connsiteX3" fmla="*/ 104503 w 1648832"/>
              <a:gd name="connsiteY3" fmla="*/ 461554 h 1802724"/>
              <a:gd name="connsiteX4" fmla="*/ 182880 w 1648832"/>
              <a:gd name="connsiteY4" fmla="*/ 357051 h 1802724"/>
              <a:gd name="connsiteX5" fmla="*/ 269966 w 1648832"/>
              <a:gd name="connsiteY5" fmla="*/ 269966 h 1802724"/>
              <a:gd name="connsiteX6" fmla="*/ 330926 w 1648832"/>
              <a:gd name="connsiteY6" fmla="*/ 200297 h 1802724"/>
              <a:gd name="connsiteX7" fmla="*/ 357051 w 1648832"/>
              <a:gd name="connsiteY7" fmla="*/ 182880 h 1802724"/>
              <a:gd name="connsiteX8" fmla="*/ 400594 w 1648832"/>
              <a:gd name="connsiteY8" fmla="*/ 148046 h 1802724"/>
              <a:gd name="connsiteX9" fmla="*/ 470263 w 1648832"/>
              <a:gd name="connsiteY9" fmla="*/ 113211 h 1802724"/>
              <a:gd name="connsiteX10" fmla="*/ 496389 w 1648832"/>
              <a:gd name="connsiteY10" fmla="*/ 95794 h 1802724"/>
              <a:gd name="connsiteX11" fmla="*/ 548640 w 1648832"/>
              <a:gd name="connsiteY11" fmla="*/ 78377 h 1802724"/>
              <a:gd name="connsiteX12" fmla="*/ 801189 w 1648832"/>
              <a:gd name="connsiteY12" fmla="*/ 17417 h 1802724"/>
              <a:gd name="connsiteX13" fmla="*/ 870857 w 1648832"/>
              <a:gd name="connsiteY13" fmla="*/ 0 h 1802724"/>
              <a:gd name="connsiteX14" fmla="*/ 1140823 w 1648832"/>
              <a:gd name="connsiteY14" fmla="*/ 17417 h 1802724"/>
              <a:gd name="connsiteX15" fmla="*/ 1236617 w 1648832"/>
              <a:gd name="connsiteY15" fmla="*/ 34834 h 1802724"/>
              <a:gd name="connsiteX16" fmla="*/ 1297577 w 1648832"/>
              <a:gd name="connsiteY16" fmla="*/ 43543 h 1802724"/>
              <a:gd name="connsiteX17" fmla="*/ 1358537 w 1648832"/>
              <a:gd name="connsiteY17" fmla="*/ 60960 h 1802724"/>
              <a:gd name="connsiteX18" fmla="*/ 1410789 w 1648832"/>
              <a:gd name="connsiteY18" fmla="*/ 95794 h 1802724"/>
              <a:gd name="connsiteX19" fmla="*/ 1436914 w 1648832"/>
              <a:gd name="connsiteY19" fmla="*/ 113211 h 1802724"/>
              <a:gd name="connsiteX20" fmla="*/ 1497874 w 1648832"/>
              <a:gd name="connsiteY20" fmla="*/ 191589 h 1802724"/>
              <a:gd name="connsiteX21" fmla="*/ 1524000 w 1648832"/>
              <a:gd name="connsiteY21" fmla="*/ 226423 h 1802724"/>
              <a:gd name="connsiteX22" fmla="*/ 1541417 w 1648832"/>
              <a:gd name="connsiteY22" fmla="*/ 252549 h 1802724"/>
              <a:gd name="connsiteX23" fmla="*/ 1567543 w 1648832"/>
              <a:gd name="connsiteY23" fmla="*/ 278674 h 1802724"/>
              <a:gd name="connsiteX24" fmla="*/ 1602377 w 1648832"/>
              <a:gd name="connsiteY24" fmla="*/ 348343 h 1802724"/>
              <a:gd name="connsiteX25" fmla="*/ 1619794 w 1648832"/>
              <a:gd name="connsiteY25" fmla="*/ 426720 h 1802724"/>
              <a:gd name="connsiteX26" fmla="*/ 1637211 w 1648832"/>
              <a:gd name="connsiteY26" fmla="*/ 461554 h 1802724"/>
              <a:gd name="connsiteX27" fmla="*/ 1637211 w 1648832"/>
              <a:gd name="connsiteY27" fmla="*/ 766354 h 1802724"/>
              <a:gd name="connsiteX28" fmla="*/ 1628503 w 1648832"/>
              <a:gd name="connsiteY28" fmla="*/ 818606 h 1802724"/>
              <a:gd name="connsiteX29" fmla="*/ 1611086 w 1648832"/>
              <a:gd name="connsiteY29" fmla="*/ 862149 h 1802724"/>
              <a:gd name="connsiteX30" fmla="*/ 1602377 w 1648832"/>
              <a:gd name="connsiteY30" fmla="*/ 923109 h 1802724"/>
              <a:gd name="connsiteX31" fmla="*/ 1506583 w 1648832"/>
              <a:gd name="connsiteY31" fmla="*/ 1071154 h 1802724"/>
              <a:gd name="connsiteX32" fmla="*/ 1480457 w 1648832"/>
              <a:gd name="connsiteY32" fmla="*/ 1105989 h 1802724"/>
              <a:gd name="connsiteX33" fmla="*/ 1454331 w 1648832"/>
              <a:gd name="connsiteY33" fmla="*/ 1132114 h 1802724"/>
              <a:gd name="connsiteX34" fmla="*/ 1436914 w 1648832"/>
              <a:gd name="connsiteY34" fmla="*/ 1158240 h 1802724"/>
              <a:gd name="connsiteX35" fmla="*/ 1410789 w 1648832"/>
              <a:gd name="connsiteY35" fmla="*/ 1201783 h 1802724"/>
              <a:gd name="connsiteX36" fmla="*/ 1367246 w 1648832"/>
              <a:gd name="connsiteY36" fmla="*/ 1236617 h 1802724"/>
              <a:gd name="connsiteX37" fmla="*/ 1323703 w 1648832"/>
              <a:gd name="connsiteY37" fmla="*/ 1280160 h 1802724"/>
              <a:gd name="connsiteX38" fmla="*/ 1288869 w 1648832"/>
              <a:gd name="connsiteY38" fmla="*/ 1323703 h 1802724"/>
              <a:gd name="connsiteX39" fmla="*/ 1262743 w 1648832"/>
              <a:gd name="connsiteY39" fmla="*/ 1332411 h 1802724"/>
              <a:gd name="connsiteX40" fmla="*/ 1227909 w 1648832"/>
              <a:gd name="connsiteY40" fmla="*/ 1384663 h 1802724"/>
              <a:gd name="connsiteX41" fmla="*/ 1175657 w 1648832"/>
              <a:gd name="connsiteY41" fmla="*/ 1436914 h 1802724"/>
              <a:gd name="connsiteX42" fmla="*/ 1114697 w 1648832"/>
              <a:gd name="connsiteY42" fmla="*/ 1506583 h 1802724"/>
              <a:gd name="connsiteX43" fmla="*/ 1097280 w 1648832"/>
              <a:gd name="connsiteY43" fmla="*/ 1532709 h 1802724"/>
              <a:gd name="connsiteX44" fmla="*/ 1071154 w 1648832"/>
              <a:gd name="connsiteY44" fmla="*/ 1550126 h 1802724"/>
              <a:gd name="connsiteX45" fmla="*/ 1018903 w 1648832"/>
              <a:gd name="connsiteY45" fmla="*/ 1611086 h 1802724"/>
              <a:gd name="connsiteX46" fmla="*/ 984069 w 1648832"/>
              <a:gd name="connsiteY46" fmla="*/ 1654629 h 1802724"/>
              <a:gd name="connsiteX47" fmla="*/ 957943 w 1648832"/>
              <a:gd name="connsiteY47" fmla="*/ 1689463 h 1802724"/>
              <a:gd name="connsiteX48" fmla="*/ 940526 w 1648832"/>
              <a:gd name="connsiteY48" fmla="*/ 1715589 h 1802724"/>
              <a:gd name="connsiteX49" fmla="*/ 914400 w 1648832"/>
              <a:gd name="connsiteY49" fmla="*/ 1733006 h 1802724"/>
              <a:gd name="connsiteX50" fmla="*/ 879566 w 1648832"/>
              <a:gd name="connsiteY50" fmla="*/ 1776549 h 1802724"/>
              <a:gd name="connsiteX51" fmla="*/ 853440 w 1648832"/>
              <a:gd name="connsiteY51" fmla="*/ 1802674 h 180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648832" h="1802724">
                <a:moveTo>
                  <a:pt x="0" y="731520"/>
                </a:moveTo>
                <a:cubicBezTo>
                  <a:pt x="10234" y="608716"/>
                  <a:pt x="-2345" y="660181"/>
                  <a:pt x="26126" y="574766"/>
                </a:cubicBezTo>
                <a:cubicBezTo>
                  <a:pt x="29029" y="566057"/>
                  <a:pt x="29099" y="555808"/>
                  <a:pt x="34834" y="548640"/>
                </a:cubicBezTo>
                <a:cubicBezTo>
                  <a:pt x="58057" y="519611"/>
                  <a:pt x="83882" y="492485"/>
                  <a:pt x="104503" y="461554"/>
                </a:cubicBezTo>
                <a:cubicBezTo>
                  <a:pt x="135735" y="414706"/>
                  <a:pt x="143459" y="399100"/>
                  <a:pt x="182880" y="357051"/>
                </a:cubicBezTo>
                <a:cubicBezTo>
                  <a:pt x="210958" y="327102"/>
                  <a:pt x="245335" y="302809"/>
                  <a:pt x="269966" y="269966"/>
                </a:cubicBezTo>
                <a:cubicBezTo>
                  <a:pt x="293989" y="237934"/>
                  <a:pt x="299353" y="227359"/>
                  <a:pt x="330926" y="200297"/>
                </a:cubicBezTo>
                <a:cubicBezTo>
                  <a:pt x="338873" y="193486"/>
                  <a:pt x="348678" y="189160"/>
                  <a:pt x="357051" y="182880"/>
                </a:cubicBezTo>
                <a:cubicBezTo>
                  <a:pt x="371921" y="171728"/>
                  <a:pt x="384764" y="157788"/>
                  <a:pt x="400594" y="148046"/>
                </a:cubicBezTo>
                <a:cubicBezTo>
                  <a:pt x="422707" y="134438"/>
                  <a:pt x="448659" y="127613"/>
                  <a:pt x="470263" y="113211"/>
                </a:cubicBezTo>
                <a:cubicBezTo>
                  <a:pt x="478972" y="107405"/>
                  <a:pt x="486825" y="100045"/>
                  <a:pt x="496389" y="95794"/>
                </a:cubicBezTo>
                <a:cubicBezTo>
                  <a:pt x="513166" y="88338"/>
                  <a:pt x="531223" y="84183"/>
                  <a:pt x="548640" y="78377"/>
                </a:cubicBezTo>
                <a:cubicBezTo>
                  <a:pt x="649520" y="44751"/>
                  <a:pt x="555104" y="75320"/>
                  <a:pt x="801189" y="17417"/>
                </a:cubicBezTo>
                <a:cubicBezTo>
                  <a:pt x="824490" y="11934"/>
                  <a:pt x="870857" y="0"/>
                  <a:pt x="870857" y="0"/>
                </a:cubicBezTo>
                <a:cubicBezTo>
                  <a:pt x="960846" y="5806"/>
                  <a:pt x="1051053" y="8868"/>
                  <a:pt x="1140823" y="17417"/>
                </a:cubicBezTo>
                <a:cubicBezTo>
                  <a:pt x="1173132" y="20494"/>
                  <a:pt x="1204604" y="29498"/>
                  <a:pt x="1236617" y="34834"/>
                </a:cubicBezTo>
                <a:cubicBezTo>
                  <a:pt x="1256864" y="38209"/>
                  <a:pt x="1277382" y="39871"/>
                  <a:pt x="1297577" y="43543"/>
                </a:cubicBezTo>
                <a:cubicBezTo>
                  <a:pt x="1304284" y="44763"/>
                  <a:pt x="1349460" y="55917"/>
                  <a:pt x="1358537" y="60960"/>
                </a:cubicBezTo>
                <a:cubicBezTo>
                  <a:pt x="1376836" y="71126"/>
                  <a:pt x="1393372" y="84183"/>
                  <a:pt x="1410789" y="95794"/>
                </a:cubicBezTo>
                <a:lnTo>
                  <a:pt x="1436914" y="113211"/>
                </a:lnTo>
                <a:cubicBezTo>
                  <a:pt x="1480180" y="199745"/>
                  <a:pt x="1418795" y="86153"/>
                  <a:pt x="1497874" y="191589"/>
                </a:cubicBezTo>
                <a:cubicBezTo>
                  <a:pt x="1506583" y="203200"/>
                  <a:pt x="1515564" y="214612"/>
                  <a:pt x="1524000" y="226423"/>
                </a:cubicBezTo>
                <a:cubicBezTo>
                  <a:pt x="1530084" y="234940"/>
                  <a:pt x="1534716" y="244508"/>
                  <a:pt x="1541417" y="252549"/>
                </a:cubicBezTo>
                <a:cubicBezTo>
                  <a:pt x="1549301" y="262010"/>
                  <a:pt x="1558834" y="269966"/>
                  <a:pt x="1567543" y="278674"/>
                </a:cubicBezTo>
                <a:cubicBezTo>
                  <a:pt x="1588813" y="385033"/>
                  <a:pt x="1557342" y="269533"/>
                  <a:pt x="1602377" y="348343"/>
                </a:cubicBezTo>
                <a:cubicBezTo>
                  <a:pt x="1606845" y="356162"/>
                  <a:pt x="1618424" y="422609"/>
                  <a:pt x="1619794" y="426720"/>
                </a:cubicBezTo>
                <a:cubicBezTo>
                  <a:pt x="1623899" y="439036"/>
                  <a:pt x="1631405" y="449943"/>
                  <a:pt x="1637211" y="461554"/>
                </a:cubicBezTo>
                <a:cubicBezTo>
                  <a:pt x="1654424" y="599253"/>
                  <a:pt x="1650889" y="540659"/>
                  <a:pt x="1637211" y="766354"/>
                </a:cubicBezTo>
                <a:cubicBezTo>
                  <a:pt x="1636143" y="783979"/>
                  <a:pt x="1633149" y="801571"/>
                  <a:pt x="1628503" y="818606"/>
                </a:cubicBezTo>
                <a:cubicBezTo>
                  <a:pt x="1624390" y="833688"/>
                  <a:pt x="1616892" y="847635"/>
                  <a:pt x="1611086" y="862149"/>
                </a:cubicBezTo>
                <a:cubicBezTo>
                  <a:pt x="1608183" y="882469"/>
                  <a:pt x="1608868" y="903636"/>
                  <a:pt x="1602377" y="923109"/>
                </a:cubicBezTo>
                <a:cubicBezTo>
                  <a:pt x="1581431" y="985945"/>
                  <a:pt x="1546910" y="1018729"/>
                  <a:pt x="1506583" y="1071154"/>
                </a:cubicBezTo>
                <a:cubicBezTo>
                  <a:pt x="1497733" y="1082659"/>
                  <a:pt x="1490721" y="1095726"/>
                  <a:pt x="1480457" y="1105989"/>
                </a:cubicBezTo>
                <a:cubicBezTo>
                  <a:pt x="1471748" y="1114697"/>
                  <a:pt x="1462215" y="1122653"/>
                  <a:pt x="1454331" y="1132114"/>
                </a:cubicBezTo>
                <a:cubicBezTo>
                  <a:pt x="1447630" y="1140155"/>
                  <a:pt x="1442461" y="1149364"/>
                  <a:pt x="1436914" y="1158240"/>
                </a:cubicBezTo>
                <a:cubicBezTo>
                  <a:pt x="1427943" y="1172594"/>
                  <a:pt x="1422034" y="1189132"/>
                  <a:pt x="1410789" y="1201783"/>
                </a:cubicBezTo>
                <a:cubicBezTo>
                  <a:pt x="1398440" y="1215675"/>
                  <a:pt x="1381062" y="1224183"/>
                  <a:pt x="1367246" y="1236617"/>
                </a:cubicBezTo>
                <a:cubicBezTo>
                  <a:pt x="1351989" y="1250348"/>
                  <a:pt x="1337434" y="1264903"/>
                  <a:pt x="1323703" y="1280160"/>
                </a:cubicBezTo>
                <a:cubicBezTo>
                  <a:pt x="1311269" y="1293976"/>
                  <a:pt x="1302982" y="1311607"/>
                  <a:pt x="1288869" y="1323703"/>
                </a:cubicBezTo>
                <a:cubicBezTo>
                  <a:pt x="1281899" y="1329677"/>
                  <a:pt x="1271452" y="1329508"/>
                  <a:pt x="1262743" y="1332411"/>
                </a:cubicBezTo>
                <a:cubicBezTo>
                  <a:pt x="1251132" y="1349828"/>
                  <a:pt x="1242711" y="1369861"/>
                  <a:pt x="1227909" y="1384663"/>
                </a:cubicBezTo>
                <a:cubicBezTo>
                  <a:pt x="1210492" y="1402080"/>
                  <a:pt x="1189320" y="1416419"/>
                  <a:pt x="1175657" y="1436914"/>
                </a:cubicBezTo>
                <a:cubicBezTo>
                  <a:pt x="1135017" y="1497875"/>
                  <a:pt x="1158240" y="1477555"/>
                  <a:pt x="1114697" y="1506583"/>
                </a:cubicBezTo>
                <a:cubicBezTo>
                  <a:pt x="1108891" y="1515292"/>
                  <a:pt x="1104681" y="1525308"/>
                  <a:pt x="1097280" y="1532709"/>
                </a:cubicBezTo>
                <a:cubicBezTo>
                  <a:pt x="1089879" y="1540110"/>
                  <a:pt x="1077965" y="1542179"/>
                  <a:pt x="1071154" y="1550126"/>
                </a:cubicBezTo>
                <a:cubicBezTo>
                  <a:pt x="1008133" y="1623651"/>
                  <a:pt x="1078598" y="1571290"/>
                  <a:pt x="1018903" y="1611086"/>
                </a:cubicBezTo>
                <a:cubicBezTo>
                  <a:pt x="1001949" y="1661945"/>
                  <a:pt x="1023459" y="1615238"/>
                  <a:pt x="984069" y="1654629"/>
                </a:cubicBezTo>
                <a:cubicBezTo>
                  <a:pt x="973806" y="1664892"/>
                  <a:pt x="966379" y="1677652"/>
                  <a:pt x="957943" y="1689463"/>
                </a:cubicBezTo>
                <a:cubicBezTo>
                  <a:pt x="951859" y="1697980"/>
                  <a:pt x="947927" y="1708188"/>
                  <a:pt x="940526" y="1715589"/>
                </a:cubicBezTo>
                <a:cubicBezTo>
                  <a:pt x="933125" y="1722990"/>
                  <a:pt x="923109" y="1727200"/>
                  <a:pt x="914400" y="1733006"/>
                </a:cubicBezTo>
                <a:cubicBezTo>
                  <a:pt x="860794" y="1813414"/>
                  <a:pt x="929201" y="1714505"/>
                  <a:pt x="879566" y="1776549"/>
                </a:cubicBezTo>
                <a:cubicBezTo>
                  <a:pt x="856734" y="1805089"/>
                  <a:pt x="873671" y="1802674"/>
                  <a:pt x="853440" y="1802674"/>
                </a:cubicBezTo>
              </a:path>
            </a:pathLst>
          </a:custGeom>
          <a:ln w="3810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90306584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after new operator </a:t>
            </a:r>
            <a:endParaRPr lang="tr-TR" dirty="0"/>
          </a:p>
        </p:txBody>
      </p:sp>
      <p:sp>
        <p:nvSpPr>
          <p:cNvPr id="3" name="Content Placeholder 2"/>
          <p:cNvSpPr>
            <a:spLocks noGrp="1"/>
          </p:cNvSpPr>
          <p:nvPr>
            <p:ph idx="1"/>
          </p:nvPr>
        </p:nvSpPr>
        <p:spPr>
          <a:xfrm>
            <a:off x="838200" y="1201783"/>
            <a:ext cx="10515600" cy="2368731"/>
          </a:xfrm>
        </p:spPr>
        <p:txBody>
          <a:bodyPr/>
          <a:lstStyle/>
          <a:p>
            <a:pPr marL="0" indent="0">
              <a:buNone/>
            </a:pPr>
            <a:r>
              <a:rPr lang="tr-TR" dirty="0" smtClean="0"/>
              <a:t>Node* front = new Node(</a:t>
            </a:r>
            <a:r>
              <a:rPr lang="en-US" dirty="0" smtClean="0"/>
              <a:t>“</a:t>
            </a:r>
            <a:r>
              <a:rPr lang="en-US" dirty="0" err="1" smtClean="0"/>
              <a:t>alice</a:t>
            </a:r>
            <a:r>
              <a:rPr lang="en-US" dirty="0" smtClean="0"/>
              <a:t>”</a:t>
            </a:r>
            <a:r>
              <a:rPr lang="tr-TR" dirty="0" smtClean="0"/>
              <a:t>);</a:t>
            </a:r>
            <a:endParaRPr lang="en-US" dirty="0" smtClean="0"/>
          </a:p>
          <a:p>
            <a:pPr marL="0" indent="0">
              <a:buNone/>
            </a:pPr>
            <a:r>
              <a:rPr lang="en-US" dirty="0"/>
              <a:t>Node* second = new Node(“bob"); </a:t>
            </a:r>
          </a:p>
          <a:p>
            <a:pPr marL="0" indent="0">
              <a:buNone/>
            </a:pPr>
            <a:endParaRPr lang="tr-TR" dirty="0"/>
          </a:p>
        </p:txBody>
      </p:sp>
      <p:sp>
        <p:nvSpPr>
          <p:cNvPr id="6" name="TextBox 5"/>
          <p:cNvSpPr txBox="1"/>
          <p:nvPr/>
        </p:nvSpPr>
        <p:spPr>
          <a:xfrm>
            <a:off x="3333412" y="4448287"/>
            <a:ext cx="974947" cy="369332"/>
          </a:xfrm>
          <a:prstGeom prst="rect">
            <a:avLst/>
          </a:prstGeom>
          <a:noFill/>
        </p:spPr>
        <p:txBody>
          <a:bodyPr wrap="none" rtlCol="0">
            <a:spAutoFit/>
          </a:bodyPr>
          <a:lstStyle/>
          <a:p>
            <a:r>
              <a:rPr lang="en-US" dirty="0" smtClean="0"/>
              <a:t>0xF6510</a:t>
            </a:r>
            <a:endParaRPr lang="tr-TR" dirty="0"/>
          </a:p>
        </p:txBody>
      </p:sp>
      <p:sp>
        <p:nvSpPr>
          <p:cNvPr id="8" name="TextBox 7"/>
          <p:cNvSpPr txBox="1"/>
          <p:nvPr/>
        </p:nvSpPr>
        <p:spPr>
          <a:xfrm>
            <a:off x="280852" y="5599806"/>
            <a:ext cx="1756953" cy="369332"/>
          </a:xfrm>
          <a:prstGeom prst="rect">
            <a:avLst/>
          </a:prstGeom>
          <a:noFill/>
        </p:spPr>
        <p:txBody>
          <a:bodyPr wrap="square" rtlCol="0">
            <a:spAutoFit/>
          </a:bodyPr>
          <a:lstStyle/>
          <a:p>
            <a:r>
              <a:rPr lang="en-US" dirty="0" smtClean="0"/>
              <a:t>front(0xF6510)</a:t>
            </a:r>
            <a:endParaRPr lang="tr-TR" dirty="0"/>
          </a:p>
        </p:txBody>
      </p:sp>
      <p:grpSp>
        <p:nvGrpSpPr>
          <p:cNvPr id="11" name="Group 10"/>
          <p:cNvGrpSpPr/>
          <p:nvPr/>
        </p:nvGrpSpPr>
        <p:grpSpPr>
          <a:xfrm>
            <a:off x="3418994" y="4774078"/>
            <a:ext cx="2203269" cy="1563190"/>
            <a:chOff x="3169920" y="2939142"/>
            <a:chExt cx="2203269" cy="1563190"/>
          </a:xfrm>
        </p:grpSpPr>
        <p:sp>
          <p:nvSpPr>
            <p:cNvPr id="9" name="Rectangle 8"/>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alice</a:t>
              </a:r>
              <a:r>
                <a:rPr lang="en-US" dirty="0" smtClean="0"/>
                <a:t>”</a:t>
              </a:r>
              <a:endParaRPr lang="tr-TR" dirty="0"/>
            </a:p>
          </p:txBody>
        </p:sp>
        <p:sp>
          <p:nvSpPr>
            <p:cNvPr id="10" name="Rectangle 9"/>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0xF7100</a:t>
              </a:r>
              <a:endParaRPr lang="tr-TR" dirty="0"/>
            </a:p>
          </p:txBody>
        </p:sp>
      </p:grpSp>
      <p:grpSp>
        <p:nvGrpSpPr>
          <p:cNvPr id="13" name="Group 12"/>
          <p:cNvGrpSpPr/>
          <p:nvPr/>
        </p:nvGrpSpPr>
        <p:grpSpPr>
          <a:xfrm>
            <a:off x="6840581" y="4804561"/>
            <a:ext cx="2203269" cy="1563190"/>
            <a:chOff x="3169920" y="2939142"/>
            <a:chExt cx="2203269" cy="1563190"/>
          </a:xfrm>
        </p:grpSpPr>
        <p:sp>
          <p:nvSpPr>
            <p:cNvPr id="14" name="Rectangle 13"/>
            <p:cNvSpPr/>
            <p:nvPr/>
          </p:nvSpPr>
          <p:spPr>
            <a:xfrm>
              <a:off x="3169920" y="2939142"/>
              <a:ext cx="2203269" cy="1079863"/>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t>
              </a:r>
              <a:r>
                <a:rPr lang="en-US" dirty="0" err="1" smtClean="0"/>
                <a:t>bol</a:t>
              </a:r>
              <a:r>
                <a:rPr lang="en-US" dirty="0" smtClean="0"/>
                <a:t>”</a:t>
              </a:r>
              <a:endParaRPr lang="tr-TR" dirty="0"/>
            </a:p>
          </p:txBody>
        </p:sp>
        <p:sp>
          <p:nvSpPr>
            <p:cNvPr id="15" name="Rectangle 14"/>
            <p:cNvSpPr/>
            <p:nvPr/>
          </p:nvSpPr>
          <p:spPr>
            <a:xfrm>
              <a:off x="3169920" y="4019006"/>
              <a:ext cx="2203269" cy="483326"/>
            </a:xfrm>
            <a:prstGeom prst="rect">
              <a:avLst/>
            </a:prstGeom>
            <a:ln w="57150"/>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nullptr</a:t>
              </a:r>
              <a:endParaRPr lang="tr-TR" dirty="0"/>
            </a:p>
          </p:txBody>
        </p:sp>
      </p:grpSp>
      <p:sp>
        <p:nvSpPr>
          <p:cNvPr id="16" name="TextBox 15"/>
          <p:cNvSpPr txBox="1"/>
          <p:nvPr/>
        </p:nvSpPr>
        <p:spPr>
          <a:xfrm>
            <a:off x="6770031" y="4527562"/>
            <a:ext cx="974947" cy="369332"/>
          </a:xfrm>
          <a:prstGeom prst="rect">
            <a:avLst/>
          </a:prstGeom>
          <a:noFill/>
        </p:spPr>
        <p:txBody>
          <a:bodyPr wrap="none" rtlCol="0">
            <a:spAutoFit/>
          </a:bodyPr>
          <a:lstStyle/>
          <a:p>
            <a:r>
              <a:rPr lang="en-US" dirty="0" smtClean="0"/>
              <a:t>0xF7100</a:t>
            </a:r>
            <a:endParaRPr lang="tr-TR" dirty="0"/>
          </a:p>
        </p:txBody>
      </p:sp>
      <p:sp>
        <p:nvSpPr>
          <p:cNvPr id="5" name="TextBox 4"/>
          <p:cNvSpPr txBox="1"/>
          <p:nvPr/>
        </p:nvSpPr>
        <p:spPr>
          <a:xfrm>
            <a:off x="280853" y="2220685"/>
            <a:ext cx="3700950" cy="400110"/>
          </a:xfrm>
          <a:prstGeom prst="rect">
            <a:avLst/>
          </a:prstGeom>
          <a:solidFill>
            <a:srgbClr val="FFC000"/>
          </a:solidFill>
        </p:spPr>
        <p:txBody>
          <a:bodyPr wrap="none" rtlCol="0">
            <a:spAutoFit/>
          </a:bodyPr>
          <a:lstStyle/>
          <a:p>
            <a:r>
              <a:rPr lang="en-US" sz="2000" b="1" dirty="0" smtClean="0"/>
              <a:t>What is the type of next pointer?</a:t>
            </a:r>
            <a:endParaRPr lang="tr-TR" sz="2000" b="1" dirty="0"/>
          </a:p>
        </p:txBody>
      </p:sp>
      <p:sp>
        <p:nvSpPr>
          <p:cNvPr id="12" name="TextBox 11"/>
          <p:cNvSpPr txBox="1"/>
          <p:nvPr/>
        </p:nvSpPr>
        <p:spPr>
          <a:xfrm>
            <a:off x="280853" y="2759017"/>
            <a:ext cx="4723024" cy="1384995"/>
          </a:xfrm>
          <a:prstGeom prst="rect">
            <a:avLst/>
          </a:prstGeom>
          <a:noFill/>
        </p:spPr>
        <p:txBody>
          <a:bodyPr wrap="none" rtlCol="0">
            <a:spAutoFit/>
          </a:bodyPr>
          <a:lstStyle/>
          <a:p>
            <a:r>
              <a:rPr lang="en-US" dirty="0" smtClean="0"/>
              <a:t>Then, we can perform following operation safely</a:t>
            </a:r>
          </a:p>
          <a:p>
            <a:endParaRPr lang="en-US" dirty="0"/>
          </a:p>
          <a:p>
            <a:r>
              <a:rPr lang="en-US" sz="2400" b="1" dirty="0" smtClean="0"/>
              <a:t>front-&gt;next=second</a:t>
            </a:r>
          </a:p>
          <a:p>
            <a:r>
              <a:rPr lang="en-US" sz="2400" b="1" dirty="0" smtClean="0"/>
              <a:t>Figuratively following is obtained</a:t>
            </a:r>
            <a:endParaRPr lang="tr-TR" sz="2400" b="1" dirty="0"/>
          </a:p>
        </p:txBody>
      </p:sp>
      <p:cxnSp>
        <p:nvCxnSpPr>
          <p:cNvPr id="22" name="Straight Arrow Connector 21"/>
          <p:cNvCxnSpPr/>
          <p:nvPr/>
        </p:nvCxnSpPr>
        <p:spPr>
          <a:xfrm flipV="1">
            <a:off x="5460274" y="5442857"/>
            <a:ext cx="1105989" cy="68323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987980" y="5033554"/>
            <a:ext cx="2208065" cy="56625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8607543" y="6226040"/>
            <a:ext cx="849966"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9474926" y="5926485"/>
            <a:ext cx="0" cy="59911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631680" y="6041975"/>
            <a:ext cx="0" cy="3681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9762306" y="6126088"/>
            <a:ext cx="0" cy="244683"/>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15187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node is very important?</a:t>
            </a:r>
            <a:endParaRPr lang="tr-TR" dirty="0"/>
          </a:p>
        </p:txBody>
      </p:sp>
      <p:sp>
        <p:nvSpPr>
          <p:cNvPr id="3" name="Content Placeholder 2"/>
          <p:cNvSpPr>
            <a:spLocks noGrp="1"/>
          </p:cNvSpPr>
          <p:nvPr>
            <p:ph idx="1"/>
          </p:nvPr>
        </p:nvSpPr>
        <p:spPr/>
        <p:txBody>
          <a:bodyPr>
            <a:normAutofit/>
          </a:bodyPr>
          <a:lstStyle/>
          <a:p>
            <a:pPr marL="0" indent="0">
              <a:buNone/>
            </a:pPr>
            <a:r>
              <a:rPr lang="en-US" dirty="0" smtClean="0"/>
              <a:t>head Pointer in a Linked List (a pointer to the first node)</a:t>
            </a:r>
          </a:p>
          <a:p>
            <a:pPr marL="0" indent="0">
              <a:buNone/>
            </a:pPr>
            <a:r>
              <a:rPr lang="en-US" dirty="0" smtClean="0"/>
              <a:t>The head pointer is a special pointer in a linked list that always points to the first node. </a:t>
            </a:r>
          </a:p>
          <a:p>
            <a:pPr marL="0" indent="0">
              <a:buNone/>
            </a:pPr>
            <a:r>
              <a:rPr lang="en-US" dirty="0" smtClean="0"/>
              <a:t>It serves as the entry point for accessing all elements in the list because, unlike arrays, linked lists do not have direct indexing. </a:t>
            </a:r>
          </a:p>
          <a:p>
            <a:pPr marL="0" indent="0">
              <a:buNone/>
            </a:pPr>
            <a:r>
              <a:rPr lang="en-US" dirty="0" smtClean="0"/>
              <a:t>Without head, traversing or modifying the list would be impossible, as we would lose track of the starting node. </a:t>
            </a:r>
          </a:p>
          <a:p>
            <a:pPr marL="0" indent="0">
              <a:buNone/>
            </a:pPr>
            <a:r>
              <a:rPr lang="en-US" dirty="0" smtClean="0"/>
              <a:t>Since linked lists use dynamic memory allocation, the head pointer ensures that operations like insertion, deletion, and traversal can be efficiently performed while maintaining a reference to the list’s beginning. If head is </a:t>
            </a:r>
            <a:r>
              <a:rPr lang="en-US" dirty="0" err="1" smtClean="0"/>
              <a:t>nullptr</a:t>
            </a:r>
            <a:r>
              <a:rPr lang="en-US" dirty="0" smtClean="0"/>
              <a:t>, it indicates that the list is empty. </a:t>
            </a:r>
            <a:endParaRPr lang="tr-TR" dirty="0"/>
          </a:p>
        </p:txBody>
      </p:sp>
    </p:spTree>
    <p:extLst>
      <p:ext uri="{BB962C8B-B14F-4D97-AF65-F5344CB8AC3E}">
        <p14:creationId xmlns:p14="http://schemas.microsoft.com/office/powerpoint/2010/main" val="4194436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a:t>
            </a:r>
            <a:endParaRPr lang="tr-TR" dirty="0"/>
          </a:p>
        </p:txBody>
      </p:sp>
      <p:sp>
        <p:nvSpPr>
          <p:cNvPr id="3" name="Content Placeholder 2"/>
          <p:cNvSpPr>
            <a:spLocks noGrp="1"/>
          </p:cNvSpPr>
          <p:nvPr>
            <p:ph idx="1"/>
          </p:nvPr>
        </p:nvSpPr>
        <p:spPr/>
        <p:txBody>
          <a:bodyPr/>
          <a:lstStyle/>
          <a:p>
            <a:pPr marL="0" indent="0">
              <a:buNone/>
            </a:pPr>
            <a:r>
              <a:rPr lang="en-US" dirty="0"/>
              <a:t>If your program needs to store a few things – numbers, payroll records, or job descriptions for example – the simplest and most effective approach might be to put them in a </a:t>
            </a:r>
            <a:r>
              <a:rPr lang="en-US" b="1" dirty="0"/>
              <a:t>list</a:t>
            </a:r>
            <a:r>
              <a:rPr lang="en-US" dirty="0"/>
              <a:t>. </a:t>
            </a:r>
            <a:endParaRPr lang="en-US" dirty="0" smtClean="0"/>
          </a:p>
          <a:p>
            <a:pPr marL="0" indent="0">
              <a:buNone/>
            </a:pPr>
            <a:r>
              <a:rPr lang="en-US" dirty="0" smtClean="0"/>
              <a:t>Only </a:t>
            </a:r>
            <a:r>
              <a:rPr lang="en-US" dirty="0"/>
              <a:t>when you have to organize and search through a large number of things do more sophisticated data structures like </a:t>
            </a:r>
            <a:r>
              <a:rPr lang="en-US" b="1" dirty="0"/>
              <a:t>search trees </a:t>
            </a:r>
            <a:r>
              <a:rPr lang="en-US" dirty="0"/>
              <a:t>become necessary. </a:t>
            </a:r>
            <a:endParaRPr lang="en-US" dirty="0" smtClean="0"/>
          </a:p>
          <a:p>
            <a:pPr marL="0" indent="0">
              <a:buNone/>
            </a:pPr>
            <a:r>
              <a:rPr lang="en-US" dirty="0" smtClean="0"/>
              <a:t>Many </a:t>
            </a:r>
            <a:r>
              <a:rPr lang="en-US" dirty="0"/>
              <a:t>applications don’t require any form of search, and they do not require that an ordering be placed on the objects being stored. Some applications require that actions be performed in a strict chronological order, processing objects in the order that they arrived, or perhaps processing objects in the reverse of the order that they arrived. For all these situations, a simple list structure is appropriate.</a:t>
            </a:r>
            <a:endParaRPr lang="tr-TR" dirty="0"/>
          </a:p>
        </p:txBody>
      </p:sp>
    </p:spTree>
    <p:extLst>
      <p:ext uri="{BB962C8B-B14F-4D97-AF65-F5344CB8AC3E}">
        <p14:creationId xmlns:p14="http://schemas.microsoft.com/office/powerpoint/2010/main" val="6430990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List</a:t>
            </a:r>
            <a:endParaRPr lang="tr-TR"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A linear collection of self-referential objects, typically called nodes, connected by other links</a:t>
            </a:r>
          </a:p>
          <a:p>
            <a:pPr marL="0" indent="0">
              <a:buNone/>
            </a:pPr>
            <a:r>
              <a:rPr lang="en-US" dirty="0"/>
              <a:t>linear: for every node in the list, there is one and only one node that precedes it (except for possibly the first node, which may have no predecessor,) and there is one and only one node that succeeds it, (except for possibly the last node, which may have no successor)</a:t>
            </a:r>
          </a:p>
          <a:p>
            <a:pPr marL="0" indent="0">
              <a:buNone/>
            </a:pPr>
            <a:endParaRPr lang="en-US" dirty="0"/>
          </a:p>
          <a:p>
            <a:pPr marL="0" indent="0">
              <a:buNone/>
            </a:pPr>
            <a:r>
              <a:rPr lang="en-US" dirty="0"/>
              <a:t>self-referential: a node that has the ability to refer to another node of the same type, or even to refer to itself</a:t>
            </a:r>
          </a:p>
          <a:p>
            <a:pPr marL="0" indent="0">
              <a:buNone/>
            </a:pPr>
            <a:endParaRPr lang="en-US" dirty="0"/>
          </a:p>
          <a:p>
            <a:pPr marL="0" indent="0">
              <a:buNone/>
            </a:pPr>
            <a:r>
              <a:rPr lang="en-US" dirty="0"/>
              <a:t>node: contains data of any type, including a </a:t>
            </a:r>
            <a:r>
              <a:rPr lang="en-US" dirty="0" smtClean="0"/>
              <a:t>reference/pointer </a:t>
            </a:r>
            <a:r>
              <a:rPr lang="en-US" dirty="0"/>
              <a:t>to another node of the same data type, or to nodes of different data types</a:t>
            </a:r>
          </a:p>
          <a:p>
            <a:pPr marL="0" indent="0">
              <a:buNone/>
            </a:pPr>
            <a:endParaRPr lang="en-US" dirty="0"/>
          </a:p>
          <a:p>
            <a:pPr marL="0" indent="0">
              <a:buNone/>
            </a:pPr>
            <a:r>
              <a:rPr lang="en-US" dirty="0"/>
              <a:t>Usually a list will have a beginning and an end; the first element in the list is accessed by a </a:t>
            </a:r>
            <a:r>
              <a:rPr lang="en-US" dirty="0" smtClean="0"/>
              <a:t>reference/pointer </a:t>
            </a:r>
            <a:r>
              <a:rPr lang="en-US" dirty="0"/>
              <a:t>to that class, and the last node in the list will have a reference that is set to  </a:t>
            </a:r>
            <a:r>
              <a:rPr lang="en-US" dirty="0" err="1" smtClean="0"/>
              <a:t>nullptr</a:t>
            </a:r>
            <a:endParaRPr lang="en-US" dirty="0"/>
          </a:p>
          <a:p>
            <a:pPr marL="0" indent="0">
              <a:buNone/>
            </a:pPr>
            <a:endParaRPr lang="tr-TR" dirty="0"/>
          </a:p>
        </p:txBody>
      </p:sp>
    </p:spTree>
    <p:extLst>
      <p:ext uri="{BB962C8B-B14F-4D97-AF65-F5344CB8AC3E}">
        <p14:creationId xmlns:p14="http://schemas.microsoft.com/office/powerpoint/2010/main" val="87039420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Advantages of linked lists</a:t>
            </a:r>
            <a:endParaRPr lang="tr-TR" dirty="0"/>
          </a:p>
        </p:txBody>
      </p:sp>
      <p:sp>
        <p:nvSpPr>
          <p:cNvPr id="3" name="Content Placeholder 2"/>
          <p:cNvSpPr>
            <a:spLocks noGrp="1"/>
          </p:cNvSpPr>
          <p:nvPr>
            <p:ph idx="1"/>
          </p:nvPr>
        </p:nvSpPr>
        <p:spPr/>
        <p:txBody>
          <a:bodyPr/>
          <a:lstStyle/>
          <a:p>
            <a:pPr>
              <a:defRPr/>
            </a:pPr>
            <a:r>
              <a:rPr lang="en-US" dirty="0"/>
              <a:t>Linked lists are dynamic, they can grow or shrink as necessary</a:t>
            </a:r>
          </a:p>
          <a:p>
            <a:pPr marL="0" indent="0">
              <a:buNone/>
              <a:defRPr/>
            </a:pPr>
            <a:endParaRPr lang="en-US" dirty="0"/>
          </a:p>
          <a:p>
            <a:pPr>
              <a:defRPr/>
            </a:pPr>
            <a:r>
              <a:rPr lang="en-US" dirty="0"/>
              <a:t>Linked lists are </a:t>
            </a:r>
            <a:r>
              <a:rPr lang="en-US" i="1" dirty="0"/>
              <a:t>non-contiguous; </a:t>
            </a:r>
            <a:r>
              <a:rPr lang="en-US" dirty="0"/>
              <a:t> the logical sequence of items in the structure is decoupled from any physical ordering in memory</a:t>
            </a:r>
          </a:p>
          <a:p>
            <a:pPr marL="0" indent="0">
              <a:buNone/>
            </a:pPr>
            <a:endParaRPr lang="tr-TR" dirty="0"/>
          </a:p>
        </p:txBody>
      </p:sp>
    </p:spTree>
    <p:extLst>
      <p:ext uri="{BB962C8B-B14F-4D97-AF65-F5344CB8AC3E}">
        <p14:creationId xmlns:p14="http://schemas.microsoft.com/office/powerpoint/2010/main" val="16921163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Nodes and Lists</a:t>
            </a:r>
            <a:endParaRPr lang="tr-TR" dirty="0"/>
          </a:p>
        </p:txBody>
      </p:sp>
      <p:sp>
        <p:nvSpPr>
          <p:cNvPr id="3" name="Content Placeholder 2"/>
          <p:cNvSpPr>
            <a:spLocks noGrp="1"/>
          </p:cNvSpPr>
          <p:nvPr>
            <p:ph idx="1"/>
          </p:nvPr>
        </p:nvSpPr>
        <p:spPr/>
        <p:txBody>
          <a:bodyPr/>
          <a:lstStyle/>
          <a:p>
            <a:pPr marL="0" indent="0">
              <a:buNone/>
            </a:pPr>
            <a:r>
              <a:rPr lang="en-US" dirty="0"/>
              <a:t>A different way of implementing a list</a:t>
            </a:r>
          </a:p>
          <a:p>
            <a:pPr marL="0" indent="0">
              <a:buNone/>
            </a:pPr>
            <a:r>
              <a:rPr lang="en-US" dirty="0"/>
              <a:t>Each element of a Linked List is a separate Node object.</a:t>
            </a:r>
          </a:p>
          <a:p>
            <a:pPr marL="0" indent="0">
              <a:buNone/>
            </a:pPr>
            <a:r>
              <a:rPr lang="en-US" dirty="0"/>
              <a:t>Each Node tracks a single piece of data plus a reference (pointer) to the next </a:t>
            </a:r>
          </a:p>
          <a:p>
            <a:pPr marL="0" indent="0">
              <a:buNone/>
            </a:pPr>
            <a:r>
              <a:rPr lang="en-US" dirty="0"/>
              <a:t>Create a new Node very time we add something to the List</a:t>
            </a:r>
          </a:p>
          <a:p>
            <a:pPr marL="0" indent="0">
              <a:buNone/>
            </a:pPr>
            <a:r>
              <a:rPr lang="en-US" dirty="0"/>
              <a:t>Remove nodes when item removed from list and allow garbage collector to reclaim that memory</a:t>
            </a:r>
          </a:p>
          <a:p>
            <a:pPr marL="0" indent="0">
              <a:buNone/>
            </a:pPr>
            <a:endParaRPr lang="tr-TR" dirty="0"/>
          </a:p>
        </p:txBody>
      </p:sp>
    </p:spTree>
    <p:extLst>
      <p:ext uri="{BB962C8B-B14F-4D97-AF65-F5344CB8AC3E}">
        <p14:creationId xmlns:p14="http://schemas.microsoft.com/office/powerpoint/2010/main" val="209398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One Implementation of a Linked List</a:t>
            </a:r>
            <a:endParaRPr lang="tr-TR" dirty="0"/>
          </a:p>
        </p:txBody>
      </p:sp>
      <p:sp>
        <p:nvSpPr>
          <p:cNvPr id="3" name="Content Placeholder 2"/>
          <p:cNvSpPr>
            <a:spLocks noGrp="1"/>
          </p:cNvSpPr>
          <p:nvPr>
            <p:ph idx="1"/>
          </p:nvPr>
        </p:nvSpPr>
        <p:spPr/>
        <p:txBody>
          <a:bodyPr/>
          <a:lstStyle/>
          <a:p>
            <a:pPr marL="0" indent="0">
              <a:buNone/>
            </a:pPr>
            <a:r>
              <a:rPr lang="en-US" dirty="0"/>
              <a:t>The Nodes </a:t>
            </a:r>
            <a:r>
              <a:rPr lang="en-US" dirty="0" smtClean="0"/>
              <a:t>shown </a:t>
            </a:r>
            <a:r>
              <a:rPr lang="en-US" dirty="0"/>
              <a:t>on the previous slide are singly </a:t>
            </a:r>
            <a:r>
              <a:rPr lang="en-US" dirty="0" smtClean="0"/>
              <a:t>linked a </a:t>
            </a:r>
            <a:r>
              <a:rPr lang="en-US" dirty="0"/>
              <a:t>node refers only to the next node in the </a:t>
            </a:r>
            <a:r>
              <a:rPr lang="en-US" dirty="0" smtClean="0"/>
              <a:t>structure</a:t>
            </a:r>
          </a:p>
          <a:p>
            <a:pPr marL="0" indent="0">
              <a:buNone/>
            </a:pPr>
            <a:endParaRPr lang="en-US" dirty="0"/>
          </a:p>
          <a:p>
            <a:pPr marL="0" indent="0">
              <a:buNone/>
            </a:pPr>
            <a:r>
              <a:rPr lang="en-US" dirty="0"/>
              <a:t>it is also possible to have doubly linked nodes. </a:t>
            </a:r>
          </a:p>
          <a:p>
            <a:pPr marL="0" indent="0">
              <a:buNone/>
            </a:pPr>
            <a:r>
              <a:rPr lang="en-US" dirty="0"/>
              <a:t>The node has </a:t>
            </a:r>
            <a:r>
              <a:rPr lang="en-US"/>
              <a:t>a </a:t>
            </a:r>
            <a:r>
              <a:rPr lang="en-US" smtClean="0"/>
              <a:t>reference/pointer </a:t>
            </a:r>
            <a:r>
              <a:rPr lang="en-US" dirty="0"/>
              <a:t>to the next node in the structure and the previous node in the structure as well</a:t>
            </a:r>
          </a:p>
          <a:p>
            <a:pPr marL="0" indent="0">
              <a:buNone/>
            </a:pPr>
            <a:r>
              <a:rPr lang="en-US" dirty="0"/>
              <a:t>How is the end of the list indicated</a:t>
            </a:r>
          </a:p>
          <a:p>
            <a:pPr marL="0" indent="0">
              <a:buNone/>
            </a:pPr>
            <a:endParaRPr lang="tr-TR" dirty="0"/>
          </a:p>
        </p:txBody>
      </p:sp>
    </p:spTree>
    <p:extLst>
      <p:ext uri="{BB962C8B-B14F-4D97-AF65-F5344CB8AC3E}">
        <p14:creationId xmlns:p14="http://schemas.microsoft.com/office/powerpoint/2010/main" val="8900681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Implementing </a:t>
            </a:r>
            <a:r>
              <a:rPr lang="en-US" altLang="en-US" dirty="0"/>
              <a:t>Methods</a:t>
            </a:r>
            <a:endParaRPr lang="tr-TR" dirty="0"/>
          </a:p>
        </p:txBody>
      </p:sp>
      <p:sp>
        <p:nvSpPr>
          <p:cNvPr id="3" name="Content Placeholder 2"/>
          <p:cNvSpPr>
            <a:spLocks noGrp="1"/>
          </p:cNvSpPr>
          <p:nvPr>
            <p:ph idx="1"/>
          </p:nvPr>
        </p:nvSpPr>
        <p:spPr/>
        <p:txBody>
          <a:bodyPr/>
          <a:lstStyle/>
          <a:p>
            <a:pPr marL="0" indent="0">
              <a:buNone/>
            </a:pPr>
            <a:r>
              <a:rPr lang="en-US" altLang="en-US" dirty="0"/>
              <a:t>When trying to code methods for Linked Lists </a:t>
            </a:r>
            <a:r>
              <a:rPr lang="en-US" altLang="en-US" b="1" i="1" dirty="0"/>
              <a:t>draw pictures!</a:t>
            </a:r>
          </a:p>
          <a:p>
            <a:pPr marL="457200" lvl="1" indent="0">
              <a:buNone/>
            </a:pPr>
            <a:endParaRPr lang="en-US" altLang="en-US" dirty="0"/>
          </a:p>
          <a:p>
            <a:pPr marL="457200" lvl="1" indent="0">
              <a:buNone/>
            </a:pPr>
            <a:endParaRPr lang="en-US" altLang="en-US" dirty="0" smtClean="0"/>
          </a:p>
          <a:p>
            <a:pPr marL="457200" lvl="1" indent="0">
              <a:buNone/>
            </a:pPr>
            <a:r>
              <a:rPr lang="en-US" altLang="en-US" sz="4000" b="1" dirty="0" smtClean="0">
                <a:solidFill>
                  <a:srgbClr val="FF0000"/>
                </a:solidFill>
              </a:rPr>
              <a:t>If </a:t>
            </a:r>
            <a:r>
              <a:rPr lang="en-US" altLang="en-US" sz="4000" b="1" dirty="0">
                <a:solidFill>
                  <a:srgbClr val="FF0000"/>
                </a:solidFill>
              </a:rPr>
              <a:t>you don't draw pictures of what you are trying to do it is very easy to make mistakes!</a:t>
            </a:r>
          </a:p>
          <a:p>
            <a:pPr marL="0" indent="0">
              <a:buNone/>
            </a:pPr>
            <a:endParaRPr lang="tr-TR" dirty="0"/>
          </a:p>
        </p:txBody>
      </p:sp>
    </p:spTree>
    <p:extLst>
      <p:ext uri="{BB962C8B-B14F-4D97-AF65-F5344CB8AC3E}">
        <p14:creationId xmlns:p14="http://schemas.microsoft.com/office/powerpoint/2010/main" val="24295996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List Implementations</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A singly linked list implementation of a </a:t>
            </a:r>
            <a:r>
              <a:rPr lang="en-US" dirty="0" smtClean="0"/>
              <a:t>List </a:t>
            </a:r>
            <a:r>
              <a:rPr lang="en-US" dirty="0"/>
              <a:t>ADT can be simplified by focusing on essential operations and reducing overhead. </a:t>
            </a:r>
            <a:endParaRPr lang="en-US" dirty="0" smtClean="0"/>
          </a:p>
          <a:p>
            <a:pPr marL="0" indent="0">
              <a:buNone/>
            </a:pPr>
            <a:r>
              <a:rPr lang="en-US" dirty="0" smtClean="0"/>
              <a:t>Here’s </a:t>
            </a:r>
            <a:r>
              <a:rPr lang="en-US" dirty="0"/>
              <a:t>how we can achieve a minimal yet functional singly linked list implementation</a:t>
            </a:r>
            <a:r>
              <a:rPr lang="en-US" dirty="0" smtClean="0"/>
              <a:t>:</a:t>
            </a:r>
          </a:p>
          <a:p>
            <a:pPr marL="0" indent="0">
              <a:buNone/>
            </a:pPr>
            <a:r>
              <a:rPr lang="en-US" dirty="0"/>
              <a:t>List class that includes a </a:t>
            </a:r>
            <a:r>
              <a:rPr lang="en-US" dirty="0" err="1"/>
              <a:t>removeFirst</a:t>
            </a:r>
            <a:r>
              <a:rPr lang="en-US" dirty="0"/>
              <a:t>() method along with the requested methods:</a:t>
            </a:r>
          </a:p>
          <a:p>
            <a:pPr marL="0" indent="0">
              <a:buNone/>
            </a:pPr>
            <a:endParaRPr lang="en-US" dirty="0"/>
          </a:p>
          <a:p>
            <a:pPr marL="0" indent="0">
              <a:buNone/>
            </a:pPr>
            <a:r>
              <a:rPr lang="en-US" dirty="0"/>
              <a:t>    </a:t>
            </a:r>
            <a:r>
              <a:rPr lang="en-US" dirty="0" err="1"/>
              <a:t>insertFront</a:t>
            </a:r>
            <a:r>
              <a:rPr lang="en-US" dirty="0"/>
              <a:t>(</a:t>
            </a:r>
            <a:r>
              <a:rPr lang="en-US" dirty="0" err="1"/>
              <a:t>int</a:t>
            </a:r>
            <a:r>
              <a:rPr lang="en-US" dirty="0"/>
              <a:t> </a:t>
            </a:r>
            <a:r>
              <a:rPr lang="en-US" dirty="0" err="1"/>
              <a:t>val</a:t>
            </a:r>
            <a:r>
              <a:rPr lang="en-US" dirty="0"/>
              <a:t>) → Insert at the beginning.</a:t>
            </a:r>
          </a:p>
          <a:p>
            <a:pPr marL="0" indent="0">
              <a:buNone/>
            </a:pPr>
            <a:r>
              <a:rPr lang="en-US" dirty="0"/>
              <a:t>    append(</a:t>
            </a:r>
            <a:r>
              <a:rPr lang="en-US" dirty="0" err="1"/>
              <a:t>int</a:t>
            </a:r>
            <a:r>
              <a:rPr lang="en-US" dirty="0"/>
              <a:t> </a:t>
            </a:r>
            <a:r>
              <a:rPr lang="en-US" dirty="0" err="1"/>
              <a:t>val</a:t>
            </a:r>
            <a:r>
              <a:rPr lang="en-US" dirty="0"/>
              <a:t>) → Insert at the end.</a:t>
            </a:r>
          </a:p>
          <a:p>
            <a:pPr marL="0" indent="0">
              <a:buNone/>
            </a:pPr>
            <a:r>
              <a:rPr lang="en-US" dirty="0"/>
              <a:t>    search(</a:t>
            </a:r>
            <a:r>
              <a:rPr lang="en-US" dirty="0" err="1"/>
              <a:t>int</a:t>
            </a:r>
            <a:r>
              <a:rPr lang="en-US" dirty="0"/>
              <a:t> </a:t>
            </a:r>
            <a:r>
              <a:rPr lang="en-US" dirty="0" err="1"/>
              <a:t>val</a:t>
            </a:r>
            <a:r>
              <a:rPr lang="en-US" dirty="0"/>
              <a:t>) → Search for a value.</a:t>
            </a:r>
          </a:p>
          <a:p>
            <a:pPr marL="0" indent="0">
              <a:buNone/>
            </a:pPr>
            <a:r>
              <a:rPr lang="en-US" dirty="0"/>
              <a:t>    size() → Return the number of elements.</a:t>
            </a:r>
          </a:p>
          <a:p>
            <a:pPr marL="0" indent="0">
              <a:buNone/>
            </a:pPr>
            <a:r>
              <a:rPr lang="en-US" dirty="0"/>
              <a:t>    </a:t>
            </a:r>
            <a:r>
              <a:rPr lang="en-US" dirty="0" err="1"/>
              <a:t>deleteNode</a:t>
            </a:r>
            <a:r>
              <a:rPr lang="en-US" dirty="0"/>
              <a:t>(</a:t>
            </a:r>
            <a:r>
              <a:rPr lang="en-US" dirty="0" err="1"/>
              <a:t>int</a:t>
            </a:r>
            <a:r>
              <a:rPr lang="en-US" dirty="0"/>
              <a:t> </a:t>
            </a:r>
            <a:r>
              <a:rPr lang="en-US" dirty="0" err="1"/>
              <a:t>val</a:t>
            </a:r>
            <a:r>
              <a:rPr lang="en-US" dirty="0"/>
              <a:t>) → Remove the first occurrence of val.</a:t>
            </a:r>
          </a:p>
          <a:p>
            <a:pPr marL="0" indent="0">
              <a:buNone/>
            </a:pPr>
            <a:r>
              <a:rPr lang="en-US" dirty="0"/>
              <a:t>    </a:t>
            </a:r>
            <a:r>
              <a:rPr lang="en-US" dirty="0" err="1"/>
              <a:t>removeFirst</a:t>
            </a:r>
            <a:r>
              <a:rPr lang="en-US" dirty="0"/>
              <a:t>() → Remove the first node (head).</a:t>
            </a:r>
          </a:p>
          <a:p>
            <a:pPr marL="0" indent="0">
              <a:buNone/>
            </a:pPr>
            <a:r>
              <a:rPr lang="en-US" dirty="0"/>
              <a:t>    print() → Print the list.</a:t>
            </a:r>
            <a:endParaRPr lang="tr-TR" dirty="0"/>
          </a:p>
        </p:txBody>
      </p:sp>
    </p:spTree>
    <p:extLst>
      <p:ext uri="{BB962C8B-B14F-4D97-AF65-F5344CB8AC3E}">
        <p14:creationId xmlns:p14="http://schemas.microsoft.com/office/powerpoint/2010/main" val="336169437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0925" y="2056686"/>
            <a:ext cx="9091749" cy="4801314"/>
          </a:xfrm>
          <a:prstGeom prst="rect">
            <a:avLst/>
          </a:prstGeom>
        </p:spPr>
        <p:txBody>
          <a:bodyPr wrap="square">
            <a:spAutoFit/>
          </a:bodyPr>
          <a:lstStyle/>
          <a:p>
            <a:r>
              <a:rPr lang="tr-TR" dirty="0">
                <a:solidFill>
                  <a:srgbClr val="0000FF"/>
                </a:solidFill>
                <a:latin typeface="Consolas" panose="020B0609020204030204" pitchFamily="49" charset="0"/>
              </a:rPr>
              <a:t>class</a:t>
            </a:r>
            <a:r>
              <a:rPr lang="tr-TR" dirty="0">
                <a:solidFill>
                  <a:srgbClr val="000000"/>
                </a:solidFill>
                <a:latin typeface="Consolas" panose="020B0609020204030204" pitchFamily="49" charset="0"/>
              </a:rPr>
              <a:t> </a:t>
            </a:r>
            <a:r>
              <a:rPr lang="tr-TR" dirty="0">
                <a:solidFill>
                  <a:srgbClr val="2B91AF"/>
                </a:solidFill>
                <a:latin typeface="Consolas" panose="020B0609020204030204" pitchFamily="49" charset="0"/>
              </a:rPr>
              <a:t>LinkedList</a:t>
            </a:r>
            <a:r>
              <a:rPr lang="tr-TR" dirty="0">
                <a:solidFill>
                  <a:srgbClr val="000000"/>
                </a:solidFill>
                <a:latin typeface="Consolas" panose="020B0609020204030204" pitchFamily="49" charset="0"/>
              </a:rPr>
              <a:t> {</a:t>
            </a:r>
          </a:p>
          <a:p>
            <a:r>
              <a:rPr lang="tr-TR" dirty="0">
                <a:solidFill>
                  <a:srgbClr val="0000FF"/>
                </a:solidFill>
                <a:latin typeface="Consolas" panose="020B0609020204030204" pitchFamily="49" charset="0"/>
              </a:rPr>
              <a:t>private</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Node* head;</a:t>
            </a: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int</a:t>
            </a:r>
            <a:r>
              <a:rPr lang="tr-TR" dirty="0">
                <a:solidFill>
                  <a:srgbClr val="000000"/>
                </a:solidFill>
                <a:latin typeface="Consolas" panose="020B0609020204030204" pitchFamily="49" charset="0"/>
              </a:rPr>
              <a:t> count;</a:t>
            </a:r>
          </a:p>
          <a:p>
            <a:endParaRPr lang="tr-TR" dirty="0">
              <a:solidFill>
                <a:srgbClr val="000000"/>
              </a:solidFill>
              <a:latin typeface="Consolas" panose="020B0609020204030204" pitchFamily="49" charset="0"/>
            </a:endParaRPr>
          </a:p>
          <a:p>
            <a:r>
              <a:rPr lang="tr-TR" dirty="0">
                <a:solidFill>
                  <a:srgbClr val="0000FF"/>
                </a:solidFill>
                <a:latin typeface="Consolas" panose="020B0609020204030204" pitchFamily="49" charset="0"/>
              </a:rPr>
              <a:t>public</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LinkedList();        </a:t>
            </a:r>
            <a:r>
              <a:rPr lang="tr-TR" dirty="0">
                <a:solidFill>
                  <a:srgbClr val="008000"/>
                </a:solidFill>
                <a:latin typeface="Consolas" panose="020B0609020204030204" pitchFamily="49" charset="0"/>
              </a:rPr>
              <a:t>// Constructor</a:t>
            </a:r>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~LinkedList();       </a:t>
            </a:r>
            <a:r>
              <a:rPr lang="tr-TR" dirty="0">
                <a:solidFill>
                  <a:srgbClr val="008000"/>
                </a:solidFill>
                <a:latin typeface="Consolas" panose="020B0609020204030204" pitchFamily="49" charset="0"/>
              </a:rPr>
              <a:t>// Destructor</a:t>
            </a:r>
            <a:endParaRPr lang="tr-TR" dirty="0">
              <a:solidFill>
                <a:srgbClr val="000000"/>
              </a:solidFill>
              <a:latin typeface="Consolas" panose="020B0609020204030204" pitchFamily="49" charset="0"/>
            </a:endParaRPr>
          </a:p>
          <a:p>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void</a:t>
            </a:r>
            <a:r>
              <a:rPr lang="tr-TR" dirty="0">
                <a:solidFill>
                  <a:srgbClr val="000000"/>
                </a:solidFill>
                <a:latin typeface="Consolas" panose="020B0609020204030204" pitchFamily="49" charset="0"/>
              </a:rPr>
              <a:t> </a:t>
            </a:r>
            <a:r>
              <a:rPr lang="tr-TR" dirty="0" smtClean="0">
                <a:solidFill>
                  <a:srgbClr val="000000"/>
                </a:solidFill>
                <a:latin typeface="Consolas" panose="020B0609020204030204" pitchFamily="49" charset="0"/>
              </a:rPr>
              <a:t>insertFront(</a:t>
            </a:r>
            <a:r>
              <a:rPr lang="en-US" dirty="0">
                <a:solidFill>
                  <a:srgbClr val="000000"/>
                </a:solidFill>
                <a:latin typeface="Consolas" panose="020B0609020204030204" pitchFamily="49" charset="0"/>
              </a:rPr>
              <a:t>string name</a:t>
            </a:r>
            <a:r>
              <a:rPr lang="tr-TR" dirty="0" smtClean="0">
                <a:solidFill>
                  <a:srgbClr val="000000"/>
                </a:solidFill>
                <a:latin typeface="Consolas" panose="020B0609020204030204" pitchFamily="49" charset="0"/>
              </a:rPr>
              <a:t>); </a:t>
            </a:r>
            <a:r>
              <a:rPr lang="tr-TR" dirty="0">
                <a:solidFill>
                  <a:srgbClr val="008000"/>
                </a:solidFill>
                <a:latin typeface="Consolas" panose="020B0609020204030204" pitchFamily="49" charset="0"/>
              </a:rPr>
              <a:t>// Insert at beginning</a:t>
            </a:r>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void</a:t>
            </a:r>
            <a:r>
              <a:rPr lang="tr-TR" dirty="0">
                <a:solidFill>
                  <a:srgbClr val="000000"/>
                </a:solidFill>
                <a:latin typeface="Consolas" panose="020B0609020204030204" pitchFamily="49" charset="0"/>
              </a:rPr>
              <a:t> </a:t>
            </a:r>
            <a:r>
              <a:rPr lang="tr-TR" dirty="0" smtClean="0">
                <a:solidFill>
                  <a:srgbClr val="000000"/>
                </a:solidFill>
                <a:latin typeface="Consolas" panose="020B0609020204030204" pitchFamily="49" charset="0"/>
              </a:rPr>
              <a:t>append(</a:t>
            </a:r>
            <a:r>
              <a:rPr lang="en-US" dirty="0">
                <a:solidFill>
                  <a:srgbClr val="000000"/>
                </a:solidFill>
                <a:latin typeface="Consolas" panose="020B0609020204030204" pitchFamily="49" charset="0"/>
              </a:rPr>
              <a:t>string name</a:t>
            </a:r>
            <a:r>
              <a:rPr lang="tr-TR" dirty="0" smtClean="0">
                <a:solidFill>
                  <a:srgbClr val="000000"/>
                </a:solidFill>
                <a:latin typeface="Consolas" panose="020B0609020204030204" pitchFamily="49" charset="0"/>
              </a:rPr>
              <a:t>);      </a:t>
            </a:r>
            <a:r>
              <a:rPr lang="tr-TR" dirty="0">
                <a:solidFill>
                  <a:srgbClr val="008000"/>
                </a:solidFill>
                <a:latin typeface="Consolas" panose="020B0609020204030204" pitchFamily="49" charset="0"/>
              </a:rPr>
              <a:t>// Insert at end</a:t>
            </a:r>
            <a:endParaRPr lang="tr-TR"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bool</a:t>
            </a:r>
            <a:r>
              <a:rPr lang="en-US" dirty="0">
                <a:solidFill>
                  <a:srgbClr val="000000"/>
                </a:solidFill>
                <a:latin typeface="Consolas" panose="020B0609020204030204" pitchFamily="49" charset="0"/>
              </a:rPr>
              <a:t> </a:t>
            </a:r>
            <a:r>
              <a:rPr lang="en-US" dirty="0" smtClean="0">
                <a:solidFill>
                  <a:srgbClr val="000000"/>
                </a:solidFill>
                <a:latin typeface="Consolas" panose="020B0609020204030204" pitchFamily="49" charset="0"/>
              </a:rPr>
              <a:t>search(</a:t>
            </a:r>
            <a:r>
              <a:rPr lang="en-US" dirty="0">
                <a:solidFill>
                  <a:srgbClr val="000000"/>
                </a:solidFill>
                <a:latin typeface="Consolas" panose="020B0609020204030204" pitchFamily="49" charset="0"/>
              </a:rPr>
              <a:t>string name</a:t>
            </a:r>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Search for a value</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bool</a:t>
            </a:r>
            <a:r>
              <a:rPr lang="en-US" dirty="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deleteNode</a:t>
            </a:r>
            <a:r>
              <a:rPr lang="en-US" dirty="0" smtClean="0">
                <a:solidFill>
                  <a:srgbClr val="000000"/>
                </a:solidFill>
                <a:latin typeface="Consolas" panose="020B0609020204030204" pitchFamily="49" charset="0"/>
              </a:rPr>
              <a:t>(</a:t>
            </a:r>
            <a:r>
              <a:rPr lang="en-US" dirty="0">
                <a:solidFill>
                  <a:srgbClr val="000000"/>
                </a:solidFill>
                <a:latin typeface="Consolas" panose="020B0609020204030204" pitchFamily="49" charset="0"/>
              </a:rPr>
              <a:t>string name</a:t>
            </a:r>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Delete first occurrence of </a:t>
            </a:r>
            <a:r>
              <a:rPr lang="en-US" dirty="0" err="1">
                <a:solidFill>
                  <a:srgbClr val="008000"/>
                </a:solidFill>
                <a:latin typeface="Consolas" panose="020B0609020204030204" pitchFamily="49" charset="0"/>
              </a:rPr>
              <a:t>val</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bool</a:t>
            </a:r>
            <a:r>
              <a:rPr lang="en-US" dirty="0">
                <a:solidFill>
                  <a:srgbClr val="000000"/>
                </a:solidFill>
                <a:latin typeface="Consolas" panose="020B0609020204030204" pitchFamily="49" charset="0"/>
              </a:rPr>
              <a:t> </a:t>
            </a:r>
            <a:r>
              <a:rPr lang="en-US" dirty="0" err="1" smtClean="0">
                <a:solidFill>
                  <a:srgbClr val="000000"/>
                </a:solidFill>
                <a:latin typeface="Consolas" panose="020B0609020204030204" pitchFamily="49" charset="0"/>
              </a:rPr>
              <a:t>deleteFirst</a:t>
            </a:r>
            <a:r>
              <a:rPr lang="en-US" dirty="0">
                <a:solidFill>
                  <a:srgbClr val="000000"/>
                </a:solidFill>
                <a:latin typeface="Consolas" panose="020B0609020204030204" pitchFamily="49" charset="0"/>
              </a:rPr>
              <a:t>();        </a:t>
            </a:r>
            <a:r>
              <a:rPr lang="en-US" dirty="0">
                <a:solidFill>
                  <a:srgbClr val="008000"/>
                </a:solidFill>
                <a:latin typeface="Consolas" panose="020B0609020204030204" pitchFamily="49" charset="0"/>
              </a:rPr>
              <a:t>// Remove first element</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err="1">
                <a:solidFill>
                  <a:srgbClr val="0000FF"/>
                </a:solidFill>
                <a:latin typeface="Consolas" panose="020B0609020204030204" pitchFamily="49" charset="0"/>
              </a:rPr>
              <a:t>int</a:t>
            </a:r>
            <a:r>
              <a:rPr lang="en-US" dirty="0">
                <a:solidFill>
                  <a:srgbClr val="000000"/>
                </a:solidFill>
                <a:latin typeface="Consolas" panose="020B0609020204030204" pitchFamily="49" charset="0"/>
              </a:rPr>
              <a:t> size</a:t>
            </a:r>
            <a:r>
              <a:rPr lang="en-US" dirty="0" smtClean="0">
                <a:solidFill>
                  <a:srgbClr val="000000"/>
                </a:solidFill>
                <a:latin typeface="Consolas" panose="020B0609020204030204" pitchFamily="49" charset="0"/>
              </a:rPr>
              <a:t>()</a:t>
            </a:r>
            <a:r>
              <a:rPr lang="en-US" dirty="0" err="1" smtClean="0">
                <a:solidFill>
                  <a:srgbClr val="000000"/>
                </a:solidFill>
                <a:latin typeface="Consolas" panose="020B0609020204030204" pitchFamily="49" charset="0"/>
              </a:rPr>
              <a:t>const</a:t>
            </a:r>
            <a:r>
              <a:rPr lang="en-US" dirty="0" smtClean="0">
                <a:solidFill>
                  <a:srgbClr val="000000"/>
                </a:solidFill>
                <a:latin typeface="Consolas" panose="020B0609020204030204" pitchFamily="49" charset="0"/>
              </a:rPr>
              <a:t> ;                </a:t>
            </a:r>
            <a:r>
              <a:rPr lang="en-US" dirty="0">
                <a:solidFill>
                  <a:srgbClr val="008000"/>
                </a:solidFill>
                <a:latin typeface="Consolas" panose="020B0609020204030204" pitchFamily="49" charset="0"/>
              </a:rPr>
              <a:t>// Get size of list</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void</a:t>
            </a:r>
            <a:r>
              <a:rPr lang="en-US" dirty="0">
                <a:solidFill>
                  <a:srgbClr val="000000"/>
                </a:solidFill>
                <a:latin typeface="Consolas" panose="020B0609020204030204" pitchFamily="49" charset="0"/>
              </a:rPr>
              <a:t> print</a:t>
            </a:r>
            <a:r>
              <a:rPr lang="en-US" dirty="0" smtClean="0">
                <a:solidFill>
                  <a:srgbClr val="000000"/>
                </a:solidFill>
                <a:latin typeface="Consolas" panose="020B0609020204030204" pitchFamily="49" charset="0"/>
              </a:rPr>
              <a:t>()</a:t>
            </a:r>
            <a:r>
              <a:rPr lang="en-US" dirty="0" err="1" smtClean="0">
                <a:solidFill>
                  <a:srgbClr val="000000"/>
                </a:solidFill>
                <a:latin typeface="Consolas" panose="020B0609020204030204" pitchFamily="49" charset="0"/>
              </a:rPr>
              <a:t>const</a:t>
            </a:r>
            <a:r>
              <a:rPr lang="en-US" dirty="0" smtClean="0">
                <a:solidFill>
                  <a:srgbClr val="000000"/>
                </a:solidFill>
                <a:latin typeface="Consolas" panose="020B0609020204030204" pitchFamily="49" charset="0"/>
              </a:rPr>
              <a:t>;              </a:t>
            </a:r>
            <a:r>
              <a:rPr lang="en-US" dirty="0">
                <a:solidFill>
                  <a:srgbClr val="008000"/>
                </a:solidFill>
                <a:latin typeface="Consolas" panose="020B0609020204030204" pitchFamily="49" charset="0"/>
              </a:rPr>
              <a:t>// Print the list</a:t>
            </a:r>
            <a:endParaRPr lang="en-US"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a:t>
            </a:r>
            <a:endParaRPr lang="tr-TR" dirty="0"/>
          </a:p>
        </p:txBody>
      </p:sp>
      <p:sp>
        <p:nvSpPr>
          <p:cNvPr id="5" name="Rectangle 4"/>
          <p:cNvSpPr/>
          <p:nvPr/>
        </p:nvSpPr>
        <p:spPr>
          <a:xfrm>
            <a:off x="4441371" y="170714"/>
            <a:ext cx="7532915" cy="3139321"/>
          </a:xfrm>
          <a:prstGeom prst="rect">
            <a:avLst/>
          </a:prstGeom>
          <a:solidFill>
            <a:schemeClr val="bg1">
              <a:lumMod val="85000"/>
            </a:schemeClr>
          </a:solidFill>
        </p:spPr>
        <p:txBody>
          <a:bodyPr wrap="square">
            <a:spAutoFit/>
          </a:bodyPr>
          <a:lstStyle/>
          <a:p>
            <a:r>
              <a:rPr lang="tr-TR" dirty="0">
                <a:solidFill>
                  <a:srgbClr val="0000FF"/>
                </a:solidFill>
                <a:latin typeface="Consolas" panose="020B0609020204030204" pitchFamily="49" charset="0"/>
              </a:rPr>
              <a:t>class</a:t>
            </a:r>
            <a:r>
              <a:rPr lang="tr-TR" dirty="0">
                <a:solidFill>
                  <a:srgbClr val="000000"/>
                </a:solidFill>
                <a:latin typeface="Consolas" panose="020B0609020204030204" pitchFamily="49" charset="0"/>
              </a:rPr>
              <a:t> </a:t>
            </a:r>
            <a:r>
              <a:rPr lang="tr-TR" dirty="0">
                <a:solidFill>
                  <a:srgbClr val="2B91AF"/>
                </a:solidFill>
                <a:latin typeface="Consolas" panose="020B0609020204030204" pitchFamily="49" charset="0"/>
              </a:rPr>
              <a:t>Node</a:t>
            </a:r>
            <a:r>
              <a:rPr lang="tr-TR" dirty="0">
                <a:solidFill>
                  <a:srgbClr val="000000"/>
                </a:solidFill>
                <a:latin typeface="Consolas" panose="020B0609020204030204" pitchFamily="49" charset="0"/>
              </a:rPr>
              <a:t> {</a:t>
            </a:r>
          </a:p>
          <a:p>
            <a:r>
              <a:rPr lang="tr-TR" dirty="0">
                <a:solidFill>
                  <a:srgbClr val="0000FF"/>
                </a:solidFill>
                <a:latin typeface="Consolas" panose="020B0609020204030204" pitchFamily="49" charset="0"/>
              </a:rPr>
              <a:t>public</a:t>
            </a:r>
            <a:r>
              <a:rPr lang="tr-TR"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string name;  </a:t>
            </a:r>
            <a:r>
              <a:rPr lang="en-US" dirty="0">
                <a:solidFill>
                  <a:srgbClr val="008000"/>
                </a:solidFill>
                <a:latin typeface="Consolas" panose="020B0609020204030204" pitchFamily="49" charset="0"/>
              </a:rPr>
              <a:t>// Data stored in the node</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next;   </a:t>
            </a:r>
            <a:r>
              <a:rPr lang="en-US" dirty="0">
                <a:solidFill>
                  <a:srgbClr val="008000"/>
                </a:solidFill>
                <a:latin typeface="Consolas" panose="020B0609020204030204" pitchFamily="49" charset="0"/>
              </a:rPr>
              <a:t>// Pointer to the next node</a:t>
            </a:r>
            <a:endParaRPr lang="en-US" dirty="0">
              <a:solidFill>
                <a:srgbClr val="000000"/>
              </a:solidFill>
              <a:latin typeface="Consolas" panose="020B0609020204030204" pitchFamily="49" charset="0"/>
            </a:endParaRPr>
          </a:p>
          <a:p>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a:solidFill>
                  <a:srgbClr val="008000"/>
                </a:solidFill>
                <a:latin typeface="Consolas" panose="020B0609020204030204" pitchFamily="49" charset="0"/>
              </a:rPr>
              <a:t>// Constructor to initialize node</a:t>
            </a:r>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Node(string </a:t>
            </a:r>
            <a:r>
              <a:rPr lang="tr-TR" dirty="0">
                <a:solidFill>
                  <a:srgbClr val="808080"/>
                </a:solidFill>
                <a:latin typeface="Consolas" panose="020B0609020204030204" pitchFamily="49" charset="0"/>
              </a:rPr>
              <a:t>nodeName</a:t>
            </a:r>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name = </a:t>
            </a:r>
            <a:r>
              <a:rPr lang="tr-TR" dirty="0">
                <a:solidFill>
                  <a:srgbClr val="808080"/>
                </a:solidFill>
                <a:latin typeface="Consolas" panose="020B0609020204030204" pitchFamily="49" charset="0"/>
              </a:rPr>
              <a:t>nodeName</a:t>
            </a:r>
            <a:r>
              <a:rPr lang="tr-TR"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next = </a:t>
            </a:r>
            <a:r>
              <a:rPr lang="en-US" dirty="0" err="1">
                <a:solidFill>
                  <a:srgbClr val="0000FF"/>
                </a:solidFill>
                <a:latin typeface="Consolas" panose="020B0609020204030204" pitchFamily="49" charset="0"/>
              </a:rPr>
              <a:t>nullptr</a:t>
            </a:r>
            <a:r>
              <a:rPr lang="en-US" dirty="0">
                <a:solidFill>
                  <a:srgbClr val="000000"/>
                </a:solidFill>
                <a:latin typeface="Consolas" panose="020B0609020204030204" pitchFamily="49" charset="0"/>
              </a:rPr>
              <a:t>;  </a:t>
            </a:r>
            <a:r>
              <a:rPr lang="en-US" dirty="0">
                <a:solidFill>
                  <a:srgbClr val="008000"/>
                </a:solidFill>
                <a:latin typeface="Consolas" panose="020B0609020204030204" pitchFamily="49" charset="0"/>
              </a:rPr>
              <a:t>// Initially, next is set to null</a:t>
            </a:r>
            <a:endParaRPr lang="en-US"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a:t>
            </a:r>
            <a:endParaRPr lang="tr-TR" dirty="0"/>
          </a:p>
        </p:txBody>
      </p:sp>
      <p:sp>
        <p:nvSpPr>
          <p:cNvPr id="6" name="TextBox 5"/>
          <p:cNvSpPr txBox="1"/>
          <p:nvPr/>
        </p:nvSpPr>
        <p:spPr>
          <a:xfrm>
            <a:off x="156754" y="252548"/>
            <a:ext cx="3703065" cy="369332"/>
          </a:xfrm>
          <a:prstGeom prst="rect">
            <a:avLst/>
          </a:prstGeom>
          <a:noFill/>
        </p:spPr>
        <p:txBody>
          <a:bodyPr wrap="none" rtlCol="0">
            <a:spAutoFit/>
          </a:bodyPr>
          <a:lstStyle/>
          <a:p>
            <a:r>
              <a:rPr lang="en-US" b="1" dirty="0" smtClean="0"/>
              <a:t>Simplified List(Linked List based Imp)</a:t>
            </a:r>
            <a:endParaRPr lang="tr-TR" b="1" dirty="0"/>
          </a:p>
        </p:txBody>
      </p:sp>
    </p:spTree>
    <p:extLst>
      <p:ext uri="{BB962C8B-B14F-4D97-AF65-F5344CB8AC3E}">
        <p14:creationId xmlns:p14="http://schemas.microsoft.com/office/powerpoint/2010/main" val="388828653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LinkedList</a:t>
            </a:r>
            <a:r>
              <a:rPr lang="en-US" dirty="0" smtClean="0"/>
              <a:t> class</a:t>
            </a:r>
            <a:endParaRPr lang="tr-TR" dirty="0"/>
          </a:p>
        </p:txBody>
      </p:sp>
      <p:sp>
        <p:nvSpPr>
          <p:cNvPr id="3" name="Content Placeholder 2"/>
          <p:cNvSpPr>
            <a:spLocks noGrp="1"/>
          </p:cNvSpPr>
          <p:nvPr>
            <p:ph idx="1"/>
          </p:nvPr>
        </p:nvSpPr>
        <p:spPr>
          <a:xfrm>
            <a:off x="838200" y="1201783"/>
            <a:ext cx="10515600" cy="4493623"/>
          </a:xfrm>
        </p:spPr>
        <p:txBody>
          <a:bodyPr/>
          <a:lstStyle/>
          <a:p>
            <a:pPr marL="0" indent="0">
              <a:buNone/>
            </a:pPr>
            <a:r>
              <a:rPr lang="en-US" dirty="0"/>
              <a:t>The </a:t>
            </a:r>
            <a:r>
              <a:rPr lang="en-US" dirty="0" err="1"/>
              <a:t>LinkedList</a:t>
            </a:r>
            <a:r>
              <a:rPr lang="en-US" dirty="0"/>
              <a:t> class represents a linked list that consists of multiple Node objects connected together. It has:</a:t>
            </a:r>
          </a:p>
          <a:p>
            <a:pPr marL="0" indent="0">
              <a:buNone/>
            </a:pPr>
            <a:r>
              <a:rPr lang="en-US" dirty="0" smtClean="0"/>
              <a:t>A </a:t>
            </a:r>
            <a:r>
              <a:rPr lang="en-US" dirty="0"/>
              <a:t>private pointer (head) → Points to the first node in the list (or </a:t>
            </a:r>
            <a:r>
              <a:rPr lang="en-US" dirty="0" err="1"/>
              <a:t>nullptr</a:t>
            </a:r>
            <a:r>
              <a:rPr lang="en-US" dirty="0"/>
              <a:t> if the list is empty).</a:t>
            </a:r>
          </a:p>
          <a:p>
            <a:pPr marL="0" indent="0">
              <a:buNone/>
            </a:pPr>
            <a:r>
              <a:rPr lang="en-US" dirty="0" smtClean="0"/>
              <a:t>A </a:t>
            </a:r>
            <a:r>
              <a:rPr lang="en-US" dirty="0"/>
              <a:t>private integer (count) → Tracks the number of nodes in the list.</a:t>
            </a:r>
          </a:p>
          <a:p>
            <a:pPr marL="0" indent="0">
              <a:buNone/>
            </a:pPr>
            <a:endParaRPr lang="en-US" dirty="0" smtClean="0"/>
          </a:p>
          <a:p>
            <a:pPr marL="0" indent="0">
              <a:buNone/>
            </a:pPr>
            <a:r>
              <a:rPr lang="en-US" dirty="0" smtClean="0"/>
              <a:t>A </a:t>
            </a:r>
            <a:r>
              <a:rPr lang="en-US" dirty="0"/>
              <a:t>constructor (</a:t>
            </a:r>
            <a:r>
              <a:rPr lang="en-US" dirty="0" err="1"/>
              <a:t>LinkedList</a:t>
            </a:r>
            <a:r>
              <a:rPr lang="en-US" dirty="0"/>
              <a:t>()) → Initializes an empty list with:</a:t>
            </a:r>
          </a:p>
          <a:p>
            <a:pPr marL="0" indent="0">
              <a:buNone/>
            </a:pPr>
            <a:r>
              <a:rPr lang="en-US" dirty="0"/>
              <a:t>        head = </a:t>
            </a:r>
            <a:r>
              <a:rPr lang="en-US" dirty="0" err="1"/>
              <a:t>nullptr</a:t>
            </a:r>
            <a:r>
              <a:rPr lang="en-US" dirty="0"/>
              <a:t> → No nodes exist initially.</a:t>
            </a:r>
          </a:p>
          <a:p>
            <a:pPr marL="0" indent="0">
              <a:buNone/>
            </a:pPr>
            <a:r>
              <a:rPr lang="en-US" dirty="0"/>
              <a:t>        count = 0 → The list starts with zero elements.</a:t>
            </a:r>
            <a:endParaRPr lang="tr-TR" dirty="0"/>
          </a:p>
        </p:txBody>
      </p:sp>
    </p:spTree>
    <p:extLst>
      <p:ext uri="{BB962C8B-B14F-4D97-AF65-F5344CB8AC3E}">
        <p14:creationId xmlns:p14="http://schemas.microsoft.com/office/powerpoint/2010/main" val="19524985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LinkedList</a:t>
            </a:r>
            <a:r>
              <a:rPr lang="en-US" dirty="0" smtClean="0"/>
              <a:t> class	Constructor</a:t>
            </a:r>
            <a:endParaRPr lang="tr-TR" dirty="0"/>
          </a:p>
        </p:txBody>
      </p:sp>
      <p:sp>
        <p:nvSpPr>
          <p:cNvPr id="3" name="Content Placeholder 2"/>
          <p:cNvSpPr>
            <a:spLocks noGrp="1"/>
          </p:cNvSpPr>
          <p:nvPr>
            <p:ph idx="1"/>
          </p:nvPr>
        </p:nvSpPr>
        <p:spPr/>
        <p:txBody>
          <a:bodyPr/>
          <a:lstStyle/>
          <a:p>
            <a:pPr marL="0" indent="0">
              <a:buNone/>
            </a:pPr>
            <a:r>
              <a:rPr lang="en-US" dirty="0" smtClean="0"/>
              <a:t>main()</a:t>
            </a:r>
          </a:p>
          <a:p>
            <a:pPr marL="0" indent="0">
              <a:buNone/>
            </a:pPr>
            <a:r>
              <a:rPr lang="en-US" dirty="0" smtClean="0"/>
              <a:t>{</a:t>
            </a:r>
          </a:p>
          <a:p>
            <a:pPr marL="0" indent="0">
              <a:buNone/>
            </a:pPr>
            <a:r>
              <a:rPr lang="en-US" dirty="0"/>
              <a:t>	</a:t>
            </a:r>
            <a:r>
              <a:rPr lang="en-US" dirty="0" err="1" smtClean="0"/>
              <a:t>LinkedList</a:t>
            </a:r>
            <a:r>
              <a:rPr lang="en-US" dirty="0" smtClean="0"/>
              <a:t> </a:t>
            </a:r>
            <a:r>
              <a:rPr lang="en-US" dirty="0" err="1" smtClean="0"/>
              <a:t>myList</a:t>
            </a:r>
            <a:r>
              <a:rPr lang="en-US" dirty="0" smtClean="0"/>
              <a:t>;</a:t>
            </a:r>
          </a:p>
          <a:p>
            <a:pPr marL="0" indent="0">
              <a:buNone/>
            </a:pPr>
            <a:r>
              <a:rPr lang="en-US" dirty="0"/>
              <a:t>}</a:t>
            </a:r>
            <a:endParaRPr lang="tr-TR" dirty="0"/>
          </a:p>
        </p:txBody>
      </p:sp>
      <p:sp>
        <p:nvSpPr>
          <p:cNvPr id="4" name="Rectangle 1"/>
          <p:cNvSpPr>
            <a:spLocks noChangeArrowheads="1"/>
          </p:cNvSpPr>
          <p:nvPr/>
        </p:nvSpPr>
        <p:spPr bwMode="auto">
          <a:xfrm>
            <a:off x="5707957" y="1626834"/>
            <a:ext cx="349700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The constructor runs, setting: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rPr>
              <a:t>head = nullptr</a:t>
            </a:r>
            <a:r>
              <a:rPr kumimoji="0" lang="en-US" altLang="en-US" sz="800" b="0" i="0" u="none" strike="noStrike" cap="none" normalizeH="0" baseline="0" smtClean="0">
                <a:ln>
                  <a:noFill/>
                </a:ln>
                <a:solidFill>
                  <a:schemeClr val="tx1"/>
                </a:solidFill>
                <a:effectLst/>
              </a:rPr>
              <a:t> (empty list).</a:t>
            </a: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rPr>
              <a:t>count = 0</a:t>
            </a:r>
            <a:r>
              <a:rPr kumimoji="0" lang="en-US" altLang="en-US" sz="800" b="0" i="0" u="none" strike="noStrike" cap="none" normalizeH="0" baseline="0" smtClean="0">
                <a:ln>
                  <a:noFill/>
                </a:ln>
                <a:solidFill>
                  <a:schemeClr val="tx1"/>
                </a:solidFill>
                <a:effectLst/>
              </a:rPr>
              <a:t>.</a:t>
            </a: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Cloud 4"/>
          <p:cNvSpPr/>
          <p:nvPr/>
        </p:nvSpPr>
        <p:spPr>
          <a:xfrm>
            <a:off x="5590903" y="2734492"/>
            <a:ext cx="3485350" cy="28999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Rounded Rectangle 5"/>
          <p:cNvSpPr/>
          <p:nvPr/>
        </p:nvSpPr>
        <p:spPr>
          <a:xfrm>
            <a:off x="6589475" y="3447134"/>
            <a:ext cx="1488205" cy="931817"/>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head=</a:t>
            </a:r>
            <a:r>
              <a:rPr lang="en-US" dirty="0" err="1" smtClean="0"/>
              <a:t>nullptr</a:t>
            </a:r>
            <a:endParaRPr lang="en-US" dirty="0" smtClean="0"/>
          </a:p>
          <a:p>
            <a:pPr algn="ctr"/>
            <a:r>
              <a:rPr lang="en-US" dirty="0" smtClean="0"/>
              <a:t>Count=0</a:t>
            </a:r>
            <a:endParaRPr lang="tr-TR" dirty="0"/>
          </a:p>
        </p:txBody>
      </p:sp>
      <p:sp>
        <p:nvSpPr>
          <p:cNvPr id="9" name="TextBox 8"/>
          <p:cNvSpPr txBox="1"/>
          <p:nvPr/>
        </p:nvSpPr>
        <p:spPr>
          <a:xfrm>
            <a:off x="4108224" y="3447134"/>
            <a:ext cx="1599733" cy="1200329"/>
          </a:xfrm>
          <a:prstGeom prst="rect">
            <a:avLst/>
          </a:prstGeom>
          <a:noFill/>
        </p:spPr>
        <p:txBody>
          <a:bodyPr wrap="none" rtlCol="0">
            <a:spAutoFit/>
          </a:bodyPr>
          <a:lstStyle/>
          <a:p>
            <a:r>
              <a:rPr lang="en-US" dirty="0" err="1" smtClean="0"/>
              <a:t>myList</a:t>
            </a:r>
            <a:endParaRPr lang="en-US" dirty="0" smtClean="0"/>
          </a:p>
          <a:p>
            <a:r>
              <a:rPr lang="en-US" dirty="0" smtClean="0"/>
              <a:t>It is an </a:t>
            </a:r>
          </a:p>
          <a:p>
            <a:r>
              <a:rPr lang="en-US" dirty="0" smtClean="0"/>
              <a:t>instance of </a:t>
            </a:r>
          </a:p>
          <a:p>
            <a:r>
              <a:rPr lang="en-US" dirty="0" err="1" smtClean="0"/>
              <a:t>LinkedList</a:t>
            </a:r>
            <a:r>
              <a:rPr lang="en-US" dirty="0" smtClean="0"/>
              <a:t> class</a:t>
            </a:r>
            <a:endParaRPr lang="tr-TR" dirty="0"/>
          </a:p>
        </p:txBody>
      </p:sp>
      <p:sp>
        <p:nvSpPr>
          <p:cNvPr id="10" name="Cloud 9"/>
          <p:cNvSpPr/>
          <p:nvPr/>
        </p:nvSpPr>
        <p:spPr>
          <a:xfrm>
            <a:off x="5590903" y="2734492"/>
            <a:ext cx="3485350" cy="28999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TextBox 10"/>
          <p:cNvSpPr txBox="1"/>
          <p:nvPr/>
        </p:nvSpPr>
        <p:spPr>
          <a:xfrm>
            <a:off x="2586446" y="5956663"/>
            <a:ext cx="7145482" cy="646331"/>
          </a:xfrm>
          <a:prstGeom prst="rect">
            <a:avLst/>
          </a:prstGeom>
          <a:noFill/>
        </p:spPr>
        <p:txBody>
          <a:bodyPr wrap="none" rtlCol="0">
            <a:spAutoFit/>
          </a:bodyPr>
          <a:lstStyle/>
          <a:p>
            <a:r>
              <a:rPr lang="en-US" dirty="0" smtClean="0"/>
              <a:t>From outside we see nothing but just </a:t>
            </a:r>
            <a:r>
              <a:rPr lang="en-US" dirty="0" err="1" smtClean="0"/>
              <a:t>myList</a:t>
            </a:r>
            <a:r>
              <a:rPr lang="en-US" dirty="0" smtClean="0"/>
              <a:t> object having public methods</a:t>
            </a:r>
          </a:p>
          <a:p>
            <a:endParaRPr lang="tr-TR" dirty="0"/>
          </a:p>
        </p:txBody>
      </p:sp>
      <p:sp>
        <p:nvSpPr>
          <p:cNvPr id="14" name="TextBox 13"/>
          <p:cNvSpPr txBox="1"/>
          <p:nvPr/>
        </p:nvSpPr>
        <p:spPr>
          <a:xfrm>
            <a:off x="6096000" y="3038614"/>
            <a:ext cx="1273682" cy="369332"/>
          </a:xfrm>
          <a:prstGeom prst="rect">
            <a:avLst/>
          </a:prstGeom>
          <a:noFill/>
        </p:spPr>
        <p:txBody>
          <a:bodyPr wrap="none" rtlCol="0">
            <a:spAutoFit/>
          </a:bodyPr>
          <a:lstStyle/>
          <a:p>
            <a:r>
              <a:rPr lang="en-US" dirty="0" err="1" smtClean="0"/>
              <a:t>inertFront</a:t>
            </a:r>
            <a:r>
              <a:rPr lang="en-US" dirty="0" smtClean="0"/>
              <a:t>()</a:t>
            </a:r>
            <a:endParaRPr lang="tr-TR" dirty="0"/>
          </a:p>
        </p:txBody>
      </p:sp>
      <p:sp>
        <p:nvSpPr>
          <p:cNvPr id="15" name="TextBox 14"/>
          <p:cNvSpPr txBox="1"/>
          <p:nvPr/>
        </p:nvSpPr>
        <p:spPr>
          <a:xfrm>
            <a:off x="5496921" y="3899470"/>
            <a:ext cx="1420645" cy="369332"/>
          </a:xfrm>
          <a:prstGeom prst="rect">
            <a:avLst/>
          </a:prstGeom>
          <a:noFill/>
        </p:spPr>
        <p:txBody>
          <a:bodyPr wrap="none" rtlCol="0">
            <a:spAutoFit/>
          </a:bodyPr>
          <a:lstStyle/>
          <a:p>
            <a:r>
              <a:rPr lang="en-US" dirty="0" err="1" smtClean="0"/>
              <a:t>deleteFront</a:t>
            </a:r>
            <a:r>
              <a:rPr lang="en-US" dirty="0" smtClean="0"/>
              <a:t>()</a:t>
            </a:r>
            <a:endParaRPr lang="tr-TR" dirty="0"/>
          </a:p>
        </p:txBody>
      </p:sp>
      <p:sp>
        <p:nvSpPr>
          <p:cNvPr id="22" name="TextBox 21"/>
          <p:cNvSpPr txBox="1"/>
          <p:nvPr/>
        </p:nvSpPr>
        <p:spPr>
          <a:xfrm>
            <a:off x="6159187" y="5064448"/>
            <a:ext cx="686022" cy="369332"/>
          </a:xfrm>
          <a:prstGeom prst="rect">
            <a:avLst/>
          </a:prstGeom>
          <a:noFill/>
        </p:spPr>
        <p:txBody>
          <a:bodyPr wrap="none" rtlCol="0">
            <a:spAutoFit/>
          </a:bodyPr>
          <a:lstStyle/>
          <a:p>
            <a:r>
              <a:rPr lang="en-US" dirty="0" smtClean="0"/>
              <a:t>Size()</a:t>
            </a:r>
            <a:endParaRPr lang="tr-TR" dirty="0"/>
          </a:p>
        </p:txBody>
      </p:sp>
      <p:sp>
        <p:nvSpPr>
          <p:cNvPr id="23" name="TextBox 22"/>
          <p:cNvSpPr txBox="1"/>
          <p:nvPr/>
        </p:nvSpPr>
        <p:spPr>
          <a:xfrm>
            <a:off x="7896547" y="4819877"/>
            <a:ext cx="777264" cy="369332"/>
          </a:xfrm>
          <a:prstGeom prst="rect">
            <a:avLst/>
          </a:prstGeom>
          <a:noFill/>
        </p:spPr>
        <p:txBody>
          <a:bodyPr wrap="none" rtlCol="0">
            <a:spAutoFit/>
          </a:bodyPr>
          <a:lstStyle/>
          <a:p>
            <a:r>
              <a:rPr lang="en-US" dirty="0" smtClean="0"/>
              <a:t>print()</a:t>
            </a:r>
            <a:endParaRPr lang="tr-TR" dirty="0"/>
          </a:p>
        </p:txBody>
      </p:sp>
    </p:spTree>
    <p:extLst>
      <p:ext uri="{BB962C8B-B14F-4D97-AF65-F5344CB8AC3E}">
        <p14:creationId xmlns:p14="http://schemas.microsoft.com/office/powerpoint/2010/main" val="690774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LinkedList</a:t>
            </a:r>
            <a:r>
              <a:rPr lang="en-US" dirty="0" smtClean="0"/>
              <a:t> class	Constructor</a:t>
            </a:r>
            <a:endParaRPr lang="tr-TR" dirty="0"/>
          </a:p>
        </p:txBody>
      </p:sp>
      <p:sp>
        <p:nvSpPr>
          <p:cNvPr id="3" name="Content Placeholder 2"/>
          <p:cNvSpPr>
            <a:spLocks noGrp="1"/>
          </p:cNvSpPr>
          <p:nvPr>
            <p:ph idx="1"/>
          </p:nvPr>
        </p:nvSpPr>
        <p:spPr/>
        <p:txBody>
          <a:bodyPr/>
          <a:lstStyle/>
          <a:p>
            <a:pPr marL="0" indent="0">
              <a:buNone/>
            </a:pPr>
            <a:r>
              <a:rPr lang="en-US" dirty="0" smtClean="0"/>
              <a:t>main()</a:t>
            </a:r>
          </a:p>
          <a:p>
            <a:pPr marL="0" indent="0">
              <a:buNone/>
            </a:pPr>
            <a:r>
              <a:rPr lang="en-US" dirty="0" smtClean="0"/>
              <a:t>{</a:t>
            </a:r>
          </a:p>
          <a:p>
            <a:pPr marL="0" indent="0">
              <a:buNone/>
            </a:pPr>
            <a:r>
              <a:rPr lang="en-US" dirty="0"/>
              <a:t>	</a:t>
            </a:r>
            <a:r>
              <a:rPr lang="en-US" dirty="0" err="1" smtClean="0"/>
              <a:t>LinkedList</a:t>
            </a:r>
            <a:r>
              <a:rPr lang="en-US" dirty="0" smtClean="0"/>
              <a:t> </a:t>
            </a:r>
            <a:r>
              <a:rPr lang="en-US" dirty="0" err="1" smtClean="0"/>
              <a:t>myList</a:t>
            </a:r>
            <a:r>
              <a:rPr lang="en-US" dirty="0" smtClean="0"/>
              <a:t>;</a:t>
            </a:r>
          </a:p>
          <a:p>
            <a:pPr marL="0" indent="0">
              <a:buNone/>
            </a:pPr>
            <a:r>
              <a:rPr lang="en-US" dirty="0"/>
              <a:t>	</a:t>
            </a:r>
            <a:r>
              <a:rPr lang="en-US" dirty="0" err="1" smtClean="0"/>
              <a:t>myList.insertFront</a:t>
            </a:r>
            <a:r>
              <a:rPr lang="en-US" dirty="0" smtClean="0"/>
              <a:t>(“bob”);</a:t>
            </a:r>
          </a:p>
          <a:p>
            <a:pPr marL="0" indent="0">
              <a:buNone/>
            </a:pPr>
            <a:r>
              <a:rPr lang="en-US" dirty="0"/>
              <a:t>}</a:t>
            </a:r>
            <a:endParaRPr lang="tr-TR" dirty="0"/>
          </a:p>
        </p:txBody>
      </p:sp>
      <p:sp>
        <p:nvSpPr>
          <p:cNvPr id="5" name="Cloud 4"/>
          <p:cNvSpPr/>
          <p:nvPr/>
        </p:nvSpPr>
        <p:spPr>
          <a:xfrm>
            <a:off x="5590903" y="2734492"/>
            <a:ext cx="3485350" cy="28999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Rounded Rectangle 5"/>
          <p:cNvSpPr/>
          <p:nvPr/>
        </p:nvSpPr>
        <p:spPr>
          <a:xfrm>
            <a:off x="6589475" y="3447134"/>
            <a:ext cx="1488205" cy="931817"/>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head=</a:t>
            </a:r>
            <a:r>
              <a:rPr lang="en-US" dirty="0" err="1" smtClean="0"/>
              <a:t>nullptr</a:t>
            </a:r>
            <a:endParaRPr lang="en-US" dirty="0" smtClean="0"/>
          </a:p>
          <a:p>
            <a:pPr algn="ctr"/>
            <a:r>
              <a:rPr lang="en-US" dirty="0" smtClean="0"/>
              <a:t>Count=0</a:t>
            </a:r>
            <a:endParaRPr lang="tr-TR" dirty="0"/>
          </a:p>
        </p:txBody>
      </p:sp>
      <p:sp>
        <p:nvSpPr>
          <p:cNvPr id="9" name="TextBox 8"/>
          <p:cNvSpPr txBox="1"/>
          <p:nvPr/>
        </p:nvSpPr>
        <p:spPr>
          <a:xfrm>
            <a:off x="4108224" y="3447134"/>
            <a:ext cx="1599733" cy="1200329"/>
          </a:xfrm>
          <a:prstGeom prst="rect">
            <a:avLst/>
          </a:prstGeom>
          <a:noFill/>
        </p:spPr>
        <p:txBody>
          <a:bodyPr wrap="none" rtlCol="0">
            <a:spAutoFit/>
          </a:bodyPr>
          <a:lstStyle/>
          <a:p>
            <a:r>
              <a:rPr lang="en-US" dirty="0" err="1" smtClean="0"/>
              <a:t>myList</a:t>
            </a:r>
            <a:endParaRPr lang="en-US" dirty="0" smtClean="0"/>
          </a:p>
          <a:p>
            <a:r>
              <a:rPr lang="en-US" dirty="0" smtClean="0"/>
              <a:t>It is an </a:t>
            </a:r>
          </a:p>
          <a:p>
            <a:r>
              <a:rPr lang="en-US" dirty="0" smtClean="0"/>
              <a:t>instance of </a:t>
            </a:r>
          </a:p>
          <a:p>
            <a:r>
              <a:rPr lang="en-US" dirty="0" err="1" smtClean="0"/>
              <a:t>LinkedList</a:t>
            </a:r>
            <a:r>
              <a:rPr lang="en-US" dirty="0" smtClean="0"/>
              <a:t> class</a:t>
            </a:r>
            <a:endParaRPr lang="tr-TR" dirty="0"/>
          </a:p>
        </p:txBody>
      </p:sp>
      <p:sp>
        <p:nvSpPr>
          <p:cNvPr id="10" name="Cloud 9"/>
          <p:cNvSpPr/>
          <p:nvPr/>
        </p:nvSpPr>
        <p:spPr>
          <a:xfrm>
            <a:off x="5590903" y="2734492"/>
            <a:ext cx="3485350" cy="28999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TextBox 10"/>
          <p:cNvSpPr txBox="1"/>
          <p:nvPr/>
        </p:nvSpPr>
        <p:spPr>
          <a:xfrm>
            <a:off x="215183" y="5438299"/>
            <a:ext cx="8684977" cy="1477328"/>
          </a:xfrm>
          <a:prstGeom prst="rect">
            <a:avLst/>
          </a:prstGeom>
          <a:noFill/>
        </p:spPr>
        <p:txBody>
          <a:bodyPr wrap="square" rtlCol="0">
            <a:spAutoFit/>
          </a:bodyPr>
          <a:lstStyle/>
          <a:p>
            <a:pPr algn="just"/>
            <a:r>
              <a:rPr lang="en-US" dirty="0"/>
              <a:t>A user of </a:t>
            </a:r>
            <a:r>
              <a:rPr lang="en-US" b="1" dirty="0" err="1"/>
              <a:t>myList</a:t>
            </a:r>
            <a:r>
              <a:rPr lang="en-US" dirty="0"/>
              <a:t> does not need to worry about how the insertion operation is performed, </a:t>
            </a:r>
            <a:endParaRPr lang="en-US" dirty="0" smtClean="0"/>
          </a:p>
          <a:p>
            <a:pPr algn="just"/>
            <a:r>
              <a:rPr lang="en-US" dirty="0" smtClean="0"/>
              <a:t>what </a:t>
            </a:r>
            <a:r>
              <a:rPr lang="en-US" dirty="0"/>
              <a:t>underlying data structure is used, or how complex the algorithms are. </a:t>
            </a:r>
            <a:endParaRPr lang="en-US" dirty="0" smtClean="0"/>
          </a:p>
          <a:p>
            <a:pPr algn="just"/>
            <a:r>
              <a:rPr lang="en-US" dirty="0" smtClean="0"/>
              <a:t>The </a:t>
            </a:r>
            <a:r>
              <a:rPr lang="en-US" dirty="0"/>
              <a:t>implementation details are abstracted away, allowing users to </a:t>
            </a:r>
            <a:endParaRPr lang="en-US" dirty="0" smtClean="0"/>
          </a:p>
          <a:p>
            <a:pPr algn="just"/>
            <a:r>
              <a:rPr lang="en-US" dirty="0" smtClean="0"/>
              <a:t>interact </a:t>
            </a:r>
            <a:r>
              <a:rPr lang="en-US" dirty="0"/>
              <a:t>with </a:t>
            </a:r>
            <a:r>
              <a:rPr lang="en-US" b="1" dirty="0" err="1"/>
              <a:t>myList</a:t>
            </a:r>
            <a:r>
              <a:rPr lang="en-US" dirty="0"/>
              <a:t> through a simple and intuitive interface without needing to understand its internal mechanics.</a:t>
            </a:r>
            <a:endParaRPr lang="tr-TR" dirty="0"/>
          </a:p>
        </p:txBody>
      </p:sp>
      <p:sp>
        <p:nvSpPr>
          <p:cNvPr id="14" name="TextBox 13"/>
          <p:cNvSpPr txBox="1"/>
          <p:nvPr/>
        </p:nvSpPr>
        <p:spPr>
          <a:xfrm>
            <a:off x="6096000" y="3038614"/>
            <a:ext cx="1273682" cy="369332"/>
          </a:xfrm>
          <a:prstGeom prst="rect">
            <a:avLst/>
          </a:prstGeom>
          <a:noFill/>
        </p:spPr>
        <p:txBody>
          <a:bodyPr wrap="none" rtlCol="0">
            <a:spAutoFit/>
          </a:bodyPr>
          <a:lstStyle/>
          <a:p>
            <a:r>
              <a:rPr lang="en-US" dirty="0" err="1" smtClean="0"/>
              <a:t>inertFront</a:t>
            </a:r>
            <a:r>
              <a:rPr lang="en-US" dirty="0" smtClean="0"/>
              <a:t>()</a:t>
            </a:r>
            <a:endParaRPr lang="tr-TR" dirty="0"/>
          </a:p>
        </p:txBody>
      </p:sp>
      <p:sp>
        <p:nvSpPr>
          <p:cNvPr id="15" name="TextBox 14"/>
          <p:cNvSpPr txBox="1"/>
          <p:nvPr/>
        </p:nvSpPr>
        <p:spPr>
          <a:xfrm>
            <a:off x="5496921" y="3899470"/>
            <a:ext cx="1420645" cy="369332"/>
          </a:xfrm>
          <a:prstGeom prst="rect">
            <a:avLst/>
          </a:prstGeom>
          <a:noFill/>
        </p:spPr>
        <p:txBody>
          <a:bodyPr wrap="none" rtlCol="0">
            <a:spAutoFit/>
          </a:bodyPr>
          <a:lstStyle/>
          <a:p>
            <a:r>
              <a:rPr lang="en-US" dirty="0" err="1" smtClean="0"/>
              <a:t>deleteFront</a:t>
            </a:r>
            <a:r>
              <a:rPr lang="en-US" dirty="0" smtClean="0"/>
              <a:t>()</a:t>
            </a:r>
            <a:endParaRPr lang="tr-TR" dirty="0"/>
          </a:p>
        </p:txBody>
      </p:sp>
      <p:sp>
        <p:nvSpPr>
          <p:cNvPr id="22" name="TextBox 21"/>
          <p:cNvSpPr txBox="1"/>
          <p:nvPr/>
        </p:nvSpPr>
        <p:spPr>
          <a:xfrm>
            <a:off x="6159187" y="5064448"/>
            <a:ext cx="686022" cy="369332"/>
          </a:xfrm>
          <a:prstGeom prst="rect">
            <a:avLst/>
          </a:prstGeom>
          <a:noFill/>
        </p:spPr>
        <p:txBody>
          <a:bodyPr wrap="none" rtlCol="0">
            <a:spAutoFit/>
          </a:bodyPr>
          <a:lstStyle/>
          <a:p>
            <a:r>
              <a:rPr lang="en-US" dirty="0" smtClean="0"/>
              <a:t>Size()</a:t>
            </a:r>
            <a:endParaRPr lang="tr-TR" dirty="0"/>
          </a:p>
        </p:txBody>
      </p:sp>
      <p:sp>
        <p:nvSpPr>
          <p:cNvPr id="23" name="TextBox 22"/>
          <p:cNvSpPr txBox="1"/>
          <p:nvPr/>
        </p:nvSpPr>
        <p:spPr>
          <a:xfrm>
            <a:off x="7896547" y="4819877"/>
            <a:ext cx="777264" cy="369332"/>
          </a:xfrm>
          <a:prstGeom prst="rect">
            <a:avLst/>
          </a:prstGeom>
          <a:noFill/>
        </p:spPr>
        <p:txBody>
          <a:bodyPr wrap="none" rtlCol="0">
            <a:spAutoFit/>
          </a:bodyPr>
          <a:lstStyle/>
          <a:p>
            <a:r>
              <a:rPr lang="en-US" dirty="0" smtClean="0"/>
              <a:t>print()</a:t>
            </a:r>
            <a:endParaRPr lang="tr-TR" dirty="0"/>
          </a:p>
        </p:txBody>
      </p:sp>
    </p:spTree>
    <p:extLst>
      <p:ext uri="{BB962C8B-B14F-4D97-AF65-F5344CB8AC3E}">
        <p14:creationId xmlns:p14="http://schemas.microsoft.com/office/powerpoint/2010/main" val="2967763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List ADT: Our First Concrete </a:t>
            </a:r>
            <a:r>
              <a:rPr lang="en-US" dirty="0" smtClean="0"/>
              <a:t>Example</a:t>
            </a:r>
            <a:endParaRPr lang="tr-TR" dirty="0"/>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The List ADT is a perfect case study. Conceptually, a List is simply a sequence of elements A=[a</a:t>
            </a:r>
            <a:r>
              <a:rPr lang="en-US" baseline="-25000" dirty="0"/>
              <a:t>0</a:t>
            </a:r>
            <a:r>
              <a:rPr lang="en-US" dirty="0"/>
              <a:t>​,a</a:t>
            </a:r>
            <a:r>
              <a:rPr lang="en-US" baseline="-25000" dirty="0"/>
              <a:t>1</a:t>
            </a:r>
            <a:r>
              <a:rPr lang="en-US" dirty="0"/>
              <a:t>​,a</a:t>
            </a:r>
            <a:r>
              <a:rPr lang="en-US" baseline="-25000" dirty="0"/>
              <a:t>2</a:t>
            </a:r>
            <a:r>
              <a:rPr lang="en-US" dirty="0"/>
              <a:t>​,...,a</a:t>
            </a:r>
            <a:r>
              <a:rPr lang="en-US" baseline="-25000" dirty="0"/>
              <a:t>n−1</a:t>
            </a:r>
            <a:r>
              <a:rPr lang="en-US" dirty="0"/>
              <a:t>​]. The "Contract" of a List ADT usually includes</a:t>
            </a:r>
            <a:r>
              <a:rPr lang="en-US" dirty="0" smtClean="0"/>
              <a:t>:</a:t>
            </a:r>
          </a:p>
          <a:p>
            <a:r>
              <a:rPr lang="en-US" dirty="0"/>
              <a:t>insert(index, element</a:t>
            </a:r>
            <a:r>
              <a:rPr lang="en-US" dirty="0" smtClean="0"/>
              <a:t>)</a:t>
            </a:r>
            <a:endParaRPr lang="en-US" dirty="0"/>
          </a:p>
          <a:p>
            <a:r>
              <a:rPr lang="en-US" dirty="0"/>
              <a:t>remove(index</a:t>
            </a:r>
            <a:r>
              <a:rPr lang="en-US" dirty="0" smtClean="0"/>
              <a:t>)</a:t>
            </a:r>
            <a:endParaRPr lang="en-US" dirty="0"/>
          </a:p>
          <a:p>
            <a:r>
              <a:rPr lang="en-US" dirty="0"/>
              <a:t>get(index</a:t>
            </a:r>
            <a:r>
              <a:rPr lang="en-US" dirty="0" smtClean="0"/>
              <a:t>)</a:t>
            </a:r>
            <a:endParaRPr lang="en-US" dirty="0"/>
          </a:p>
          <a:p>
            <a:r>
              <a:rPr lang="en-US" dirty="0"/>
              <a:t>size()</a:t>
            </a:r>
            <a:endParaRPr lang="tr-TR" dirty="0"/>
          </a:p>
        </p:txBody>
      </p:sp>
    </p:spTree>
    <p:extLst>
      <p:ext uri="{BB962C8B-B14F-4D97-AF65-F5344CB8AC3E}">
        <p14:creationId xmlns:p14="http://schemas.microsoft.com/office/powerpoint/2010/main" val="25480704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LinkedList</a:t>
            </a:r>
            <a:r>
              <a:rPr lang="en-US" dirty="0" smtClean="0"/>
              <a:t> class	Constructor</a:t>
            </a:r>
            <a:endParaRPr lang="tr-TR" dirty="0"/>
          </a:p>
        </p:txBody>
      </p:sp>
      <p:sp>
        <p:nvSpPr>
          <p:cNvPr id="3" name="Content Placeholder 2"/>
          <p:cNvSpPr>
            <a:spLocks noGrp="1"/>
          </p:cNvSpPr>
          <p:nvPr>
            <p:ph idx="1"/>
          </p:nvPr>
        </p:nvSpPr>
        <p:spPr>
          <a:xfrm>
            <a:off x="838200" y="932399"/>
            <a:ext cx="10515600" cy="4975180"/>
          </a:xfrm>
        </p:spPr>
        <p:txBody>
          <a:bodyPr/>
          <a:lstStyle/>
          <a:p>
            <a:pPr marL="0" indent="0">
              <a:buNone/>
            </a:pPr>
            <a:r>
              <a:rPr lang="en-US" dirty="0" smtClean="0"/>
              <a:t>main()</a:t>
            </a:r>
          </a:p>
          <a:p>
            <a:pPr marL="0" indent="0">
              <a:buNone/>
            </a:pPr>
            <a:r>
              <a:rPr lang="en-US" dirty="0" smtClean="0"/>
              <a:t>{</a:t>
            </a:r>
          </a:p>
          <a:p>
            <a:pPr marL="0" indent="0">
              <a:buNone/>
            </a:pPr>
            <a:r>
              <a:rPr lang="en-US" dirty="0"/>
              <a:t>	</a:t>
            </a:r>
            <a:r>
              <a:rPr lang="en-US" dirty="0" err="1" smtClean="0"/>
              <a:t>LinkedList</a:t>
            </a:r>
            <a:r>
              <a:rPr lang="en-US" dirty="0" smtClean="0"/>
              <a:t> </a:t>
            </a:r>
            <a:r>
              <a:rPr lang="en-US" dirty="0" err="1" smtClean="0"/>
              <a:t>myList</a:t>
            </a:r>
            <a:r>
              <a:rPr lang="en-US" dirty="0" smtClean="0"/>
              <a:t>;</a:t>
            </a:r>
          </a:p>
          <a:p>
            <a:pPr marL="0" indent="0">
              <a:buNone/>
            </a:pPr>
            <a:r>
              <a:rPr lang="en-US" dirty="0"/>
              <a:t>	</a:t>
            </a:r>
            <a:r>
              <a:rPr lang="en-US" dirty="0" err="1" smtClean="0"/>
              <a:t>myList.insertFront</a:t>
            </a:r>
            <a:r>
              <a:rPr lang="en-US" dirty="0" smtClean="0"/>
              <a:t>(“bob”);</a:t>
            </a:r>
          </a:p>
          <a:p>
            <a:pPr marL="0" indent="0">
              <a:buNone/>
            </a:pPr>
            <a:r>
              <a:rPr lang="en-US" dirty="0"/>
              <a:t>}</a:t>
            </a:r>
            <a:endParaRPr lang="tr-TR" dirty="0"/>
          </a:p>
        </p:txBody>
      </p:sp>
      <p:sp>
        <p:nvSpPr>
          <p:cNvPr id="5" name="Cloud 4"/>
          <p:cNvSpPr/>
          <p:nvPr/>
        </p:nvSpPr>
        <p:spPr>
          <a:xfrm>
            <a:off x="8194766" y="1402080"/>
            <a:ext cx="3485350" cy="28999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Rounded Rectangle 5"/>
          <p:cNvSpPr/>
          <p:nvPr/>
        </p:nvSpPr>
        <p:spPr>
          <a:xfrm>
            <a:off x="9193338" y="2114722"/>
            <a:ext cx="1488205" cy="931817"/>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head=</a:t>
            </a:r>
            <a:r>
              <a:rPr lang="en-US" dirty="0" err="1" smtClean="0"/>
              <a:t>nullptr</a:t>
            </a:r>
            <a:endParaRPr lang="en-US" dirty="0" smtClean="0"/>
          </a:p>
          <a:p>
            <a:pPr algn="ctr"/>
            <a:r>
              <a:rPr lang="en-US" dirty="0" smtClean="0"/>
              <a:t>Count=0</a:t>
            </a:r>
            <a:endParaRPr lang="tr-TR" dirty="0"/>
          </a:p>
        </p:txBody>
      </p:sp>
      <p:sp>
        <p:nvSpPr>
          <p:cNvPr id="9" name="TextBox 8"/>
          <p:cNvSpPr txBox="1"/>
          <p:nvPr/>
        </p:nvSpPr>
        <p:spPr>
          <a:xfrm>
            <a:off x="7708913" y="2087577"/>
            <a:ext cx="783741" cy="369332"/>
          </a:xfrm>
          <a:prstGeom prst="rect">
            <a:avLst/>
          </a:prstGeom>
          <a:noFill/>
        </p:spPr>
        <p:txBody>
          <a:bodyPr wrap="none" rtlCol="0">
            <a:spAutoFit/>
          </a:bodyPr>
          <a:lstStyle/>
          <a:p>
            <a:r>
              <a:rPr lang="en-US" dirty="0" err="1" smtClean="0"/>
              <a:t>myList</a:t>
            </a:r>
            <a:endParaRPr lang="en-US" dirty="0" smtClean="0"/>
          </a:p>
        </p:txBody>
      </p:sp>
      <p:sp>
        <p:nvSpPr>
          <p:cNvPr id="11" name="TextBox 10"/>
          <p:cNvSpPr txBox="1"/>
          <p:nvPr/>
        </p:nvSpPr>
        <p:spPr>
          <a:xfrm>
            <a:off x="417907" y="3856797"/>
            <a:ext cx="7776859" cy="2308324"/>
          </a:xfrm>
          <a:prstGeom prst="rect">
            <a:avLst/>
          </a:prstGeom>
          <a:noFill/>
        </p:spPr>
        <p:txBody>
          <a:bodyPr wrap="square" rtlCol="0">
            <a:spAutoFit/>
          </a:bodyPr>
          <a:lstStyle/>
          <a:p>
            <a:pPr algn="just"/>
            <a:r>
              <a:rPr lang="en-US" dirty="0"/>
              <a:t>The internal representation of </a:t>
            </a:r>
            <a:r>
              <a:rPr lang="en-US" dirty="0" err="1"/>
              <a:t>myList</a:t>
            </a:r>
            <a:r>
              <a:rPr lang="en-US" dirty="0"/>
              <a:t> is completely hidden from users. They interact with the list through a well-defined interface without knowing or needing to know how data is stored or how operations like insertion, deletion, and search are implemented. This principle is known as information hiding, a fundamental concept in software engineering that helps encapsulate complexity and protect the integrity of data structures. By hiding the internal details, we allow modifications to the underlying implementation without affecting the way users interact with the list, promoting flexibility, maintainability, and ease of use.</a:t>
            </a:r>
            <a:endParaRPr lang="tr-TR" dirty="0"/>
          </a:p>
        </p:txBody>
      </p:sp>
      <p:sp>
        <p:nvSpPr>
          <p:cNvPr id="14" name="TextBox 13"/>
          <p:cNvSpPr txBox="1"/>
          <p:nvPr/>
        </p:nvSpPr>
        <p:spPr>
          <a:xfrm>
            <a:off x="8699863" y="1706202"/>
            <a:ext cx="1273682" cy="369332"/>
          </a:xfrm>
          <a:prstGeom prst="rect">
            <a:avLst/>
          </a:prstGeom>
          <a:noFill/>
        </p:spPr>
        <p:txBody>
          <a:bodyPr wrap="none" rtlCol="0">
            <a:spAutoFit/>
          </a:bodyPr>
          <a:lstStyle/>
          <a:p>
            <a:r>
              <a:rPr lang="en-US" dirty="0" err="1" smtClean="0"/>
              <a:t>inertFront</a:t>
            </a:r>
            <a:r>
              <a:rPr lang="en-US" dirty="0" smtClean="0"/>
              <a:t>()</a:t>
            </a:r>
            <a:endParaRPr lang="tr-TR" dirty="0"/>
          </a:p>
        </p:txBody>
      </p:sp>
      <p:sp>
        <p:nvSpPr>
          <p:cNvPr id="15" name="TextBox 14"/>
          <p:cNvSpPr txBox="1"/>
          <p:nvPr/>
        </p:nvSpPr>
        <p:spPr>
          <a:xfrm>
            <a:off x="8100784" y="2567058"/>
            <a:ext cx="1420645" cy="369332"/>
          </a:xfrm>
          <a:prstGeom prst="rect">
            <a:avLst/>
          </a:prstGeom>
          <a:noFill/>
        </p:spPr>
        <p:txBody>
          <a:bodyPr wrap="none" rtlCol="0">
            <a:spAutoFit/>
          </a:bodyPr>
          <a:lstStyle/>
          <a:p>
            <a:r>
              <a:rPr lang="en-US" dirty="0" err="1" smtClean="0"/>
              <a:t>deleteFront</a:t>
            </a:r>
            <a:r>
              <a:rPr lang="en-US" dirty="0" smtClean="0"/>
              <a:t>()</a:t>
            </a:r>
            <a:endParaRPr lang="tr-TR" dirty="0"/>
          </a:p>
        </p:txBody>
      </p:sp>
      <p:sp>
        <p:nvSpPr>
          <p:cNvPr id="22" name="TextBox 21"/>
          <p:cNvSpPr txBox="1"/>
          <p:nvPr/>
        </p:nvSpPr>
        <p:spPr>
          <a:xfrm>
            <a:off x="8763050" y="3732036"/>
            <a:ext cx="686022" cy="369332"/>
          </a:xfrm>
          <a:prstGeom prst="rect">
            <a:avLst/>
          </a:prstGeom>
          <a:noFill/>
        </p:spPr>
        <p:txBody>
          <a:bodyPr wrap="none" rtlCol="0">
            <a:spAutoFit/>
          </a:bodyPr>
          <a:lstStyle/>
          <a:p>
            <a:r>
              <a:rPr lang="en-US" dirty="0" smtClean="0"/>
              <a:t>Size()</a:t>
            </a:r>
            <a:endParaRPr lang="tr-TR" dirty="0"/>
          </a:p>
        </p:txBody>
      </p:sp>
      <p:sp>
        <p:nvSpPr>
          <p:cNvPr id="23" name="TextBox 22"/>
          <p:cNvSpPr txBox="1"/>
          <p:nvPr/>
        </p:nvSpPr>
        <p:spPr>
          <a:xfrm>
            <a:off x="10500410" y="3487465"/>
            <a:ext cx="777264" cy="369332"/>
          </a:xfrm>
          <a:prstGeom prst="rect">
            <a:avLst/>
          </a:prstGeom>
          <a:noFill/>
        </p:spPr>
        <p:txBody>
          <a:bodyPr wrap="none" rtlCol="0">
            <a:spAutoFit/>
          </a:bodyPr>
          <a:lstStyle/>
          <a:p>
            <a:r>
              <a:rPr lang="en-US" dirty="0" smtClean="0"/>
              <a:t>print()</a:t>
            </a:r>
            <a:endParaRPr lang="tr-TR" dirty="0"/>
          </a:p>
        </p:txBody>
      </p:sp>
    </p:spTree>
    <p:extLst>
      <p:ext uri="{BB962C8B-B14F-4D97-AF65-F5344CB8AC3E}">
        <p14:creationId xmlns:p14="http://schemas.microsoft.com/office/powerpoint/2010/main" val="38900849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insertFront</a:t>
            </a:r>
            <a:r>
              <a:rPr lang="en-US" dirty="0" smtClean="0"/>
              <a:t>() method</a:t>
            </a:r>
            <a:endParaRPr lang="tr-TR" dirty="0"/>
          </a:p>
        </p:txBody>
      </p:sp>
      <p:sp>
        <p:nvSpPr>
          <p:cNvPr id="3" name="Content Placeholder 2"/>
          <p:cNvSpPr>
            <a:spLocks noGrp="1"/>
          </p:cNvSpPr>
          <p:nvPr>
            <p:ph idx="1"/>
          </p:nvPr>
        </p:nvSpPr>
        <p:spPr/>
        <p:txBody>
          <a:bodyPr/>
          <a:lstStyle/>
          <a:p>
            <a:pPr marL="0" indent="0">
              <a:buNone/>
            </a:pPr>
            <a:r>
              <a:rPr lang="en-US" dirty="0"/>
              <a:t>The function </a:t>
            </a:r>
            <a:r>
              <a:rPr lang="en-US" dirty="0" err="1"/>
              <a:t>insertFront</a:t>
            </a:r>
            <a:r>
              <a:rPr lang="en-US" dirty="0"/>
              <a:t>(string </a:t>
            </a:r>
            <a:r>
              <a:rPr lang="en-US" dirty="0" err="1"/>
              <a:t>val</a:t>
            </a:r>
            <a:r>
              <a:rPr lang="en-US" dirty="0"/>
              <a:t>) is a method used to insert a new node at the beginning of a singly linked list. </a:t>
            </a:r>
            <a:endParaRPr lang="en-US" dirty="0" smtClean="0"/>
          </a:p>
          <a:p>
            <a:pPr marL="0" indent="0">
              <a:buNone/>
            </a:pPr>
            <a:r>
              <a:rPr lang="en-US" dirty="0"/>
              <a:t>string </a:t>
            </a:r>
            <a:r>
              <a:rPr lang="en-US" dirty="0" err="1"/>
              <a:t>val</a:t>
            </a:r>
            <a:r>
              <a:rPr lang="en-US" dirty="0"/>
              <a:t> </a:t>
            </a:r>
            <a:r>
              <a:rPr lang="en-US" dirty="0" smtClean="0"/>
              <a:t>: This </a:t>
            </a:r>
            <a:r>
              <a:rPr lang="en-US" dirty="0"/>
              <a:t>parameter represents the data to be stored in the new node.</a:t>
            </a:r>
          </a:p>
          <a:p>
            <a:pPr marL="0" indent="0">
              <a:buNone/>
            </a:pPr>
            <a:r>
              <a:rPr lang="en-US" dirty="0"/>
              <a:t>This function is a member of a class (likely </a:t>
            </a:r>
            <a:r>
              <a:rPr lang="en-US" dirty="0" err="1"/>
              <a:t>LinkedList</a:t>
            </a:r>
            <a:r>
              <a:rPr lang="en-US" dirty="0"/>
              <a:t>), meaning it has </a:t>
            </a:r>
            <a:r>
              <a:rPr lang="en-US" dirty="0" smtClean="0"/>
              <a:t>access </a:t>
            </a:r>
            <a:r>
              <a:rPr lang="en-US" dirty="0"/>
              <a:t>to class members like head and count</a:t>
            </a:r>
            <a:r>
              <a:rPr lang="en-US" dirty="0" smtClean="0"/>
              <a:t>.</a:t>
            </a:r>
          </a:p>
          <a:p>
            <a:pPr marL="0" indent="0">
              <a:buNone/>
            </a:pPr>
            <a:endParaRPr lang="en-US" dirty="0"/>
          </a:p>
          <a:p>
            <a:pPr marL="0" indent="0">
              <a:buNone/>
            </a:pPr>
            <a:r>
              <a:rPr lang="en-US" dirty="0"/>
              <a:t>Dynamically allocates memory </a:t>
            </a:r>
            <a:endParaRPr lang="en-US" dirty="0" smtClean="0"/>
          </a:p>
          <a:p>
            <a:pPr marL="0" indent="0">
              <a:buNone/>
            </a:pPr>
            <a:r>
              <a:rPr lang="en-US" dirty="0" smtClean="0"/>
              <a:t>for </a:t>
            </a:r>
            <a:r>
              <a:rPr lang="en-US" dirty="0"/>
              <a:t>a new Node object (p).</a:t>
            </a:r>
          </a:p>
          <a:p>
            <a:pPr marL="0" indent="0">
              <a:buNone/>
            </a:pPr>
            <a:r>
              <a:rPr lang="en-US" dirty="0"/>
              <a:t>Calls the </a:t>
            </a:r>
            <a:r>
              <a:rPr lang="en-US" b="1" dirty="0"/>
              <a:t>Node constructor </a:t>
            </a:r>
            <a:r>
              <a:rPr lang="en-US" dirty="0"/>
              <a:t>with </a:t>
            </a:r>
            <a:r>
              <a:rPr lang="en-US" dirty="0" err="1"/>
              <a:t>val</a:t>
            </a:r>
            <a:r>
              <a:rPr lang="en-US" dirty="0"/>
              <a:t>, setting:</a:t>
            </a:r>
            <a:endParaRPr lang="tr-TR" dirty="0"/>
          </a:p>
        </p:txBody>
      </p:sp>
      <p:sp>
        <p:nvSpPr>
          <p:cNvPr id="4" name="Rectangle 3"/>
          <p:cNvSpPr/>
          <p:nvPr/>
        </p:nvSpPr>
        <p:spPr>
          <a:xfrm>
            <a:off x="6749143" y="4425019"/>
            <a:ext cx="6627223" cy="2031325"/>
          </a:xfrm>
          <a:prstGeom prst="rect">
            <a:avLst/>
          </a:prstGeom>
        </p:spPr>
        <p:txBody>
          <a:bodyPr wrap="square">
            <a:spAutoFit/>
          </a:bodyPr>
          <a:lstStyle/>
          <a:p>
            <a:r>
              <a:rPr lang="tr-TR" dirty="0">
                <a:solidFill>
                  <a:srgbClr val="0000FF"/>
                </a:solidFill>
                <a:latin typeface="Consolas" panose="020B0609020204030204" pitchFamily="49" charset="0"/>
              </a:rPr>
              <a:t>void</a:t>
            </a:r>
            <a:r>
              <a:rPr lang="tr-TR" dirty="0">
                <a:solidFill>
                  <a:srgbClr val="000000"/>
                </a:solidFill>
                <a:latin typeface="Consolas" panose="020B0609020204030204" pitchFamily="49" charset="0"/>
              </a:rPr>
              <a:t> insertFront(</a:t>
            </a:r>
            <a:r>
              <a:rPr lang="tr-TR" dirty="0">
                <a:solidFill>
                  <a:srgbClr val="2B91AF"/>
                </a:solidFill>
                <a:latin typeface="Consolas" panose="020B0609020204030204" pitchFamily="49" charset="0"/>
              </a:rPr>
              <a:t>string</a:t>
            </a:r>
            <a:r>
              <a:rPr lang="tr-TR" dirty="0">
                <a:solidFill>
                  <a:srgbClr val="000000"/>
                </a:solidFill>
                <a:latin typeface="Consolas" panose="020B0609020204030204" pitchFamily="49" charset="0"/>
              </a:rPr>
              <a:t> </a:t>
            </a:r>
            <a:r>
              <a:rPr lang="tr-TR" dirty="0">
                <a:solidFill>
                  <a:srgbClr val="808080"/>
                </a:solidFill>
                <a:latin typeface="Consolas" panose="020B0609020204030204" pitchFamily="49" charset="0"/>
              </a:rPr>
              <a:t>val</a:t>
            </a:r>
            <a:r>
              <a:rPr lang="tr-TR" dirty="0">
                <a:solidFill>
                  <a:srgbClr val="000000"/>
                </a:solidFill>
                <a:latin typeface="Consolas" panose="020B0609020204030204" pitchFamily="49" charset="0"/>
              </a:rPr>
              <a:t>) { </a:t>
            </a:r>
            <a:r>
              <a:rPr lang="tr-TR" dirty="0">
                <a:solidFill>
                  <a:srgbClr val="008000"/>
                </a:solidFill>
                <a:latin typeface="Consolas" panose="020B0609020204030204" pitchFamily="49" charset="0"/>
              </a:rPr>
              <a:t>// Insert at beginning</a:t>
            </a:r>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a:solidFill>
                  <a:srgbClr val="2B91AF"/>
                </a:solidFill>
                <a:latin typeface="Consolas" panose="020B0609020204030204" pitchFamily="49" charset="0"/>
              </a:rPr>
              <a:t>Node</a:t>
            </a:r>
            <a:r>
              <a:rPr lang="tr-TR" dirty="0">
                <a:solidFill>
                  <a:srgbClr val="000000"/>
                </a:solidFill>
                <a:latin typeface="Consolas" panose="020B0609020204030204" pitchFamily="49" charset="0"/>
              </a:rPr>
              <a:t>* p = </a:t>
            </a:r>
            <a:r>
              <a:rPr lang="tr-TR" dirty="0">
                <a:solidFill>
                  <a:srgbClr val="0000FF"/>
                </a:solidFill>
                <a:latin typeface="Consolas" panose="020B0609020204030204" pitchFamily="49" charset="0"/>
              </a:rPr>
              <a:t>new</a:t>
            </a:r>
            <a:r>
              <a:rPr lang="tr-TR" dirty="0">
                <a:solidFill>
                  <a:srgbClr val="000000"/>
                </a:solidFill>
                <a:latin typeface="Consolas" panose="020B0609020204030204" pitchFamily="49" charset="0"/>
              </a:rPr>
              <a:t> </a:t>
            </a:r>
            <a:r>
              <a:rPr lang="tr-TR" dirty="0">
                <a:solidFill>
                  <a:srgbClr val="2B91AF"/>
                </a:solidFill>
                <a:latin typeface="Consolas" panose="020B0609020204030204" pitchFamily="49" charset="0"/>
              </a:rPr>
              <a:t>Node</a:t>
            </a:r>
            <a:r>
              <a:rPr lang="tr-TR" dirty="0">
                <a:solidFill>
                  <a:srgbClr val="000000"/>
                </a:solidFill>
                <a:latin typeface="Consolas" panose="020B0609020204030204" pitchFamily="49" charset="0"/>
              </a:rPr>
              <a:t>(</a:t>
            </a:r>
            <a:r>
              <a:rPr lang="tr-TR" dirty="0">
                <a:solidFill>
                  <a:srgbClr val="808080"/>
                </a:solidFill>
                <a:latin typeface="Consolas" panose="020B0609020204030204" pitchFamily="49" charset="0"/>
              </a:rPr>
              <a:t>val</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p-&gt;next = head;</a:t>
            </a:r>
          </a:p>
          <a:p>
            <a:r>
              <a:rPr lang="tr-TR" dirty="0">
                <a:solidFill>
                  <a:srgbClr val="000000"/>
                </a:solidFill>
                <a:latin typeface="Consolas" panose="020B0609020204030204" pitchFamily="49" charset="0"/>
              </a:rPr>
              <a:t>            head = p;</a:t>
            </a:r>
          </a:p>
          <a:p>
            <a:r>
              <a:rPr lang="tr-TR" dirty="0">
                <a:solidFill>
                  <a:srgbClr val="000000"/>
                </a:solidFill>
                <a:latin typeface="Consolas" panose="020B0609020204030204" pitchFamily="49" charset="0"/>
              </a:rPr>
              <a:t>            count++;</a:t>
            </a:r>
          </a:p>
          <a:p>
            <a:r>
              <a:rPr lang="tr-TR" dirty="0">
                <a:solidFill>
                  <a:srgbClr val="000000"/>
                </a:solidFill>
                <a:latin typeface="Consolas" panose="020B0609020204030204" pitchFamily="49" charset="0"/>
              </a:rPr>
              <a:t>        }</a:t>
            </a:r>
            <a:endParaRPr lang="tr-TR" dirty="0"/>
          </a:p>
        </p:txBody>
      </p:sp>
    </p:spTree>
    <p:extLst>
      <p:ext uri="{BB962C8B-B14F-4D97-AF65-F5344CB8AC3E}">
        <p14:creationId xmlns:p14="http://schemas.microsoft.com/office/powerpoint/2010/main" val="24124210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insertFront</a:t>
            </a:r>
            <a:r>
              <a:rPr lang="en-US" dirty="0" smtClean="0"/>
              <a:t>() method</a:t>
            </a:r>
            <a:endParaRPr lang="tr-TR" dirty="0"/>
          </a:p>
        </p:txBody>
      </p:sp>
      <p:sp>
        <p:nvSpPr>
          <p:cNvPr id="3" name="Content Placeholder 2"/>
          <p:cNvSpPr>
            <a:spLocks noGrp="1"/>
          </p:cNvSpPr>
          <p:nvPr>
            <p:ph idx="1"/>
          </p:nvPr>
        </p:nvSpPr>
        <p:spPr>
          <a:xfrm>
            <a:off x="838200" y="949235"/>
            <a:ext cx="10515600" cy="4975180"/>
          </a:xfrm>
        </p:spPr>
        <p:txBody>
          <a:bodyPr>
            <a:normAutofit/>
          </a:bodyPr>
          <a:lstStyle/>
          <a:p>
            <a:pPr marL="0" indent="0">
              <a:buNone/>
            </a:pPr>
            <a:r>
              <a:rPr lang="en-US" sz="2000" dirty="0"/>
              <a:t>The new node is created but is not yet linked to the list</a:t>
            </a:r>
            <a:r>
              <a:rPr lang="en-US" sz="2000" dirty="0" smtClean="0"/>
              <a:t>.</a:t>
            </a:r>
          </a:p>
          <a:p>
            <a:pPr marL="0" indent="0">
              <a:buNone/>
            </a:pPr>
            <a:r>
              <a:rPr lang="en-US" sz="2000" dirty="0"/>
              <a:t>p-&gt;next = head</a:t>
            </a:r>
            <a:r>
              <a:rPr lang="en-US" sz="2000" dirty="0" smtClean="0"/>
              <a:t>;</a:t>
            </a:r>
          </a:p>
          <a:p>
            <a:pPr marL="0" indent="0">
              <a:buNone/>
            </a:pPr>
            <a:endParaRPr lang="en-US" sz="2000" dirty="0"/>
          </a:p>
          <a:p>
            <a:pPr marL="0" indent="0">
              <a:buNone/>
            </a:pPr>
            <a:r>
              <a:rPr lang="en-US" sz="2000" dirty="0"/>
              <a:t>The next pointer of the new node (p) is set to point to the current head of the list.</a:t>
            </a:r>
          </a:p>
          <a:p>
            <a:pPr marL="0" indent="0">
              <a:buNone/>
            </a:pPr>
            <a:r>
              <a:rPr lang="en-US" sz="2000" dirty="0"/>
              <a:t>If the list is empty (head == </a:t>
            </a:r>
            <a:r>
              <a:rPr lang="en-US" sz="2000" dirty="0" err="1"/>
              <a:t>nullptr</a:t>
            </a:r>
            <a:r>
              <a:rPr lang="en-US" sz="2000" dirty="0"/>
              <a:t>), the new node will simply point to </a:t>
            </a:r>
            <a:r>
              <a:rPr lang="en-US" sz="2000" dirty="0" err="1"/>
              <a:t>nullptr</a:t>
            </a:r>
            <a:r>
              <a:rPr lang="en-US" sz="2000" dirty="0"/>
              <a:t>.</a:t>
            </a:r>
          </a:p>
          <a:p>
            <a:pPr marL="0" indent="0">
              <a:buNone/>
            </a:pPr>
            <a:r>
              <a:rPr lang="en-US" sz="2000" dirty="0"/>
              <a:t>If the list has existing nodes, this step ensures that the new node becomes the new first node while still maintaining the connection to the rest of the list</a:t>
            </a:r>
            <a:r>
              <a:rPr lang="en-US" sz="2000" dirty="0" smtClean="0"/>
              <a:t>.</a:t>
            </a:r>
          </a:p>
          <a:p>
            <a:pPr marL="0" indent="0">
              <a:buNone/>
            </a:pPr>
            <a:endParaRPr lang="en-US" sz="2000" dirty="0"/>
          </a:p>
          <a:p>
            <a:pPr marL="0" indent="0">
              <a:buNone/>
            </a:pPr>
            <a:r>
              <a:rPr lang="en-US" sz="2000" dirty="0"/>
              <a:t>Updating the Head </a:t>
            </a:r>
            <a:r>
              <a:rPr lang="en-US" sz="2000" dirty="0" smtClean="0"/>
              <a:t>Pointer</a:t>
            </a:r>
          </a:p>
          <a:p>
            <a:pPr marL="0" indent="0">
              <a:buNone/>
            </a:pPr>
            <a:r>
              <a:rPr lang="en-US" sz="2000" dirty="0"/>
              <a:t>head = </a:t>
            </a:r>
            <a:r>
              <a:rPr lang="en-US" sz="2000" dirty="0" smtClean="0"/>
              <a:t>p;  //The </a:t>
            </a:r>
            <a:r>
              <a:rPr lang="en-US" sz="2000" dirty="0"/>
              <a:t>head pointer is updated to point to the newly created node p.</a:t>
            </a:r>
          </a:p>
          <a:p>
            <a:pPr marL="0" indent="0">
              <a:buNone/>
            </a:pPr>
            <a:r>
              <a:rPr lang="en-US" sz="2000" dirty="0"/>
              <a:t> </a:t>
            </a:r>
            <a:r>
              <a:rPr lang="en-US" sz="2000" dirty="0" smtClean="0"/>
              <a:t>This </a:t>
            </a:r>
            <a:r>
              <a:rPr lang="en-US" sz="2000" dirty="0"/>
              <a:t>ensures that the new node becomes the first node in the linked list.</a:t>
            </a:r>
            <a:endParaRPr lang="tr-TR" sz="2000" dirty="0"/>
          </a:p>
        </p:txBody>
      </p:sp>
      <p:sp>
        <p:nvSpPr>
          <p:cNvPr id="4" name="Rectangle 3"/>
          <p:cNvSpPr/>
          <p:nvPr/>
        </p:nvSpPr>
        <p:spPr>
          <a:xfrm>
            <a:off x="5939246" y="5357898"/>
            <a:ext cx="5538652" cy="1384995"/>
          </a:xfrm>
          <a:prstGeom prst="rect">
            <a:avLst/>
          </a:prstGeom>
        </p:spPr>
        <p:txBody>
          <a:bodyPr wrap="square">
            <a:spAutoFit/>
          </a:bodyPr>
          <a:lstStyle/>
          <a:p>
            <a:r>
              <a:rPr lang="tr-TR" sz="1400" dirty="0">
                <a:solidFill>
                  <a:srgbClr val="0000FF"/>
                </a:solidFill>
                <a:latin typeface="Consolas" panose="020B0609020204030204" pitchFamily="49" charset="0"/>
              </a:rPr>
              <a:t>void</a:t>
            </a:r>
            <a:r>
              <a:rPr lang="tr-TR" sz="1400" dirty="0">
                <a:solidFill>
                  <a:srgbClr val="000000"/>
                </a:solidFill>
                <a:latin typeface="Consolas" panose="020B0609020204030204" pitchFamily="49" charset="0"/>
              </a:rPr>
              <a:t> insertFront(</a:t>
            </a:r>
            <a:r>
              <a:rPr lang="tr-TR" sz="1400" dirty="0">
                <a:solidFill>
                  <a:srgbClr val="2B91AF"/>
                </a:solidFill>
                <a:latin typeface="Consolas" panose="020B0609020204030204" pitchFamily="49" charset="0"/>
              </a:rPr>
              <a:t>string</a:t>
            </a:r>
            <a:r>
              <a:rPr lang="tr-TR" sz="1400" dirty="0">
                <a:solidFill>
                  <a:srgbClr val="000000"/>
                </a:solidFill>
                <a:latin typeface="Consolas" panose="020B0609020204030204" pitchFamily="49" charset="0"/>
              </a:rPr>
              <a:t> </a:t>
            </a:r>
            <a:r>
              <a:rPr lang="tr-TR" sz="1400" dirty="0">
                <a:solidFill>
                  <a:srgbClr val="808080"/>
                </a:solidFill>
                <a:latin typeface="Consolas" panose="020B0609020204030204" pitchFamily="49" charset="0"/>
              </a:rPr>
              <a:t>val</a:t>
            </a:r>
            <a:r>
              <a:rPr lang="tr-TR" sz="1400" dirty="0">
                <a:solidFill>
                  <a:srgbClr val="000000"/>
                </a:solidFill>
                <a:latin typeface="Consolas" panose="020B0609020204030204" pitchFamily="49" charset="0"/>
              </a:rPr>
              <a:t>) { </a:t>
            </a:r>
            <a:r>
              <a:rPr lang="tr-TR" sz="1400" dirty="0">
                <a:solidFill>
                  <a:srgbClr val="008000"/>
                </a:solidFill>
                <a:latin typeface="Consolas" panose="020B0609020204030204" pitchFamily="49" charset="0"/>
              </a:rPr>
              <a:t>// Insert at beginning</a:t>
            </a:r>
            <a:endParaRPr lang="tr-TR"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            </a:t>
            </a:r>
            <a:r>
              <a:rPr lang="tr-TR" sz="1400" dirty="0">
                <a:solidFill>
                  <a:srgbClr val="2B91AF"/>
                </a:solidFill>
                <a:latin typeface="Consolas" panose="020B0609020204030204" pitchFamily="49" charset="0"/>
              </a:rPr>
              <a:t>Node</a:t>
            </a:r>
            <a:r>
              <a:rPr lang="tr-TR" sz="1400" dirty="0">
                <a:solidFill>
                  <a:srgbClr val="000000"/>
                </a:solidFill>
                <a:latin typeface="Consolas" panose="020B0609020204030204" pitchFamily="49" charset="0"/>
              </a:rPr>
              <a:t>* p = </a:t>
            </a:r>
            <a:r>
              <a:rPr lang="tr-TR" sz="1400" dirty="0">
                <a:solidFill>
                  <a:srgbClr val="0000FF"/>
                </a:solidFill>
                <a:latin typeface="Consolas" panose="020B0609020204030204" pitchFamily="49" charset="0"/>
              </a:rPr>
              <a:t>new</a:t>
            </a:r>
            <a:r>
              <a:rPr lang="tr-TR" sz="1400" dirty="0">
                <a:solidFill>
                  <a:srgbClr val="000000"/>
                </a:solidFill>
                <a:latin typeface="Consolas" panose="020B0609020204030204" pitchFamily="49" charset="0"/>
              </a:rPr>
              <a:t> </a:t>
            </a:r>
            <a:r>
              <a:rPr lang="tr-TR" sz="1400" dirty="0">
                <a:solidFill>
                  <a:srgbClr val="2B91AF"/>
                </a:solidFill>
                <a:latin typeface="Consolas" panose="020B0609020204030204" pitchFamily="49" charset="0"/>
              </a:rPr>
              <a:t>Node</a:t>
            </a:r>
            <a:r>
              <a:rPr lang="tr-TR" sz="1400" dirty="0">
                <a:solidFill>
                  <a:srgbClr val="000000"/>
                </a:solidFill>
                <a:latin typeface="Consolas" panose="020B0609020204030204" pitchFamily="49" charset="0"/>
              </a:rPr>
              <a:t>(</a:t>
            </a:r>
            <a:r>
              <a:rPr lang="tr-TR" sz="1400" dirty="0">
                <a:solidFill>
                  <a:srgbClr val="808080"/>
                </a:solidFill>
                <a:latin typeface="Consolas" panose="020B0609020204030204" pitchFamily="49" charset="0"/>
              </a:rPr>
              <a:t>val</a:t>
            </a:r>
            <a:r>
              <a:rPr lang="tr-TR" sz="1400" dirty="0">
                <a:solidFill>
                  <a:srgbClr val="000000"/>
                </a:solidFill>
                <a:latin typeface="Consolas" panose="020B0609020204030204" pitchFamily="49" charset="0"/>
              </a:rPr>
              <a:t>);</a:t>
            </a:r>
          </a:p>
          <a:p>
            <a:r>
              <a:rPr lang="tr-TR" sz="1400" dirty="0">
                <a:solidFill>
                  <a:srgbClr val="000000"/>
                </a:solidFill>
                <a:latin typeface="Consolas" panose="020B0609020204030204" pitchFamily="49" charset="0"/>
              </a:rPr>
              <a:t>            p-&gt;next = head;</a:t>
            </a:r>
          </a:p>
          <a:p>
            <a:r>
              <a:rPr lang="tr-TR" sz="1400" dirty="0">
                <a:solidFill>
                  <a:srgbClr val="000000"/>
                </a:solidFill>
                <a:latin typeface="Consolas" panose="020B0609020204030204" pitchFamily="49" charset="0"/>
              </a:rPr>
              <a:t>            head = p;</a:t>
            </a:r>
          </a:p>
          <a:p>
            <a:r>
              <a:rPr lang="tr-TR" sz="1400" dirty="0">
                <a:solidFill>
                  <a:srgbClr val="000000"/>
                </a:solidFill>
                <a:latin typeface="Consolas" panose="020B0609020204030204" pitchFamily="49" charset="0"/>
              </a:rPr>
              <a:t>            count++;</a:t>
            </a:r>
          </a:p>
          <a:p>
            <a:r>
              <a:rPr lang="tr-TR" sz="1400" dirty="0">
                <a:solidFill>
                  <a:srgbClr val="000000"/>
                </a:solidFill>
                <a:latin typeface="Consolas" panose="020B0609020204030204" pitchFamily="49" charset="0"/>
              </a:rPr>
              <a:t>        }</a:t>
            </a:r>
            <a:endParaRPr lang="tr-TR" sz="1400" dirty="0"/>
          </a:p>
        </p:txBody>
      </p:sp>
    </p:spTree>
    <p:extLst>
      <p:ext uri="{BB962C8B-B14F-4D97-AF65-F5344CB8AC3E}">
        <p14:creationId xmlns:p14="http://schemas.microsoft.com/office/powerpoint/2010/main" val="23783052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deleteFront</a:t>
            </a:r>
            <a:r>
              <a:rPr lang="en-US" dirty="0" smtClean="0"/>
              <a:t>() method</a:t>
            </a:r>
            <a:endParaRPr lang="tr-TR" dirty="0"/>
          </a:p>
        </p:txBody>
      </p:sp>
      <p:sp>
        <p:nvSpPr>
          <p:cNvPr id="3" name="Content Placeholder 2"/>
          <p:cNvSpPr>
            <a:spLocks noGrp="1"/>
          </p:cNvSpPr>
          <p:nvPr>
            <p:ph idx="1"/>
          </p:nvPr>
        </p:nvSpPr>
        <p:spPr>
          <a:xfrm>
            <a:off x="838200" y="1279393"/>
            <a:ext cx="10515600" cy="4975180"/>
          </a:xfrm>
        </p:spPr>
        <p:txBody>
          <a:bodyPr/>
          <a:lstStyle/>
          <a:p>
            <a:pPr marL="0" indent="0">
              <a:buNone/>
            </a:pPr>
            <a:r>
              <a:rPr lang="en-US" dirty="0" smtClean="0"/>
              <a:t>If the list is empty do nothing</a:t>
            </a:r>
          </a:p>
          <a:p>
            <a:pPr marL="0" indent="0">
              <a:buNone/>
            </a:pPr>
            <a:r>
              <a:rPr lang="en-US" dirty="0" smtClean="0"/>
              <a:t>Aim node pointed by head will be deleted</a:t>
            </a:r>
          </a:p>
          <a:p>
            <a:pPr marL="0" indent="0">
              <a:buNone/>
            </a:pPr>
            <a:r>
              <a:rPr lang="en-US" dirty="0"/>
              <a:t>If the list has at least one node, we proceed with the deletion</a:t>
            </a:r>
            <a:r>
              <a:rPr lang="en-US" dirty="0" smtClean="0"/>
              <a:t>.</a:t>
            </a:r>
          </a:p>
          <a:p>
            <a:pPr marL="0" indent="0">
              <a:buNone/>
            </a:pPr>
            <a:r>
              <a:rPr lang="en-US" dirty="0"/>
              <a:t>Store the Current Head in a Temporary </a:t>
            </a:r>
            <a:r>
              <a:rPr lang="en-US" dirty="0" smtClean="0"/>
              <a:t>Pointer (</a:t>
            </a:r>
            <a:r>
              <a:rPr lang="en-US" dirty="0" err="1" smtClean="0"/>
              <a:t>pinter</a:t>
            </a:r>
            <a:r>
              <a:rPr lang="en-US" dirty="0" smtClean="0"/>
              <a:t> t)</a:t>
            </a:r>
          </a:p>
          <a:p>
            <a:pPr marL="0" indent="0">
              <a:buNone/>
            </a:pPr>
            <a:r>
              <a:rPr lang="en-US" dirty="0"/>
              <a:t>Node* t = head</a:t>
            </a:r>
            <a:r>
              <a:rPr lang="en-US" dirty="0" smtClean="0"/>
              <a:t>;     </a:t>
            </a:r>
            <a:r>
              <a:rPr lang="en-US" dirty="0"/>
              <a:t>We create a pointer t that stores the address of the current head</a:t>
            </a:r>
            <a:r>
              <a:rPr lang="en-US" dirty="0" smtClean="0"/>
              <a:t>.  </a:t>
            </a:r>
            <a:r>
              <a:rPr lang="en-US" dirty="0"/>
              <a:t>This is necessary so that we can delete the old head after updating the list. At this point, we have not modified the list; we are just keeping a reference to the first node</a:t>
            </a:r>
            <a:r>
              <a:rPr lang="en-US" dirty="0" smtClean="0"/>
              <a:t>.  </a:t>
            </a:r>
          </a:p>
          <a:p>
            <a:pPr marL="0" indent="0">
              <a:buNone/>
            </a:pPr>
            <a:r>
              <a:rPr lang="en-US" dirty="0">
                <a:solidFill>
                  <a:srgbClr val="FF0000"/>
                </a:solidFill>
              </a:rPr>
              <a:t>Exclude the First Node by </a:t>
            </a:r>
            <a:r>
              <a:rPr lang="en-US" dirty="0" smtClean="0">
                <a:solidFill>
                  <a:srgbClr val="FF0000"/>
                </a:solidFill>
              </a:rPr>
              <a:t>Moving head</a:t>
            </a:r>
          </a:p>
          <a:p>
            <a:pPr marL="0" indent="0">
              <a:buNone/>
            </a:pPr>
            <a:r>
              <a:rPr lang="tr-TR" dirty="0">
                <a:solidFill>
                  <a:srgbClr val="FF0000"/>
                </a:solidFill>
              </a:rPr>
              <a:t>head = head-&gt;next;</a:t>
            </a:r>
          </a:p>
        </p:txBody>
      </p:sp>
      <p:sp>
        <p:nvSpPr>
          <p:cNvPr id="4" name="Rectangle 3"/>
          <p:cNvSpPr/>
          <p:nvPr/>
        </p:nvSpPr>
        <p:spPr>
          <a:xfrm>
            <a:off x="7550331" y="133367"/>
            <a:ext cx="4572000" cy="1815882"/>
          </a:xfrm>
          <a:prstGeom prst="rect">
            <a:avLst/>
          </a:prstGeom>
        </p:spPr>
        <p:txBody>
          <a:bodyPr wrap="square">
            <a:spAutoFit/>
          </a:bodyPr>
          <a:lstStyle/>
          <a:p>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void</a:t>
            </a:r>
            <a:r>
              <a:rPr lang="en-US" sz="1400" dirty="0">
                <a:solidFill>
                  <a:srgbClr val="000000"/>
                </a:solidFill>
                <a:latin typeface="Consolas" panose="020B0609020204030204" pitchFamily="49" charset="0"/>
              </a:rPr>
              <a:t> </a:t>
            </a:r>
            <a:r>
              <a:rPr lang="en-US" sz="1400" dirty="0" err="1">
                <a:solidFill>
                  <a:srgbClr val="000000"/>
                </a:solidFill>
                <a:latin typeface="Consolas" panose="020B0609020204030204" pitchFamily="49" charset="0"/>
              </a:rPr>
              <a:t>deleteFirst</a:t>
            </a:r>
            <a:r>
              <a:rPr lang="en-US" sz="1400" dirty="0">
                <a:solidFill>
                  <a:srgbClr val="000000"/>
                </a:solidFill>
                <a:latin typeface="Consolas" panose="020B0609020204030204" pitchFamily="49" charset="0"/>
              </a:rPr>
              <a:t>() </a:t>
            </a:r>
            <a:r>
              <a:rPr lang="en-US" sz="1400" dirty="0" smtClean="0">
                <a:solidFill>
                  <a:srgbClr val="000000"/>
                </a:solidFill>
                <a:latin typeface="Consolas" panose="020B0609020204030204" pitchFamily="49" charset="0"/>
              </a:rPr>
              <a:t>{</a:t>
            </a:r>
            <a:r>
              <a:rPr lang="en-US" sz="1400" dirty="0" smtClean="0">
                <a:solidFill>
                  <a:srgbClr val="008000"/>
                </a:solidFill>
                <a:latin typeface="Consolas" panose="020B0609020204030204" pitchFamily="49" charset="0"/>
              </a:rPr>
              <a:t>// </a:t>
            </a:r>
            <a:r>
              <a:rPr lang="en-US" sz="1400" dirty="0">
                <a:solidFill>
                  <a:srgbClr val="008000"/>
                </a:solidFill>
                <a:latin typeface="Consolas" panose="020B0609020204030204" pitchFamily="49" charset="0"/>
              </a:rPr>
              <a:t>Remove first element</a:t>
            </a:r>
            <a:endParaRPr lang="en-US"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if</a:t>
            </a:r>
            <a:r>
              <a:rPr lang="tr-TR" sz="1400" dirty="0">
                <a:solidFill>
                  <a:srgbClr val="000000"/>
                </a:solidFill>
                <a:latin typeface="Consolas" panose="020B0609020204030204" pitchFamily="49" charset="0"/>
              </a:rPr>
              <a:t> (head != </a:t>
            </a:r>
            <a:r>
              <a:rPr lang="tr-TR" sz="1400" dirty="0">
                <a:solidFill>
                  <a:srgbClr val="0000FF"/>
                </a:solidFill>
                <a:latin typeface="Consolas" panose="020B0609020204030204" pitchFamily="49" charset="0"/>
              </a:rPr>
              <a:t>nullptr</a:t>
            </a:r>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r>
              <a:rPr lang="tr-TR" sz="1400" dirty="0">
                <a:solidFill>
                  <a:srgbClr val="2B91AF"/>
                </a:solidFill>
                <a:latin typeface="Consolas" panose="020B0609020204030204" pitchFamily="49" charset="0"/>
              </a:rPr>
              <a:t>Node</a:t>
            </a:r>
            <a:r>
              <a:rPr lang="tr-TR" sz="1400" dirty="0">
                <a:solidFill>
                  <a:srgbClr val="000000"/>
                </a:solidFill>
                <a:latin typeface="Consolas" panose="020B0609020204030204" pitchFamily="49" charset="0"/>
              </a:rPr>
              <a:t>* t = head;</a:t>
            </a:r>
          </a:p>
          <a:p>
            <a:r>
              <a:rPr lang="tr-TR" sz="1400" dirty="0">
                <a:solidFill>
                  <a:srgbClr val="000000"/>
                </a:solidFill>
                <a:latin typeface="Consolas" panose="020B0609020204030204" pitchFamily="49" charset="0"/>
              </a:rPr>
              <a:t>           head = head-&gt;next;</a:t>
            </a: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delete</a:t>
            </a:r>
            <a:r>
              <a:rPr lang="tr-TR" sz="1400" dirty="0">
                <a:solidFill>
                  <a:srgbClr val="000000"/>
                </a:solidFill>
                <a:latin typeface="Consolas" panose="020B0609020204030204" pitchFamily="49" charset="0"/>
              </a:rPr>
              <a:t> t;</a:t>
            </a:r>
          </a:p>
          <a:p>
            <a:r>
              <a:rPr lang="tr-TR" sz="1400" dirty="0">
                <a:solidFill>
                  <a:srgbClr val="000000"/>
                </a:solidFill>
                <a:latin typeface="Consolas" panose="020B0609020204030204" pitchFamily="49" charset="0"/>
              </a:rPr>
              <a:t>           count--;</a:t>
            </a:r>
          </a:p>
          <a:p>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endParaRPr lang="tr-TR" sz="1400" dirty="0"/>
          </a:p>
        </p:txBody>
      </p:sp>
      <p:sp>
        <p:nvSpPr>
          <p:cNvPr id="5" name="Rectangle 1"/>
          <p:cNvSpPr>
            <a:spLocks noChangeArrowheads="1"/>
          </p:cNvSpPr>
          <p:nvPr/>
        </p:nvSpPr>
        <p:spPr bwMode="auto">
          <a:xfrm>
            <a:off x="5472953" y="5612053"/>
            <a:ext cx="5880847" cy="923330"/>
          </a:xfrm>
          <a:prstGeom prst="rect">
            <a:avLst/>
          </a:prstGeom>
          <a:solidFill>
            <a:srgbClr val="FFFF00"/>
          </a:solidFill>
          <a:ln>
            <a:noFill/>
          </a:ln>
          <a:effec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chemeClr val="tx1"/>
                </a:solidFill>
                <a:effectLst/>
              </a:rPr>
              <a:t>The head pointer is updated to </a:t>
            </a:r>
            <a:r>
              <a:rPr kumimoji="0" lang="en-US" altLang="en-US" b="1" i="0" u="none" strike="noStrike" cap="none" normalizeH="0" baseline="0" dirty="0" smtClean="0">
                <a:ln>
                  <a:noFill/>
                </a:ln>
                <a:solidFill>
                  <a:schemeClr val="tx1"/>
                </a:solidFill>
                <a:effectLst/>
              </a:rPr>
              <a:t>skip the first node</a:t>
            </a:r>
            <a:r>
              <a:rPr kumimoji="0" lang="en-US" altLang="en-US" b="0" i="0" u="none" strike="noStrike" cap="none" normalizeH="0" baseline="0" dirty="0" smtClean="0">
                <a:ln>
                  <a:noFill/>
                </a:ln>
                <a:solidFill>
                  <a:schemeClr val="tx1"/>
                </a:solidFill>
                <a:effectLst/>
              </a:rPr>
              <a:t> and point to the </a:t>
            </a:r>
            <a:r>
              <a:rPr kumimoji="0" lang="en-US" altLang="en-US" b="1" i="0" u="none" strike="noStrike" cap="none" normalizeH="0" baseline="0" dirty="0" smtClean="0">
                <a:ln>
                  <a:noFill/>
                </a:ln>
                <a:solidFill>
                  <a:schemeClr val="tx1"/>
                </a:solidFill>
                <a:effectLst/>
              </a:rPr>
              <a:t>next node</a:t>
            </a:r>
            <a:r>
              <a:rPr kumimoji="0" lang="en-US" altLang="en-US" b="0" i="0" u="none" strike="noStrike" cap="none" normalizeH="0" baseline="0" dirty="0" smtClean="0">
                <a:ln>
                  <a:noFill/>
                </a:ln>
                <a:solidFill>
                  <a:schemeClr val="tx1"/>
                </a:solidFill>
                <a:effectLst/>
              </a:rPr>
              <a:t> instead.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chemeClr val="tx1"/>
                </a:solidFill>
                <a:effectLst/>
              </a:rPr>
              <a:t>This effectively </a:t>
            </a:r>
            <a:r>
              <a:rPr kumimoji="0" lang="en-US" altLang="en-US" b="1" i="0" u="none" strike="noStrike" cap="none" normalizeH="0" baseline="0" dirty="0" smtClean="0">
                <a:ln>
                  <a:noFill/>
                </a:ln>
                <a:solidFill>
                  <a:schemeClr val="tx1"/>
                </a:solidFill>
                <a:effectLst/>
              </a:rPr>
              <a:t>excludes the first node</a:t>
            </a:r>
            <a:r>
              <a:rPr kumimoji="0" lang="en-US" altLang="en-US" b="0" i="0" u="none" strike="noStrike" cap="none" normalizeH="0" baseline="0" dirty="0" smtClean="0">
                <a:ln>
                  <a:noFill/>
                </a:ln>
                <a:solidFill>
                  <a:schemeClr val="tx1"/>
                </a:solidFill>
                <a:effectLst/>
              </a:rPr>
              <a:t> from the list. </a:t>
            </a:r>
          </a:p>
        </p:txBody>
      </p:sp>
    </p:spTree>
    <p:extLst>
      <p:ext uri="{BB962C8B-B14F-4D97-AF65-F5344CB8AC3E}">
        <p14:creationId xmlns:p14="http://schemas.microsoft.com/office/powerpoint/2010/main" val="24722358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deleteFront</a:t>
            </a:r>
            <a:r>
              <a:rPr lang="en-US" dirty="0" smtClean="0"/>
              <a:t>() method</a:t>
            </a:r>
            <a:endParaRPr lang="tr-TR" dirty="0"/>
          </a:p>
        </p:txBody>
      </p:sp>
      <p:sp>
        <p:nvSpPr>
          <p:cNvPr id="3" name="Content Placeholder 2"/>
          <p:cNvSpPr>
            <a:spLocks noGrp="1"/>
          </p:cNvSpPr>
          <p:nvPr>
            <p:ph idx="1"/>
          </p:nvPr>
        </p:nvSpPr>
        <p:spPr>
          <a:xfrm>
            <a:off x="838200" y="1279393"/>
            <a:ext cx="10515600" cy="4975180"/>
          </a:xfrm>
        </p:spPr>
        <p:txBody>
          <a:bodyPr/>
          <a:lstStyle/>
          <a:p>
            <a:pPr marL="0" indent="0">
              <a:buNone/>
            </a:pPr>
            <a:r>
              <a:rPr lang="en-US" dirty="0"/>
              <a:t>Now Delete the Old First </a:t>
            </a:r>
            <a:r>
              <a:rPr lang="en-US" dirty="0" smtClean="0"/>
              <a:t>Node</a:t>
            </a:r>
          </a:p>
          <a:p>
            <a:pPr marL="0" indent="0">
              <a:buNone/>
            </a:pPr>
            <a:r>
              <a:rPr lang="tr-TR" dirty="0">
                <a:solidFill>
                  <a:srgbClr val="FF0000"/>
                </a:solidFill>
              </a:rPr>
              <a:t>delete t</a:t>
            </a:r>
            <a:r>
              <a:rPr lang="tr-TR" dirty="0" smtClean="0">
                <a:solidFill>
                  <a:srgbClr val="FF0000"/>
                </a:solidFill>
              </a:rPr>
              <a:t>;</a:t>
            </a:r>
            <a:r>
              <a:rPr lang="en-US" dirty="0" smtClean="0">
                <a:solidFill>
                  <a:srgbClr val="FF0000"/>
                </a:solidFill>
              </a:rPr>
              <a:t>  //memory is released for future needs</a:t>
            </a:r>
          </a:p>
          <a:p>
            <a:pPr marL="0" indent="0">
              <a:buNone/>
            </a:pPr>
            <a:endParaRPr lang="en-US" dirty="0">
              <a:solidFill>
                <a:srgbClr val="FF0000"/>
              </a:solidFill>
            </a:endParaRPr>
          </a:p>
          <a:p>
            <a:pPr marL="0" indent="0">
              <a:buNone/>
            </a:pPr>
            <a:r>
              <a:rPr lang="en-US" dirty="0" smtClean="0">
                <a:solidFill>
                  <a:srgbClr val="FF0000"/>
                </a:solidFill>
              </a:rPr>
              <a:t>Finally  </a:t>
            </a:r>
            <a:r>
              <a:rPr lang="en-US" dirty="0">
                <a:solidFill>
                  <a:srgbClr val="FF0000"/>
                </a:solidFill>
              </a:rPr>
              <a:t>Decrement the Node Count</a:t>
            </a:r>
          </a:p>
        </p:txBody>
      </p:sp>
      <p:sp>
        <p:nvSpPr>
          <p:cNvPr id="4" name="Rectangle 3"/>
          <p:cNvSpPr/>
          <p:nvPr/>
        </p:nvSpPr>
        <p:spPr>
          <a:xfrm>
            <a:off x="7550331" y="133367"/>
            <a:ext cx="4572000" cy="1815882"/>
          </a:xfrm>
          <a:prstGeom prst="rect">
            <a:avLst/>
          </a:prstGeom>
        </p:spPr>
        <p:txBody>
          <a:bodyPr wrap="square">
            <a:spAutoFit/>
          </a:bodyPr>
          <a:lstStyle/>
          <a:p>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void</a:t>
            </a:r>
            <a:r>
              <a:rPr lang="en-US" sz="1400" dirty="0">
                <a:solidFill>
                  <a:srgbClr val="000000"/>
                </a:solidFill>
                <a:latin typeface="Consolas" panose="020B0609020204030204" pitchFamily="49" charset="0"/>
              </a:rPr>
              <a:t> </a:t>
            </a:r>
            <a:r>
              <a:rPr lang="en-US" sz="1400" dirty="0" err="1">
                <a:solidFill>
                  <a:srgbClr val="000000"/>
                </a:solidFill>
                <a:latin typeface="Consolas" panose="020B0609020204030204" pitchFamily="49" charset="0"/>
              </a:rPr>
              <a:t>deleteFirst</a:t>
            </a:r>
            <a:r>
              <a:rPr lang="en-US" sz="1400" dirty="0">
                <a:solidFill>
                  <a:srgbClr val="000000"/>
                </a:solidFill>
                <a:latin typeface="Consolas" panose="020B0609020204030204" pitchFamily="49" charset="0"/>
              </a:rPr>
              <a:t>() </a:t>
            </a:r>
            <a:r>
              <a:rPr lang="en-US" sz="1400" dirty="0" smtClean="0">
                <a:solidFill>
                  <a:srgbClr val="000000"/>
                </a:solidFill>
                <a:latin typeface="Consolas" panose="020B0609020204030204" pitchFamily="49" charset="0"/>
              </a:rPr>
              <a:t>{</a:t>
            </a:r>
            <a:r>
              <a:rPr lang="en-US" sz="1400" dirty="0" smtClean="0">
                <a:solidFill>
                  <a:srgbClr val="008000"/>
                </a:solidFill>
                <a:latin typeface="Consolas" panose="020B0609020204030204" pitchFamily="49" charset="0"/>
              </a:rPr>
              <a:t>// </a:t>
            </a:r>
            <a:r>
              <a:rPr lang="en-US" sz="1400" dirty="0">
                <a:solidFill>
                  <a:srgbClr val="008000"/>
                </a:solidFill>
                <a:latin typeface="Consolas" panose="020B0609020204030204" pitchFamily="49" charset="0"/>
              </a:rPr>
              <a:t>Remove first element</a:t>
            </a:r>
            <a:endParaRPr lang="en-US" sz="1400" dirty="0">
              <a:solidFill>
                <a:srgbClr val="000000"/>
              </a:solidFill>
              <a:latin typeface="Consolas" panose="020B0609020204030204" pitchFamily="49" charset="0"/>
            </a:endParaRP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if</a:t>
            </a:r>
            <a:r>
              <a:rPr lang="tr-TR" sz="1400" dirty="0">
                <a:solidFill>
                  <a:srgbClr val="000000"/>
                </a:solidFill>
                <a:latin typeface="Consolas" panose="020B0609020204030204" pitchFamily="49" charset="0"/>
              </a:rPr>
              <a:t> (head != </a:t>
            </a:r>
            <a:r>
              <a:rPr lang="tr-TR" sz="1400" dirty="0">
                <a:solidFill>
                  <a:srgbClr val="0000FF"/>
                </a:solidFill>
                <a:latin typeface="Consolas" panose="020B0609020204030204" pitchFamily="49" charset="0"/>
              </a:rPr>
              <a:t>nullptr</a:t>
            </a:r>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r>
              <a:rPr lang="tr-TR" sz="1400" dirty="0">
                <a:solidFill>
                  <a:srgbClr val="2B91AF"/>
                </a:solidFill>
                <a:latin typeface="Consolas" panose="020B0609020204030204" pitchFamily="49" charset="0"/>
              </a:rPr>
              <a:t>Node</a:t>
            </a:r>
            <a:r>
              <a:rPr lang="tr-TR" sz="1400" dirty="0">
                <a:solidFill>
                  <a:srgbClr val="000000"/>
                </a:solidFill>
                <a:latin typeface="Consolas" panose="020B0609020204030204" pitchFamily="49" charset="0"/>
              </a:rPr>
              <a:t>* t = head;</a:t>
            </a:r>
          </a:p>
          <a:p>
            <a:r>
              <a:rPr lang="tr-TR" sz="1400" dirty="0">
                <a:solidFill>
                  <a:srgbClr val="000000"/>
                </a:solidFill>
                <a:latin typeface="Consolas" panose="020B0609020204030204" pitchFamily="49" charset="0"/>
              </a:rPr>
              <a:t>           head = head-&gt;next;</a:t>
            </a:r>
          </a:p>
          <a:p>
            <a:r>
              <a:rPr lang="tr-TR" sz="1400" dirty="0">
                <a:solidFill>
                  <a:srgbClr val="000000"/>
                </a:solidFill>
                <a:latin typeface="Consolas" panose="020B0609020204030204" pitchFamily="49" charset="0"/>
              </a:rPr>
              <a:t>           </a:t>
            </a:r>
            <a:r>
              <a:rPr lang="tr-TR" sz="1400" dirty="0">
                <a:solidFill>
                  <a:srgbClr val="0000FF"/>
                </a:solidFill>
                <a:latin typeface="Consolas" panose="020B0609020204030204" pitchFamily="49" charset="0"/>
              </a:rPr>
              <a:t>delete</a:t>
            </a:r>
            <a:r>
              <a:rPr lang="tr-TR" sz="1400" dirty="0">
                <a:solidFill>
                  <a:srgbClr val="000000"/>
                </a:solidFill>
                <a:latin typeface="Consolas" panose="020B0609020204030204" pitchFamily="49" charset="0"/>
              </a:rPr>
              <a:t> t;</a:t>
            </a:r>
          </a:p>
          <a:p>
            <a:r>
              <a:rPr lang="tr-TR" sz="1400" dirty="0">
                <a:solidFill>
                  <a:srgbClr val="000000"/>
                </a:solidFill>
                <a:latin typeface="Consolas" panose="020B0609020204030204" pitchFamily="49" charset="0"/>
              </a:rPr>
              <a:t>           count--;</a:t>
            </a:r>
          </a:p>
          <a:p>
            <a:r>
              <a:rPr lang="tr-TR" sz="1400" dirty="0">
                <a:solidFill>
                  <a:srgbClr val="000000"/>
                </a:solidFill>
                <a:latin typeface="Consolas" panose="020B0609020204030204" pitchFamily="49" charset="0"/>
              </a:rPr>
              <a:t>       }</a:t>
            </a:r>
          </a:p>
          <a:p>
            <a:r>
              <a:rPr lang="tr-TR" sz="1400" dirty="0">
                <a:solidFill>
                  <a:srgbClr val="000000"/>
                </a:solidFill>
                <a:latin typeface="Consolas" panose="020B0609020204030204" pitchFamily="49" charset="0"/>
              </a:rPr>
              <a:t>   }</a:t>
            </a:r>
            <a:endParaRPr lang="tr-TR" sz="1400" dirty="0"/>
          </a:p>
        </p:txBody>
      </p:sp>
      <p:sp>
        <p:nvSpPr>
          <p:cNvPr id="5" name="Rectangle 1"/>
          <p:cNvSpPr>
            <a:spLocks noChangeArrowheads="1"/>
          </p:cNvSpPr>
          <p:nvPr/>
        </p:nvSpPr>
        <p:spPr bwMode="auto">
          <a:xfrm>
            <a:off x="5472953" y="5612053"/>
            <a:ext cx="5880847" cy="923330"/>
          </a:xfrm>
          <a:prstGeom prst="rect">
            <a:avLst/>
          </a:prstGeom>
          <a:solidFill>
            <a:srgbClr val="FFFF00"/>
          </a:solidFill>
          <a:ln>
            <a:noFill/>
          </a:ln>
          <a:effec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chemeClr val="tx1"/>
                </a:solidFill>
                <a:effectLst/>
              </a:rPr>
              <a:t>The head pointer is updated to </a:t>
            </a:r>
            <a:r>
              <a:rPr kumimoji="0" lang="en-US" altLang="en-US" b="1" i="0" u="none" strike="noStrike" cap="none" normalizeH="0" baseline="0" dirty="0" smtClean="0">
                <a:ln>
                  <a:noFill/>
                </a:ln>
                <a:solidFill>
                  <a:schemeClr val="tx1"/>
                </a:solidFill>
                <a:effectLst/>
              </a:rPr>
              <a:t>skip the first node</a:t>
            </a:r>
            <a:r>
              <a:rPr kumimoji="0" lang="en-US" altLang="en-US" b="0" i="0" u="none" strike="noStrike" cap="none" normalizeH="0" baseline="0" dirty="0" smtClean="0">
                <a:ln>
                  <a:noFill/>
                </a:ln>
                <a:solidFill>
                  <a:schemeClr val="tx1"/>
                </a:solidFill>
                <a:effectLst/>
              </a:rPr>
              <a:t> and point to the </a:t>
            </a:r>
            <a:r>
              <a:rPr kumimoji="0" lang="en-US" altLang="en-US" b="1" i="0" u="none" strike="noStrike" cap="none" normalizeH="0" baseline="0" dirty="0" smtClean="0">
                <a:ln>
                  <a:noFill/>
                </a:ln>
                <a:solidFill>
                  <a:schemeClr val="tx1"/>
                </a:solidFill>
                <a:effectLst/>
              </a:rPr>
              <a:t>next node</a:t>
            </a:r>
            <a:r>
              <a:rPr kumimoji="0" lang="en-US" altLang="en-US" b="0" i="0" u="none" strike="noStrike" cap="none" normalizeH="0" baseline="0" dirty="0" smtClean="0">
                <a:ln>
                  <a:noFill/>
                </a:ln>
                <a:solidFill>
                  <a:schemeClr val="tx1"/>
                </a:solidFill>
                <a:effectLst/>
              </a:rPr>
              <a:t> instead.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chemeClr val="tx1"/>
                </a:solidFill>
                <a:effectLst/>
              </a:rPr>
              <a:t>This effectively </a:t>
            </a:r>
            <a:r>
              <a:rPr kumimoji="0" lang="en-US" altLang="en-US" b="1" i="0" u="none" strike="noStrike" cap="none" normalizeH="0" baseline="0" dirty="0" smtClean="0">
                <a:ln>
                  <a:noFill/>
                </a:ln>
                <a:solidFill>
                  <a:schemeClr val="tx1"/>
                </a:solidFill>
                <a:effectLst/>
              </a:rPr>
              <a:t>excludes the first node</a:t>
            </a:r>
            <a:r>
              <a:rPr kumimoji="0" lang="en-US" altLang="en-US" b="0" i="0" u="none" strike="noStrike" cap="none" normalizeH="0" baseline="0" dirty="0" smtClean="0">
                <a:ln>
                  <a:noFill/>
                </a:ln>
                <a:solidFill>
                  <a:schemeClr val="tx1"/>
                </a:solidFill>
                <a:effectLst/>
              </a:rPr>
              <a:t> from the list. </a:t>
            </a:r>
          </a:p>
        </p:txBody>
      </p:sp>
    </p:spTree>
    <p:extLst>
      <p:ext uri="{BB962C8B-B14F-4D97-AF65-F5344CB8AC3E}">
        <p14:creationId xmlns:p14="http://schemas.microsoft.com/office/powerpoint/2010/main" val="30269843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deleteFirst</a:t>
            </a:r>
            <a:r>
              <a:rPr lang="en-US" dirty="0" smtClean="0"/>
              <a:t> visuals</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3" name="Group 12"/>
          <p:cNvGrpSpPr/>
          <p:nvPr/>
        </p:nvGrpSpPr>
        <p:grpSpPr>
          <a:xfrm>
            <a:off x="1750424" y="1480456"/>
            <a:ext cx="1445625" cy="687978"/>
            <a:chOff x="905692" y="1793965"/>
            <a:chExt cx="1445625" cy="687978"/>
          </a:xfrm>
        </p:grpSpPr>
        <p:sp>
          <p:nvSpPr>
            <p:cNvPr id="6" name="Rectangle 5"/>
            <p:cNvSpPr/>
            <p:nvPr/>
          </p:nvSpPr>
          <p:spPr>
            <a:xfrm>
              <a:off x="905692" y="1793965"/>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2055223" y="1793965"/>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838200" y="2168433"/>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2068" y="2603862"/>
            <a:ext cx="654346" cy="369332"/>
          </a:xfrm>
          <a:prstGeom prst="rect">
            <a:avLst/>
          </a:prstGeom>
          <a:noFill/>
        </p:spPr>
        <p:txBody>
          <a:bodyPr wrap="none" rtlCol="0">
            <a:spAutoFit/>
          </a:bodyPr>
          <a:lstStyle/>
          <a:p>
            <a:r>
              <a:rPr lang="en-US" dirty="0" smtClean="0"/>
              <a:t>head</a:t>
            </a:r>
            <a:endParaRPr lang="tr-TR" dirty="0"/>
          </a:p>
        </p:txBody>
      </p:sp>
      <p:cxnSp>
        <p:nvCxnSpPr>
          <p:cNvPr id="17" name="Straight Arrow Connector 16"/>
          <p:cNvCxnSpPr/>
          <p:nvPr/>
        </p:nvCxnSpPr>
        <p:spPr>
          <a:xfrm flipV="1">
            <a:off x="3048002" y="2002968"/>
            <a:ext cx="816429" cy="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spTree>
    <p:extLst>
      <p:ext uri="{BB962C8B-B14F-4D97-AF65-F5344CB8AC3E}">
        <p14:creationId xmlns:p14="http://schemas.microsoft.com/office/powerpoint/2010/main" val="28181927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deleteFirst</a:t>
            </a:r>
            <a:r>
              <a:rPr lang="en-US" dirty="0" smtClean="0"/>
              <a:t> visuals</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3" name="Group 12"/>
          <p:cNvGrpSpPr/>
          <p:nvPr/>
        </p:nvGrpSpPr>
        <p:grpSpPr>
          <a:xfrm>
            <a:off x="1750424" y="1480456"/>
            <a:ext cx="1445625" cy="687978"/>
            <a:chOff x="905692" y="1793965"/>
            <a:chExt cx="1445625" cy="687978"/>
          </a:xfrm>
        </p:grpSpPr>
        <p:sp>
          <p:nvSpPr>
            <p:cNvPr id="6" name="Rectangle 5"/>
            <p:cNvSpPr/>
            <p:nvPr/>
          </p:nvSpPr>
          <p:spPr>
            <a:xfrm>
              <a:off x="905692" y="1793965"/>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2055223" y="1793965"/>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838200" y="2168433"/>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2068" y="2603862"/>
            <a:ext cx="654346" cy="369332"/>
          </a:xfrm>
          <a:prstGeom prst="rect">
            <a:avLst/>
          </a:prstGeom>
          <a:noFill/>
        </p:spPr>
        <p:txBody>
          <a:bodyPr wrap="none" rtlCol="0">
            <a:spAutoFit/>
          </a:bodyPr>
          <a:lstStyle/>
          <a:p>
            <a:r>
              <a:rPr lang="en-US" dirty="0" smtClean="0"/>
              <a:t>head</a:t>
            </a:r>
            <a:endParaRPr lang="tr-TR" dirty="0"/>
          </a:p>
        </p:txBody>
      </p:sp>
      <p:cxnSp>
        <p:nvCxnSpPr>
          <p:cNvPr id="17" name="Straight Arrow Connector 16"/>
          <p:cNvCxnSpPr/>
          <p:nvPr/>
        </p:nvCxnSpPr>
        <p:spPr>
          <a:xfrm flipV="1">
            <a:off x="3048002" y="2002968"/>
            <a:ext cx="816429" cy="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cxnSp>
        <p:nvCxnSpPr>
          <p:cNvPr id="18" name="Straight Arrow Connector 17"/>
          <p:cNvCxnSpPr>
            <a:endCxn id="6" idx="2"/>
          </p:cNvCxnSpPr>
          <p:nvPr/>
        </p:nvCxnSpPr>
        <p:spPr>
          <a:xfrm flipV="1">
            <a:off x="1900761" y="2168433"/>
            <a:ext cx="424429" cy="12804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629" y="3361812"/>
            <a:ext cx="4371702" cy="646331"/>
          </a:xfrm>
          <a:prstGeom prst="rect">
            <a:avLst/>
          </a:prstGeom>
          <a:noFill/>
        </p:spPr>
        <p:txBody>
          <a:bodyPr wrap="square" rtlCol="0">
            <a:spAutoFit/>
          </a:bodyPr>
          <a:lstStyle/>
          <a:p>
            <a:r>
              <a:rPr lang="en-US" dirty="0" smtClean="0"/>
              <a:t>t   temporary pointer to remember the address</a:t>
            </a:r>
            <a:endParaRPr lang="tr-TR" dirty="0"/>
          </a:p>
        </p:txBody>
      </p:sp>
    </p:spTree>
    <p:extLst>
      <p:ext uri="{BB962C8B-B14F-4D97-AF65-F5344CB8AC3E}">
        <p14:creationId xmlns:p14="http://schemas.microsoft.com/office/powerpoint/2010/main" val="30792626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deleteFirst</a:t>
            </a:r>
            <a:r>
              <a:rPr lang="en-US" dirty="0" smtClean="0"/>
              <a:t> visuals: move head pointer to next node</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3" name="Group 12"/>
          <p:cNvGrpSpPr/>
          <p:nvPr/>
        </p:nvGrpSpPr>
        <p:grpSpPr>
          <a:xfrm>
            <a:off x="1750424" y="1480456"/>
            <a:ext cx="1445625" cy="687978"/>
            <a:chOff x="905692" y="1793965"/>
            <a:chExt cx="1445625" cy="687978"/>
          </a:xfrm>
        </p:grpSpPr>
        <p:sp>
          <p:nvSpPr>
            <p:cNvPr id="6" name="Rectangle 5"/>
            <p:cNvSpPr/>
            <p:nvPr/>
          </p:nvSpPr>
          <p:spPr>
            <a:xfrm>
              <a:off x="905692" y="1793965"/>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2055223" y="1793965"/>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838200" y="2168433"/>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2068" y="2603862"/>
            <a:ext cx="654346" cy="369332"/>
          </a:xfrm>
          <a:prstGeom prst="rect">
            <a:avLst/>
          </a:prstGeom>
          <a:noFill/>
        </p:spPr>
        <p:txBody>
          <a:bodyPr wrap="none" rtlCol="0">
            <a:spAutoFit/>
          </a:bodyPr>
          <a:lstStyle/>
          <a:p>
            <a:r>
              <a:rPr lang="en-US" dirty="0" smtClean="0"/>
              <a:t>head</a:t>
            </a:r>
            <a:endParaRPr lang="tr-TR" dirty="0"/>
          </a:p>
        </p:txBody>
      </p:sp>
      <p:cxnSp>
        <p:nvCxnSpPr>
          <p:cNvPr id="17" name="Straight Arrow Connector 16"/>
          <p:cNvCxnSpPr/>
          <p:nvPr/>
        </p:nvCxnSpPr>
        <p:spPr>
          <a:xfrm flipV="1">
            <a:off x="3048002" y="2002968"/>
            <a:ext cx="816429" cy="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cxnSp>
        <p:nvCxnSpPr>
          <p:cNvPr id="18" name="Straight Arrow Connector 17"/>
          <p:cNvCxnSpPr>
            <a:endCxn id="6" idx="2"/>
          </p:cNvCxnSpPr>
          <p:nvPr/>
        </p:nvCxnSpPr>
        <p:spPr>
          <a:xfrm flipV="1">
            <a:off x="1900761" y="2168433"/>
            <a:ext cx="424429" cy="12804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629" y="3361812"/>
            <a:ext cx="4371702" cy="646331"/>
          </a:xfrm>
          <a:prstGeom prst="rect">
            <a:avLst/>
          </a:prstGeom>
          <a:noFill/>
        </p:spPr>
        <p:txBody>
          <a:bodyPr wrap="square" rtlCol="0">
            <a:spAutoFit/>
          </a:bodyPr>
          <a:lstStyle/>
          <a:p>
            <a:r>
              <a:rPr lang="en-US" dirty="0" smtClean="0"/>
              <a:t>t   temporary pointer to remember the address</a:t>
            </a:r>
            <a:endParaRPr lang="tr-TR" dirty="0"/>
          </a:p>
        </p:txBody>
      </p:sp>
      <p:sp>
        <p:nvSpPr>
          <p:cNvPr id="23" name="TextBox 22"/>
          <p:cNvSpPr txBox="1"/>
          <p:nvPr/>
        </p:nvSpPr>
        <p:spPr>
          <a:xfrm>
            <a:off x="6895010" y="888163"/>
            <a:ext cx="4671825" cy="923330"/>
          </a:xfrm>
          <a:prstGeom prst="rect">
            <a:avLst/>
          </a:prstGeom>
          <a:noFill/>
        </p:spPr>
        <p:txBody>
          <a:bodyPr wrap="square" rtlCol="0">
            <a:spAutoFit/>
          </a:bodyPr>
          <a:lstStyle/>
          <a:p>
            <a:r>
              <a:rPr lang="en-US" dirty="0" smtClean="0"/>
              <a:t>head-&gt;next : next node pointed by head pointer gives the starting address of next node in our linked list</a:t>
            </a:r>
            <a:endParaRPr lang="tr-TR" dirty="0"/>
          </a:p>
        </p:txBody>
      </p:sp>
      <p:sp>
        <p:nvSpPr>
          <p:cNvPr id="8" name="TextBox 7"/>
          <p:cNvSpPr txBox="1"/>
          <p:nvPr/>
        </p:nvSpPr>
        <p:spPr>
          <a:xfrm>
            <a:off x="420189" y="4353780"/>
            <a:ext cx="5893526" cy="1200329"/>
          </a:xfrm>
          <a:prstGeom prst="rect">
            <a:avLst/>
          </a:prstGeom>
          <a:noFill/>
        </p:spPr>
        <p:txBody>
          <a:bodyPr wrap="square" rtlCol="0">
            <a:spAutoFit/>
          </a:bodyPr>
          <a:lstStyle/>
          <a:p>
            <a:r>
              <a:rPr lang="en-US" dirty="0"/>
              <a:t>The statement head = head-&gt;next; is a crucial operation in singly linked lists. It updates the head pointer to point to the next node in the list, effectively removing the first node from the active list structure. </a:t>
            </a:r>
            <a:endParaRPr lang="tr-TR" dirty="0"/>
          </a:p>
        </p:txBody>
      </p:sp>
    </p:spTree>
    <p:extLst>
      <p:ext uri="{BB962C8B-B14F-4D97-AF65-F5344CB8AC3E}">
        <p14:creationId xmlns:p14="http://schemas.microsoft.com/office/powerpoint/2010/main" val="26581305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deleteFirst</a:t>
            </a:r>
            <a:r>
              <a:rPr lang="en-US" dirty="0" smtClean="0"/>
              <a:t> visuals: move head pointer to next node</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3" name="Group 12"/>
          <p:cNvGrpSpPr/>
          <p:nvPr/>
        </p:nvGrpSpPr>
        <p:grpSpPr>
          <a:xfrm>
            <a:off x="1750424" y="1480456"/>
            <a:ext cx="1445625" cy="687978"/>
            <a:chOff x="905692" y="1793965"/>
            <a:chExt cx="1445625" cy="687978"/>
          </a:xfrm>
        </p:grpSpPr>
        <p:sp>
          <p:nvSpPr>
            <p:cNvPr id="6" name="Rectangle 5"/>
            <p:cNvSpPr/>
            <p:nvPr/>
          </p:nvSpPr>
          <p:spPr>
            <a:xfrm>
              <a:off x="905692" y="1793965"/>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2055223" y="1793965"/>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838200" y="2168433"/>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92068" y="2603862"/>
            <a:ext cx="654346" cy="369332"/>
          </a:xfrm>
          <a:prstGeom prst="rect">
            <a:avLst/>
          </a:prstGeom>
          <a:noFill/>
        </p:spPr>
        <p:txBody>
          <a:bodyPr wrap="none" rtlCol="0">
            <a:spAutoFit/>
          </a:bodyPr>
          <a:lstStyle/>
          <a:p>
            <a:r>
              <a:rPr lang="en-US" dirty="0" smtClean="0"/>
              <a:t>head</a:t>
            </a:r>
            <a:endParaRPr lang="tr-TR" dirty="0"/>
          </a:p>
        </p:txBody>
      </p:sp>
      <p:cxnSp>
        <p:nvCxnSpPr>
          <p:cNvPr id="17" name="Straight Arrow Connector 16"/>
          <p:cNvCxnSpPr/>
          <p:nvPr/>
        </p:nvCxnSpPr>
        <p:spPr>
          <a:xfrm flipV="1">
            <a:off x="3048002" y="2002968"/>
            <a:ext cx="816429" cy="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cxnSp>
        <p:nvCxnSpPr>
          <p:cNvPr id="18" name="Straight Arrow Connector 17"/>
          <p:cNvCxnSpPr>
            <a:endCxn id="6" idx="2"/>
          </p:cNvCxnSpPr>
          <p:nvPr/>
        </p:nvCxnSpPr>
        <p:spPr>
          <a:xfrm flipV="1">
            <a:off x="1900761" y="2168433"/>
            <a:ext cx="424429" cy="12804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629" y="3361812"/>
            <a:ext cx="4371702" cy="646331"/>
          </a:xfrm>
          <a:prstGeom prst="rect">
            <a:avLst/>
          </a:prstGeom>
          <a:noFill/>
        </p:spPr>
        <p:txBody>
          <a:bodyPr wrap="square" rtlCol="0">
            <a:spAutoFit/>
          </a:bodyPr>
          <a:lstStyle/>
          <a:p>
            <a:r>
              <a:rPr lang="en-US" dirty="0" smtClean="0"/>
              <a:t>t   temporary pointer to remember the address</a:t>
            </a:r>
            <a:endParaRPr lang="tr-TR" dirty="0"/>
          </a:p>
        </p:txBody>
      </p:sp>
      <p:sp>
        <p:nvSpPr>
          <p:cNvPr id="23" name="TextBox 22"/>
          <p:cNvSpPr txBox="1"/>
          <p:nvPr/>
        </p:nvSpPr>
        <p:spPr>
          <a:xfrm>
            <a:off x="6895010" y="888163"/>
            <a:ext cx="4671825" cy="923330"/>
          </a:xfrm>
          <a:prstGeom prst="rect">
            <a:avLst/>
          </a:prstGeom>
          <a:noFill/>
        </p:spPr>
        <p:txBody>
          <a:bodyPr wrap="square" rtlCol="0">
            <a:spAutoFit/>
          </a:bodyPr>
          <a:lstStyle/>
          <a:p>
            <a:r>
              <a:rPr lang="en-US" dirty="0" smtClean="0"/>
              <a:t>head-&gt;next : next node pointed by head pointer gives the starting address of next node in our linked list</a:t>
            </a:r>
            <a:endParaRPr lang="tr-TR" dirty="0"/>
          </a:p>
        </p:txBody>
      </p:sp>
      <p:sp>
        <p:nvSpPr>
          <p:cNvPr id="24" name="TextBox 23"/>
          <p:cNvSpPr txBox="1"/>
          <p:nvPr/>
        </p:nvSpPr>
        <p:spPr>
          <a:xfrm>
            <a:off x="797159" y="4561332"/>
            <a:ext cx="4671825" cy="923330"/>
          </a:xfrm>
          <a:prstGeom prst="rect">
            <a:avLst/>
          </a:prstGeom>
          <a:noFill/>
        </p:spPr>
        <p:txBody>
          <a:bodyPr wrap="square" rtlCol="0">
            <a:spAutoFit/>
          </a:bodyPr>
          <a:lstStyle/>
          <a:p>
            <a:r>
              <a:rPr lang="en-US" dirty="0" smtClean="0"/>
              <a:t>If we assign head-&gt;next to head again we will effectively moving the head pointer to the next node</a:t>
            </a:r>
            <a:endParaRPr lang="tr-TR" dirty="0"/>
          </a:p>
        </p:txBody>
      </p:sp>
    </p:spTree>
    <p:extLst>
      <p:ext uri="{BB962C8B-B14F-4D97-AF65-F5344CB8AC3E}">
        <p14:creationId xmlns:p14="http://schemas.microsoft.com/office/powerpoint/2010/main" val="19209710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deleteFirst</a:t>
            </a:r>
            <a:r>
              <a:rPr lang="en-US" dirty="0" smtClean="0"/>
              <a:t> visuals: move head pointer to next node</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3" name="Group 12"/>
          <p:cNvGrpSpPr/>
          <p:nvPr/>
        </p:nvGrpSpPr>
        <p:grpSpPr>
          <a:xfrm>
            <a:off x="1750424" y="1480456"/>
            <a:ext cx="1445625" cy="687978"/>
            <a:chOff x="905692" y="1793965"/>
            <a:chExt cx="1445625" cy="687978"/>
          </a:xfrm>
        </p:grpSpPr>
        <p:sp>
          <p:nvSpPr>
            <p:cNvPr id="6" name="Rectangle 5"/>
            <p:cNvSpPr/>
            <p:nvPr/>
          </p:nvSpPr>
          <p:spPr>
            <a:xfrm>
              <a:off x="905692" y="1793965"/>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2055223" y="1793965"/>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3879611" y="2452004"/>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633479" y="2887433"/>
            <a:ext cx="654346" cy="369332"/>
          </a:xfrm>
          <a:prstGeom prst="rect">
            <a:avLst/>
          </a:prstGeom>
          <a:noFill/>
        </p:spPr>
        <p:txBody>
          <a:bodyPr wrap="none" rtlCol="0">
            <a:spAutoFit/>
          </a:bodyPr>
          <a:lstStyle/>
          <a:p>
            <a:r>
              <a:rPr lang="en-US" dirty="0" smtClean="0"/>
              <a:t>head</a:t>
            </a:r>
            <a:endParaRPr lang="tr-TR" dirty="0"/>
          </a:p>
        </p:txBody>
      </p:sp>
      <p:cxnSp>
        <p:nvCxnSpPr>
          <p:cNvPr id="17" name="Straight Arrow Connector 16"/>
          <p:cNvCxnSpPr/>
          <p:nvPr/>
        </p:nvCxnSpPr>
        <p:spPr>
          <a:xfrm flipV="1">
            <a:off x="3048002" y="2002968"/>
            <a:ext cx="816429" cy="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cxnSp>
        <p:nvCxnSpPr>
          <p:cNvPr id="18" name="Straight Arrow Connector 17"/>
          <p:cNvCxnSpPr>
            <a:endCxn id="6" idx="2"/>
          </p:cNvCxnSpPr>
          <p:nvPr/>
        </p:nvCxnSpPr>
        <p:spPr>
          <a:xfrm flipV="1">
            <a:off x="1900761" y="2168433"/>
            <a:ext cx="424429" cy="12804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629" y="3361812"/>
            <a:ext cx="4371702" cy="646331"/>
          </a:xfrm>
          <a:prstGeom prst="rect">
            <a:avLst/>
          </a:prstGeom>
          <a:noFill/>
        </p:spPr>
        <p:txBody>
          <a:bodyPr wrap="square" rtlCol="0">
            <a:spAutoFit/>
          </a:bodyPr>
          <a:lstStyle/>
          <a:p>
            <a:r>
              <a:rPr lang="en-US" dirty="0" smtClean="0"/>
              <a:t>t   temporary pointer to remember the address</a:t>
            </a:r>
            <a:endParaRPr lang="tr-TR" dirty="0"/>
          </a:p>
        </p:txBody>
      </p:sp>
      <p:sp>
        <p:nvSpPr>
          <p:cNvPr id="23" name="TextBox 22"/>
          <p:cNvSpPr txBox="1"/>
          <p:nvPr/>
        </p:nvSpPr>
        <p:spPr>
          <a:xfrm>
            <a:off x="6895010" y="888163"/>
            <a:ext cx="4671825" cy="923330"/>
          </a:xfrm>
          <a:prstGeom prst="rect">
            <a:avLst/>
          </a:prstGeom>
          <a:noFill/>
        </p:spPr>
        <p:txBody>
          <a:bodyPr wrap="square" rtlCol="0">
            <a:spAutoFit/>
          </a:bodyPr>
          <a:lstStyle/>
          <a:p>
            <a:r>
              <a:rPr lang="en-US" dirty="0" smtClean="0"/>
              <a:t>head-&gt;next : next node pointed by head pointer gives the starting address of next node in our linked list</a:t>
            </a:r>
            <a:endParaRPr lang="tr-TR" dirty="0"/>
          </a:p>
        </p:txBody>
      </p:sp>
      <p:sp>
        <p:nvSpPr>
          <p:cNvPr id="24" name="TextBox 23"/>
          <p:cNvSpPr txBox="1"/>
          <p:nvPr/>
        </p:nvSpPr>
        <p:spPr>
          <a:xfrm>
            <a:off x="797159" y="4561332"/>
            <a:ext cx="4671825" cy="923330"/>
          </a:xfrm>
          <a:prstGeom prst="rect">
            <a:avLst/>
          </a:prstGeom>
          <a:noFill/>
        </p:spPr>
        <p:txBody>
          <a:bodyPr wrap="square" rtlCol="0">
            <a:spAutoFit/>
          </a:bodyPr>
          <a:lstStyle/>
          <a:p>
            <a:r>
              <a:rPr lang="en-US" dirty="0" smtClean="0"/>
              <a:t>If we assign head-&gt;next to head again we will effectively moving the head pointer to the next node</a:t>
            </a:r>
            <a:endParaRPr lang="tr-TR" dirty="0"/>
          </a:p>
        </p:txBody>
      </p:sp>
      <p:sp>
        <p:nvSpPr>
          <p:cNvPr id="25" name="TextBox 24"/>
          <p:cNvSpPr txBox="1"/>
          <p:nvPr/>
        </p:nvSpPr>
        <p:spPr>
          <a:xfrm>
            <a:off x="712089" y="5612888"/>
            <a:ext cx="4671825" cy="923330"/>
          </a:xfrm>
          <a:prstGeom prst="rect">
            <a:avLst/>
          </a:prstGeom>
          <a:noFill/>
        </p:spPr>
        <p:txBody>
          <a:bodyPr wrap="square" rtlCol="0">
            <a:spAutoFit/>
          </a:bodyPr>
          <a:lstStyle/>
          <a:p>
            <a:r>
              <a:rPr lang="en-US" dirty="0" smtClean="0"/>
              <a:t>Now first node in our linked list is exclude from linked list, we can safely delete this node to complete the process  with delete operator</a:t>
            </a:r>
            <a:endParaRPr lang="tr-TR" dirty="0"/>
          </a:p>
        </p:txBody>
      </p:sp>
    </p:spTree>
    <p:extLst>
      <p:ext uri="{BB962C8B-B14F-4D97-AF65-F5344CB8AC3E}">
        <p14:creationId xmlns:p14="http://schemas.microsoft.com/office/powerpoint/2010/main" val="633418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ADT</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en-US" dirty="0"/>
              <a:t>The most important concept related to lists is that of position. In other words, we perceive that there is a first element in the list, a second element, and so on. So, define a list to be a finite, ordered sequence of data items known as elements. This is close to the mathematical concept of a sequence.</a:t>
            </a:r>
          </a:p>
          <a:p>
            <a:pPr marL="0" indent="0">
              <a:buNone/>
            </a:pPr>
            <a:endParaRPr lang="en-US" dirty="0"/>
          </a:p>
          <a:p>
            <a:pPr marL="0" indent="0">
              <a:buNone/>
            </a:pPr>
            <a:r>
              <a:rPr lang="en-US" dirty="0"/>
              <a:t>“</a:t>
            </a:r>
            <a:r>
              <a:rPr lang="en-US" b="1" dirty="0"/>
              <a:t>Ordered</a:t>
            </a:r>
            <a:r>
              <a:rPr lang="en-US" dirty="0"/>
              <a:t>” in this definition means that each element has a position in the list. </a:t>
            </a:r>
            <a:endParaRPr lang="en-US" dirty="0" smtClean="0"/>
          </a:p>
          <a:p>
            <a:pPr marL="0" indent="0">
              <a:buNone/>
            </a:pPr>
            <a:r>
              <a:rPr lang="en-US" dirty="0" smtClean="0"/>
              <a:t>So </a:t>
            </a:r>
            <a:r>
              <a:rPr lang="en-US" dirty="0"/>
              <a:t>the term “ordered” in this context does not mean that the list elements are sorted by value. (Of course, we can always choose to sort the elements on the list if we want; it’s just that keeping the elements sorted is not an inherent property of being a list.)</a:t>
            </a:r>
            <a:endParaRPr lang="tr-TR" dirty="0"/>
          </a:p>
        </p:txBody>
      </p:sp>
    </p:spTree>
    <p:extLst>
      <p:ext uri="{BB962C8B-B14F-4D97-AF65-F5344CB8AC3E}">
        <p14:creationId xmlns:p14="http://schemas.microsoft.com/office/powerpoint/2010/main" val="39919152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deleteFirst</a:t>
            </a:r>
            <a:r>
              <a:rPr lang="en-US" dirty="0" smtClean="0"/>
              <a:t> visuals: move head pointer to next node</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3" name="Group 12"/>
          <p:cNvGrpSpPr/>
          <p:nvPr/>
        </p:nvGrpSpPr>
        <p:grpSpPr>
          <a:xfrm>
            <a:off x="1750424" y="1480456"/>
            <a:ext cx="1445625" cy="687978"/>
            <a:chOff x="905692" y="1793965"/>
            <a:chExt cx="1445625" cy="687978"/>
          </a:xfrm>
        </p:grpSpPr>
        <p:sp>
          <p:nvSpPr>
            <p:cNvPr id="6" name="Rectangle 5"/>
            <p:cNvSpPr/>
            <p:nvPr/>
          </p:nvSpPr>
          <p:spPr>
            <a:xfrm>
              <a:off x="905692" y="1793965"/>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2055223" y="1793965"/>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3879611" y="2452004"/>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633479" y="2887433"/>
            <a:ext cx="654346" cy="369332"/>
          </a:xfrm>
          <a:prstGeom prst="rect">
            <a:avLst/>
          </a:prstGeom>
          <a:noFill/>
        </p:spPr>
        <p:txBody>
          <a:bodyPr wrap="none" rtlCol="0">
            <a:spAutoFit/>
          </a:bodyPr>
          <a:lstStyle/>
          <a:p>
            <a:r>
              <a:rPr lang="en-US" dirty="0" smtClean="0"/>
              <a:t>head</a:t>
            </a:r>
            <a:endParaRPr lang="tr-TR" dirty="0"/>
          </a:p>
        </p:txBody>
      </p:sp>
      <p:cxnSp>
        <p:nvCxnSpPr>
          <p:cNvPr id="17" name="Straight Arrow Connector 16"/>
          <p:cNvCxnSpPr/>
          <p:nvPr/>
        </p:nvCxnSpPr>
        <p:spPr>
          <a:xfrm flipV="1">
            <a:off x="3048002" y="2002968"/>
            <a:ext cx="816429" cy="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cxnSp>
        <p:nvCxnSpPr>
          <p:cNvPr id="18" name="Straight Arrow Connector 17"/>
          <p:cNvCxnSpPr>
            <a:endCxn id="6" idx="2"/>
          </p:cNvCxnSpPr>
          <p:nvPr/>
        </p:nvCxnSpPr>
        <p:spPr>
          <a:xfrm flipV="1">
            <a:off x="1900761" y="2168433"/>
            <a:ext cx="424429" cy="12804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629" y="3361812"/>
            <a:ext cx="4371702" cy="646331"/>
          </a:xfrm>
          <a:prstGeom prst="rect">
            <a:avLst/>
          </a:prstGeom>
          <a:noFill/>
        </p:spPr>
        <p:txBody>
          <a:bodyPr wrap="square" rtlCol="0">
            <a:spAutoFit/>
          </a:bodyPr>
          <a:lstStyle/>
          <a:p>
            <a:r>
              <a:rPr lang="en-US" dirty="0" smtClean="0"/>
              <a:t>t   temporary pointer to remember the address</a:t>
            </a:r>
            <a:endParaRPr lang="tr-TR" dirty="0"/>
          </a:p>
        </p:txBody>
      </p:sp>
      <p:sp>
        <p:nvSpPr>
          <p:cNvPr id="23" name="TextBox 22"/>
          <p:cNvSpPr txBox="1"/>
          <p:nvPr/>
        </p:nvSpPr>
        <p:spPr>
          <a:xfrm>
            <a:off x="6895010" y="888163"/>
            <a:ext cx="4671825" cy="923330"/>
          </a:xfrm>
          <a:prstGeom prst="rect">
            <a:avLst/>
          </a:prstGeom>
          <a:noFill/>
        </p:spPr>
        <p:txBody>
          <a:bodyPr wrap="square" rtlCol="0">
            <a:spAutoFit/>
          </a:bodyPr>
          <a:lstStyle/>
          <a:p>
            <a:r>
              <a:rPr lang="en-US" dirty="0" smtClean="0"/>
              <a:t>head-&gt;next : next node pointed by head pointer gives the starting address of next node in our linked list</a:t>
            </a:r>
            <a:endParaRPr lang="tr-TR" dirty="0"/>
          </a:p>
        </p:txBody>
      </p:sp>
      <p:sp>
        <p:nvSpPr>
          <p:cNvPr id="25" name="TextBox 24"/>
          <p:cNvSpPr txBox="1"/>
          <p:nvPr/>
        </p:nvSpPr>
        <p:spPr>
          <a:xfrm>
            <a:off x="501065" y="4161368"/>
            <a:ext cx="4671825" cy="923330"/>
          </a:xfrm>
          <a:prstGeom prst="rect">
            <a:avLst/>
          </a:prstGeom>
          <a:noFill/>
        </p:spPr>
        <p:txBody>
          <a:bodyPr wrap="square" rtlCol="0">
            <a:spAutoFit/>
          </a:bodyPr>
          <a:lstStyle/>
          <a:p>
            <a:r>
              <a:rPr lang="en-US" dirty="0" smtClean="0"/>
              <a:t>Now first node in our linked list is exclude from linked list, we can safely delete this node to complete the process  with delete operator</a:t>
            </a:r>
            <a:endParaRPr lang="tr-TR" dirty="0"/>
          </a:p>
        </p:txBody>
      </p:sp>
      <p:sp>
        <p:nvSpPr>
          <p:cNvPr id="3" name="Rectangle 2"/>
          <p:cNvSpPr/>
          <p:nvPr/>
        </p:nvSpPr>
        <p:spPr>
          <a:xfrm>
            <a:off x="576359" y="5394362"/>
            <a:ext cx="1324402" cy="369332"/>
          </a:xfrm>
          <a:prstGeom prst="rect">
            <a:avLst/>
          </a:prstGeom>
        </p:spPr>
        <p:txBody>
          <a:bodyPr wrap="none">
            <a:spAutoFit/>
          </a:bodyPr>
          <a:lstStyle/>
          <a:p>
            <a:r>
              <a:rPr lang="tr-TR" dirty="0">
                <a:solidFill>
                  <a:srgbClr val="0000FF"/>
                </a:solidFill>
                <a:latin typeface="Consolas" panose="020B0609020204030204" pitchFamily="49" charset="0"/>
              </a:rPr>
              <a:t>delete</a:t>
            </a:r>
            <a:r>
              <a:rPr lang="tr-TR" dirty="0">
                <a:solidFill>
                  <a:srgbClr val="000000"/>
                </a:solidFill>
                <a:latin typeface="Consolas" panose="020B0609020204030204" pitchFamily="49" charset="0"/>
              </a:rPr>
              <a:t> t;</a:t>
            </a:r>
            <a:endParaRPr lang="tr-TR" dirty="0"/>
          </a:p>
        </p:txBody>
      </p:sp>
    </p:spTree>
    <p:extLst>
      <p:ext uri="{BB962C8B-B14F-4D97-AF65-F5344CB8AC3E}">
        <p14:creationId xmlns:p14="http://schemas.microsoft.com/office/powerpoint/2010/main" val="3394279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deleteFirst</a:t>
            </a:r>
            <a:r>
              <a:rPr lang="en-US" dirty="0" smtClean="0"/>
              <a:t> visuals: move head pointer to next node</a:t>
            </a:r>
            <a:endParaRPr lang="tr-TR" dirty="0"/>
          </a:p>
        </p:txBody>
      </p:sp>
      <p:grpSp>
        <p:nvGrpSpPr>
          <p:cNvPr id="11" name="Group 10"/>
          <p:cNvGrpSpPr/>
          <p:nvPr/>
        </p:nvGrpSpPr>
        <p:grpSpPr>
          <a:xfrm>
            <a:off x="6226629" y="2002970"/>
            <a:ext cx="1445625" cy="687978"/>
            <a:chOff x="4493623" y="1907177"/>
            <a:chExt cx="1445625" cy="687978"/>
          </a:xfrm>
        </p:grpSpPr>
        <p:sp>
          <p:nvSpPr>
            <p:cNvPr id="4" name="Rectangle 3"/>
            <p:cNvSpPr/>
            <p:nvPr/>
          </p:nvSpPr>
          <p:spPr>
            <a:xfrm>
              <a:off x="4493623" y="1907177"/>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Rectangle 4"/>
            <p:cNvSpPr/>
            <p:nvPr/>
          </p:nvSpPr>
          <p:spPr>
            <a:xfrm>
              <a:off x="5643154" y="1907177"/>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2" name="Group 11"/>
          <p:cNvGrpSpPr/>
          <p:nvPr/>
        </p:nvGrpSpPr>
        <p:grpSpPr>
          <a:xfrm>
            <a:off x="4023359" y="1658980"/>
            <a:ext cx="1445625" cy="687978"/>
            <a:chOff x="2778035" y="1737359"/>
            <a:chExt cx="1445625" cy="687978"/>
          </a:xfrm>
        </p:grpSpPr>
        <p:sp>
          <p:nvSpPr>
            <p:cNvPr id="9" name="Rectangle 8"/>
            <p:cNvSpPr/>
            <p:nvPr/>
          </p:nvSpPr>
          <p:spPr>
            <a:xfrm>
              <a:off x="2778035" y="1737359"/>
              <a:ext cx="1149531" cy="687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3927566" y="1737359"/>
              <a:ext cx="296094" cy="68797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cxnSp>
        <p:nvCxnSpPr>
          <p:cNvPr id="15" name="Straight Arrow Connector 14"/>
          <p:cNvCxnSpPr/>
          <p:nvPr/>
        </p:nvCxnSpPr>
        <p:spPr>
          <a:xfrm flipV="1">
            <a:off x="3879611" y="2452004"/>
            <a:ext cx="816429" cy="5225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633479" y="2887433"/>
            <a:ext cx="654346" cy="369332"/>
          </a:xfrm>
          <a:prstGeom prst="rect">
            <a:avLst/>
          </a:prstGeom>
          <a:noFill/>
        </p:spPr>
        <p:txBody>
          <a:bodyPr wrap="none" rtlCol="0">
            <a:spAutoFit/>
          </a:bodyPr>
          <a:lstStyle/>
          <a:p>
            <a:r>
              <a:rPr lang="en-US" dirty="0" smtClean="0"/>
              <a:t>head</a:t>
            </a:r>
            <a:endParaRPr lang="tr-TR" dirty="0"/>
          </a:p>
        </p:txBody>
      </p:sp>
      <p:cxnSp>
        <p:nvCxnSpPr>
          <p:cNvPr id="19" name="Straight Arrow Connector 18"/>
          <p:cNvCxnSpPr/>
          <p:nvPr/>
        </p:nvCxnSpPr>
        <p:spPr>
          <a:xfrm>
            <a:off x="5257800" y="2002968"/>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482841" y="2429690"/>
            <a:ext cx="901339" cy="1719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255727" y="2557051"/>
            <a:ext cx="812017" cy="369332"/>
          </a:xfrm>
          <a:prstGeom prst="rect">
            <a:avLst/>
          </a:prstGeom>
          <a:noFill/>
        </p:spPr>
        <p:txBody>
          <a:bodyPr wrap="none" rtlCol="0">
            <a:spAutoFit/>
          </a:bodyPr>
          <a:lstStyle/>
          <a:p>
            <a:r>
              <a:rPr lang="en-US" dirty="0" err="1" smtClean="0"/>
              <a:t>nullptr</a:t>
            </a:r>
            <a:endParaRPr lang="tr-TR" dirty="0"/>
          </a:p>
        </p:txBody>
      </p:sp>
      <p:cxnSp>
        <p:nvCxnSpPr>
          <p:cNvPr id="18" name="Straight Arrow Connector 17"/>
          <p:cNvCxnSpPr>
            <a:endCxn id="6" idx="2"/>
          </p:cNvCxnSpPr>
          <p:nvPr/>
        </p:nvCxnSpPr>
        <p:spPr>
          <a:xfrm flipV="1">
            <a:off x="1900761" y="2168433"/>
            <a:ext cx="424429" cy="12804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54629" y="3361812"/>
            <a:ext cx="4371702" cy="646331"/>
          </a:xfrm>
          <a:prstGeom prst="rect">
            <a:avLst/>
          </a:prstGeom>
          <a:noFill/>
        </p:spPr>
        <p:txBody>
          <a:bodyPr wrap="square" rtlCol="0">
            <a:spAutoFit/>
          </a:bodyPr>
          <a:lstStyle/>
          <a:p>
            <a:r>
              <a:rPr lang="en-US" dirty="0" smtClean="0"/>
              <a:t>t   temporary pointer to remember the address</a:t>
            </a:r>
            <a:endParaRPr lang="tr-TR" dirty="0"/>
          </a:p>
        </p:txBody>
      </p:sp>
      <p:sp>
        <p:nvSpPr>
          <p:cNvPr id="23" name="TextBox 22"/>
          <p:cNvSpPr txBox="1"/>
          <p:nvPr/>
        </p:nvSpPr>
        <p:spPr>
          <a:xfrm>
            <a:off x="6895010" y="888163"/>
            <a:ext cx="4671825" cy="923330"/>
          </a:xfrm>
          <a:prstGeom prst="rect">
            <a:avLst/>
          </a:prstGeom>
          <a:noFill/>
        </p:spPr>
        <p:txBody>
          <a:bodyPr wrap="square" rtlCol="0">
            <a:spAutoFit/>
          </a:bodyPr>
          <a:lstStyle/>
          <a:p>
            <a:r>
              <a:rPr lang="en-US" dirty="0" smtClean="0"/>
              <a:t>head-&gt;next : next node pointed by head pointer gives the starting address of next node in our linked list</a:t>
            </a:r>
            <a:endParaRPr lang="tr-TR" dirty="0"/>
          </a:p>
        </p:txBody>
      </p:sp>
      <p:sp>
        <p:nvSpPr>
          <p:cNvPr id="25" name="TextBox 24"/>
          <p:cNvSpPr txBox="1"/>
          <p:nvPr/>
        </p:nvSpPr>
        <p:spPr>
          <a:xfrm>
            <a:off x="501065" y="4161368"/>
            <a:ext cx="4671825" cy="923330"/>
          </a:xfrm>
          <a:prstGeom prst="rect">
            <a:avLst/>
          </a:prstGeom>
          <a:noFill/>
        </p:spPr>
        <p:txBody>
          <a:bodyPr wrap="square" rtlCol="0">
            <a:spAutoFit/>
          </a:bodyPr>
          <a:lstStyle/>
          <a:p>
            <a:r>
              <a:rPr lang="en-US" dirty="0" smtClean="0"/>
              <a:t>Now pointer t points to invalid memory location.  Since it is local variable we do not need to worry about it. </a:t>
            </a:r>
          </a:p>
        </p:txBody>
      </p:sp>
      <p:sp>
        <p:nvSpPr>
          <p:cNvPr id="3" name="Rectangle 2"/>
          <p:cNvSpPr/>
          <p:nvPr/>
        </p:nvSpPr>
        <p:spPr>
          <a:xfrm>
            <a:off x="576359" y="5394362"/>
            <a:ext cx="1324402" cy="369332"/>
          </a:xfrm>
          <a:prstGeom prst="rect">
            <a:avLst/>
          </a:prstGeom>
        </p:spPr>
        <p:txBody>
          <a:bodyPr wrap="none">
            <a:spAutoFit/>
          </a:bodyPr>
          <a:lstStyle/>
          <a:p>
            <a:r>
              <a:rPr lang="tr-TR" dirty="0">
                <a:solidFill>
                  <a:srgbClr val="0000FF"/>
                </a:solidFill>
                <a:latin typeface="Consolas" panose="020B0609020204030204" pitchFamily="49" charset="0"/>
              </a:rPr>
              <a:t>delete</a:t>
            </a:r>
            <a:r>
              <a:rPr lang="tr-TR" dirty="0">
                <a:solidFill>
                  <a:srgbClr val="000000"/>
                </a:solidFill>
                <a:latin typeface="Consolas" panose="020B0609020204030204" pitchFamily="49" charset="0"/>
              </a:rPr>
              <a:t> t;</a:t>
            </a:r>
            <a:endParaRPr lang="tr-TR" dirty="0"/>
          </a:p>
        </p:txBody>
      </p:sp>
    </p:spTree>
    <p:extLst>
      <p:ext uri="{BB962C8B-B14F-4D97-AF65-F5344CB8AC3E}">
        <p14:creationId xmlns:p14="http://schemas.microsoft.com/office/powerpoint/2010/main" val="397359379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print() </a:t>
            </a:r>
            <a:r>
              <a:rPr lang="en-US" dirty="0" err="1" smtClean="0"/>
              <a:t>const</a:t>
            </a:r>
            <a:r>
              <a:rPr lang="en-US" dirty="0" smtClean="0"/>
              <a:t> method</a:t>
            </a:r>
            <a:endParaRPr lang="tr-TR" dirty="0"/>
          </a:p>
        </p:txBody>
      </p:sp>
      <p:sp>
        <p:nvSpPr>
          <p:cNvPr id="3" name="Content Placeholder 2"/>
          <p:cNvSpPr>
            <a:spLocks noGrp="1"/>
          </p:cNvSpPr>
          <p:nvPr>
            <p:ph idx="1"/>
          </p:nvPr>
        </p:nvSpPr>
        <p:spPr/>
        <p:txBody>
          <a:bodyPr>
            <a:normAutofit fontScale="92500" lnSpcReduction="20000"/>
          </a:bodyPr>
          <a:lstStyle/>
          <a:p>
            <a:pPr marL="0" indent="0">
              <a:buNone/>
            </a:pPr>
            <a:r>
              <a:rPr lang="en-US" sz="2000" dirty="0" smtClean="0"/>
              <a:t>Initialize </a:t>
            </a:r>
            <a:r>
              <a:rPr lang="en-US" sz="2000" dirty="0"/>
              <a:t>a Traversal </a:t>
            </a:r>
            <a:r>
              <a:rPr lang="en-US" sz="2000" dirty="0" smtClean="0"/>
              <a:t>Pointer</a:t>
            </a:r>
          </a:p>
          <a:p>
            <a:pPr marL="0" indent="0">
              <a:buNone/>
            </a:pPr>
            <a:r>
              <a:rPr lang="tr-TR" sz="2000" dirty="0">
                <a:solidFill>
                  <a:srgbClr val="000000"/>
                </a:solidFill>
                <a:latin typeface="Consolas" panose="020B0609020204030204" pitchFamily="49" charset="0"/>
              </a:rPr>
              <a:t> </a:t>
            </a:r>
            <a:r>
              <a:rPr lang="tr-TR" sz="2000" dirty="0">
                <a:solidFill>
                  <a:srgbClr val="2B91AF"/>
                </a:solidFill>
                <a:latin typeface="Consolas" panose="020B0609020204030204" pitchFamily="49" charset="0"/>
              </a:rPr>
              <a:t>Node</a:t>
            </a:r>
            <a:r>
              <a:rPr lang="tr-TR" sz="2000" dirty="0">
                <a:solidFill>
                  <a:srgbClr val="000000"/>
                </a:solidFill>
                <a:latin typeface="Consolas" panose="020B0609020204030204" pitchFamily="49" charset="0"/>
              </a:rPr>
              <a:t>* </a:t>
            </a:r>
            <a:r>
              <a:rPr lang="tr-TR" sz="2000" dirty="0" smtClean="0">
                <a:solidFill>
                  <a:srgbClr val="000000"/>
                </a:solidFill>
                <a:latin typeface="Consolas" panose="020B0609020204030204" pitchFamily="49" charset="0"/>
              </a:rPr>
              <a:t>walk </a:t>
            </a:r>
            <a:r>
              <a:rPr lang="tr-TR" sz="2000" dirty="0">
                <a:solidFill>
                  <a:srgbClr val="000000"/>
                </a:solidFill>
                <a:latin typeface="Consolas" panose="020B0609020204030204" pitchFamily="49" charset="0"/>
              </a:rPr>
              <a:t>= head</a:t>
            </a:r>
            <a:r>
              <a:rPr lang="tr-TR" sz="2000" dirty="0" smtClean="0">
                <a:solidFill>
                  <a:srgbClr val="000000"/>
                </a:solidFill>
                <a:latin typeface="Consolas" panose="020B0609020204030204" pitchFamily="49" charset="0"/>
              </a:rPr>
              <a:t>;</a:t>
            </a:r>
            <a:endParaRPr lang="en-US" sz="2000" dirty="0" smtClean="0">
              <a:solidFill>
                <a:srgbClr val="000000"/>
              </a:solidFill>
              <a:latin typeface="Consolas" panose="020B0609020204030204" pitchFamily="49" charset="0"/>
            </a:endParaRPr>
          </a:p>
          <a:p>
            <a:pPr marL="0" indent="0">
              <a:buNone/>
            </a:pPr>
            <a:r>
              <a:rPr lang="en-US" sz="2000" dirty="0"/>
              <a:t>walk is a temporary pointer used to traverse the linked list.</a:t>
            </a:r>
          </a:p>
          <a:p>
            <a:pPr marL="0" indent="0">
              <a:buNone/>
            </a:pPr>
            <a:r>
              <a:rPr lang="en-US" sz="2000" dirty="0"/>
              <a:t>It starts at head, which points to the first </a:t>
            </a:r>
            <a:r>
              <a:rPr lang="en-US" sz="2000" dirty="0" smtClean="0"/>
              <a:t>node</a:t>
            </a:r>
          </a:p>
          <a:p>
            <a:pPr marL="0" indent="0">
              <a:buNone/>
            </a:pPr>
            <a:endParaRPr lang="en-US" sz="2000" dirty="0"/>
          </a:p>
          <a:p>
            <a:pPr marL="0" indent="0">
              <a:buNone/>
            </a:pPr>
            <a:r>
              <a:rPr lang="en-US" sz="2000" dirty="0"/>
              <a:t>Iterate Through the </a:t>
            </a:r>
            <a:r>
              <a:rPr lang="en-US" sz="2000" dirty="0" smtClean="0"/>
              <a:t>List </a:t>
            </a:r>
          </a:p>
          <a:p>
            <a:pPr marL="0" indent="0">
              <a:buNone/>
            </a:pPr>
            <a:r>
              <a:rPr lang="en-US" sz="2000" dirty="0">
                <a:solidFill>
                  <a:srgbClr val="0000FF"/>
                </a:solidFill>
                <a:latin typeface="Consolas" panose="020B0609020204030204" pitchFamily="49" charset="0"/>
              </a:rPr>
              <a:t> </a:t>
            </a:r>
            <a:r>
              <a:rPr lang="en-US" sz="2000" dirty="0" smtClean="0">
                <a:solidFill>
                  <a:srgbClr val="0000FF"/>
                </a:solidFill>
                <a:latin typeface="Consolas" panose="020B0609020204030204" pitchFamily="49" charset="0"/>
              </a:rPr>
              <a:t>      </a:t>
            </a:r>
            <a:r>
              <a:rPr lang="tr-TR" sz="2000" dirty="0" smtClean="0">
                <a:solidFill>
                  <a:srgbClr val="0000FF"/>
                </a:solidFill>
                <a:latin typeface="Consolas" panose="020B0609020204030204" pitchFamily="49" charset="0"/>
              </a:rPr>
              <a:t>while</a:t>
            </a:r>
            <a:r>
              <a:rPr lang="tr-TR" sz="2000" dirty="0" smtClean="0">
                <a:solidFill>
                  <a:srgbClr val="000000"/>
                </a:solidFill>
                <a:latin typeface="Consolas" panose="020B0609020204030204" pitchFamily="49" charset="0"/>
              </a:rPr>
              <a:t> </a:t>
            </a:r>
            <a:r>
              <a:rPr lang="tr-TR" sz="2000" dirty="0">
                <a:solidFill>
                  <a:srgbClr val="000000"/>
                </a:solidFill>
                <a:latin typeface="Consolas" panose="020B0609020204030204" pitchFamily="49" charset="0"/>
              </a:rPr>
              <a:t>(walk != </a:t>
            </a:r>
            <a:r>
              <a:rPr lang="tr-TR" sz="2000" dirty="0">
                <a:solidFill>
                  <a:srgbClr val="0000FF"/>
                </a:solidFill>
                <a:latin typeface="Consolas" panose="020B0609020204030204" pitchFamily="49" charset="0"/>
              </a:rPr>
              <a:t>nullptr</a:t>
            </a:r>
            <a:r>
              <a:rPr lang="tr-TR" sz="2000" dirty="0">
                <a:solidFill>
                  <a:srgbClr val="000000"/>
                </a:solidFill>
                <a:latin typeface="Consolas" panose="020B0609020204030204" pitchFamily="49" charset="0"/>
              </a:rPr>
              <a:t>)</a:t>
            </a:r>
            <a:r>
              <a:rPr lang="en-US" sz="2000" dirty="0" smtClean="0"/>
              <a:t>     </a:t>
            </a:r>
          </a:p>
          <a:p>
            <a:pPr marL="0" indent="0">
              <a:buNone/>
            </a:pPr>
            <a:endParaRPr lang="en-US" sz="2000" dirty="0" smtClean="0"/>
          </a:p>
          <a:p>
            <a:pPr marL="0" indent="0">
              <a:buNone/>
            </a:pPr>
            <a:r>
              <a:rPr lang="en-US" sz="2000" dirty="0"/>
              <a:t>This loop continues until walk becomes </a:t>
            </a:r>
            <a:r>
              <a:rPr lang="en-US" sz="2000" dirty="0" err="1"/>
              <a:t>nullptr</a:t>
            </a:r>
            <a:r>
              <a:rPr lang="en-US" sz="2000" dirty="0"/>
              <a:t> (i.e., when we reach the end of the list</a:t>
            </a:r>
            <a:r>
              <a:rPr lang="en-US" sz="2000" dirty="0" smtClean="0"/>
              <a:t>). Each </a:t>
            </a:r>
            <a:r>
              <a:rPr lang="en-US" sz="2000" dirty="0"/>
              <a:t>iteration processes one node</a:t>
            </a:r>
            <a:r>
              <a:rPr lang="en-US" sz="2000" dirty="0" smtClean="0"/>
              <a:t>. </a:t>
            </a:r>
          </a:p>
          <a:p>
            <a:pPr marL="0" indent="0">
              <a:buNone/>
            </a:pPr>
            <a:r>
              <a:rPr lang="tr-TR" sz="2000" dirty="0">
                <a:solidFill>
                  <a:srgbClr val="0000FF"/>
                </a:solidFill>
                <a:latin typeface="Consolas" panose="020B0609020204030204" pitchFamily="49" charset="0"/>
              </a:rPr>
              <a:t> cout &lt;&lt; walk-&gt;name &lt;&lt; " </a:t>
            </a:r>
            <a:r>
              <a:rPr lang="tr-TR" sz="2000" dirty="0" smtClean="0">
                <a:solidFill>
                  <a:srgbClr val="0000FF"/>
                </a:solidFill>
                <a:latin typeface="Consolas" panose="020B0609020204030204" pitchFamily="49" charset="0"/>
              </a:rPr>
              <a:t>";</a:t>
            </a:r>
            <a:r>
              <a:rPr lang="en-US" sz="2000" dirty="0" smtClean="0">
                <a:solidFill>
                  <a:srgbClr val="0000FF"/>
                </a:solidFill>
                <a:latin typeface="Consolas" panose="020B0609020204030204" pitchFamily="49" charset="0"/>
              </a:rPr>
              <a:t>  //print the data</a:t>
            </a:r>
          </a:p>
          <a:p>
            <a:pPr marL="0" indent="0">
              <a:buNone/>
            </a:pPr>
            <a:endParaRPr lang="en-US" sz="2000" dirty="0" smtClean="0">
              <a:solidFill>
                <a:srgbClr val="0000FF"/>
              </a:solidFill>
            </a:endParaRPr>
          </a:p>
          <a:p>
            <a:pPr marL="0" indent="0">
              <a:buNone/>
            </a:pPr>
            <a:r>
              <a:rPr lang="tr-TR" sz="2000" dirty="0">
                <a:solidFill>
                  <a:srgbClr val="0000FF"/>
                </a:solidFill>
                <a:latin typeface="Consolas" panose="020B0609020204030204" pitchFamily="49" charset="0"/>
              </a:rPr>
              <a:t>walk = walk-&gt;next</a:t>
            </a:r>
            <a:r>
              <a:rPr lang="tr-TR" sz="2000" dirty="0" smtClean="0">
                <a:solidFill>
                  <a:srgbClr val="0000FF"/>
                </a:solidFill>
                <a:latin typeface="Consolas" panose="020B0609020204030204" pitchFamily="49" charset="0"/>
              </a:rPr>
              <a:t>;</a:t>
            </a:r>
            <a:r>
              <a:rPr lang="en-US" sz="2000" smtClean="0">
                <a:solidFill>
                  <a:srgbClr val="0000FF"/>
                </a:solidFill>
                <a:latin typeface="Consolas" panose="020B0609020204030204" pitchFamily="49" charset="0"/>
              </a:rPr>
              <a:t> </a:t>
            </a:r>
            <a:endParaRPr lang="en-US" sz="2000" dirty="0" smtClean="0">
              <a:solidFill>
                <a:srgbClr val="000000"/>
              </a:solidFill>
              <a:latin typeface="Consolas" panose="020B0609020204030204" pitchFamily="49" charset="0"/>
            </a:endParaRPr>
          </a:p>
          <a:p>
            <a:pPr marL="0" indent="0">
              <a:buNone/>
            </a:pPr>
            <a:r>
              <a:rPr lang="en-US" sz="2000" dirty="0" smtClean="0">
                <a:solidFill>
                  <a:srgbClr val="000000"/>
                </a:solidFill>
                <a:latin typeface="Consolas" panose="020B0609020204030204" pitchFamily="49" charset="0"/>
              </a:rPr>
              <a:t>The </a:t>
            </a:r>
            <a:r>
              <a:rPr lang="en-US" sz="2000" dirty="0">
                <a:solidFill>
                  <a:srgbClr val="000000"/>
                </a:solidFill>
                <a:latin typeface="Consolas" panose="020B0609020204030204" pitchFamily="49" charset="0"/>
              </a:rPr>
              <a:t>traversal pointer walk advances to the next node.</a:t>
            </a:r>
          </a:p>
          <a:p>
            <a:pPr marL="0" indent="0">
              <a:buNone/>
            </a:pPr>
            <a:r>
              <a:rPr lang="en-US" sz="2000" dirty="0">
                <a:solidFill>
                  <a:srgbClr val="000000"/>
                </a:solidFill>
                <a:latin typeface="Consolas" panose="020B0609020204030204" pitchFamily="49" charset="0"/>
              </a:rPr>
              <a:t>This continues until walk becomes </a:t>
            </a:r>
            <a:r>
              <a:rPr lang="en-US" sz="2000" dirty="0" err="1">
                <a:solidFill>
                  <a:srgbClr val="000000"/>
                </a:solidFill>
                <a:latin typeface="Consolas" panose="020B0609020204030204" pitchFamily="49" charset="0"/>
              </a:rPr>
              <a:t>nullptr</a:t>
            </a:r>
            <a:r>
              <a:rPr lang="en-US" sz="2000" dirty="0">
                <a:solidFill>
                  <a:srgbClr val="000000"/>
                </a:solidFill>
                <a:latin typeface="Consolas" panose="020B0609020204030204" pitchFamily="49" charset="0"/>
              </a:rPr>
              <a:t>, signaling the end of the list.</a:t>
            </a:r>
            <a:endParaRPr lang="tr-TR" sz="2000" dirty="0">
              <a:solidFill>
                <a:srgbClr val="000000"/>
              </a:solidFill>
              <a:latin typeface="Consolas" panose="020B0609020204030204" pitchFamily="49" charset="0"/>
            </a:endParaRPr>
          </a:p>
          <a:p>
            <a:pPr marL="0" indent="0">
              <a:buNone/>
            </a:pPr>
            <a:endParaRPr lang="tr-TR" sz="2000" dirty="0"/>
          </a:p>
        </p:txBody>
      </p:sp>
      <p:sp>
        <p:nvSpPr>
          <p:cNvPr id="4" name="Rectangle 3"/>
          <p:cNvSpPr/>
          <p:nvPr/>
        </p:nvSpPr>
        <p:spPr>
          <a:xfrm>
            <a:off x="6514012" y="186120"/>
            <a:ext cx="6096000" cy="2031325"/>
          </a:xfrm>
          <a:prstGeom prst="rect">
            <a:avLst/>
          </a:prstGeom>
        </p:spPr>
        <p:txBody>
          <a:bodyPr>
            <a:spAutoFit/>
          </a:bodyPr>
          <a:lstStyle/>
          <a:p>
            <a:r>
              <a:rPr lang="en-US" dirty="0">
                <a:solidFill>
                  <a:srgbClr val="0000FF"/>
                </a:solidFill>
                <a:latin typeface="Consolas" panose="020B0609020204030204" pitchFamily="49" charset="0"/>
              </a:rPr>
              <a:t>void</a:t>
            </a:r>
            <a:r>
              <a:rPr lang="en-US" dirty="0">
                <a:solidFill>
                  <a:srgbClr val="000000"/>
                </a:solidFill>
                <a:latin typeface="Consolas" panose="020B0609020204030204" pitchFamily="49" charset="0"/>
              </a:rPr>
              <a:t> print()</a:t>
            </a:r>
            <a:r>
              <a:rPr lang="en-US" dirty="0" err="1">
                <a:solidFill>
                  <a:srgbClr val="0000FF"/>
                </a:solidFill>
                <a:latin typeface="Consolas" panose="020B0609020204030204" pitchFamily="49" charset="0"/>
              </a:rPr>
              <a:t>const</a:t>
            </a:r>
            <a:r>
              <a:rPr lang="en-US" dirty="0">
                <a:solidFill>
                  <a:srgbClr val="000000"/>
                </a:solidFill>
                <a:latin typeface="Consolas" panose="020B0609020204030204" pitchFamily="49" charset="0"/>
              </a:rPr>
              <a:t> {  </a:t>
            </a:r>
            <a:r>
              <a:rPr lang="en-US" dirty="0" smtClean="0">
                <a:solidFill>
                  <a:srgbClr val="008000"/>
                </a:solidFill>
                <a:latin typeface="Consolas" panose="020B0609020204030204" pitchFamily="49" charset="0"/>
              </a:rPr>
              <a:t>// </a:t>
            </a:r>
            <a:r>
              <a:rPr lang="en-US" dirty="0">
                <a:solidFill>
                  <a:srgbClr val="008000"/>
                </a:solidFill>
                <a:latin typeface="Consolas" panose="020B0609020204030204" pitchFamily="49" charset="0"/>
              </a:rPr>
              <a:t>Print the list</a:t>
            </a:r>
            <a:endParaRPr lang="en-US"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a:solidFill>
                  <a:srgbClr val="2B91AF"/>
                </a:solidFill>
                <a:latin typeface="Consolas" panose="020B0609020204030204" pitchFamily="49" charset="0"/>
              </a:rPr>
              <a:t>Node</a:t>
            </a:r>
            <a:r>
              <a:rPr lang="tr-TR" dirty="0">
                <a:solidFill>
                  <a:srgbClr val="000000"/>
                </a:solidFill>
                <a:latin typeface="Consolas" panose="020B0609020204030204" pitchFamily="49" charset="0"/>
              </a:rPr>
              <a:t>* walk = head;</a:t>
            </a: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while</a:t>
            </a:r>
            <a:r>
              <a:rPr lang="tr-TR" dirty="0">
                <a:solidFill>
                  <a:srgbClr val="000000"/>
                </a:solidFill>
                <a:latin typeface="Consolas" panose="020B0609020204030204" pitchFamily="49" charset="0"/>
              </a:rPr>
              <a:t> (walk != </a:t>
            </a:r>
            <a:r>
              <a:rPr lang="tr-TR" dirty="0">
                <a:solidFill>
                  <a:srgbClr val="0000FF"/>
                </a:solidFill>
                <a:latin typeface="Consolas" panose="020B0609020204030204" pitchFamily="49" charset="0"/>
              </a:rPr>
              <a:t>nullptr</a:t>
            </a:r>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cout </a:t>
            </a:r>
            <a:r>
              <a:rPr lang="tr-TR" dirty="0">
                <a:solidFill>
                  <a:srgbClr val="008080"/>
                </a:solidFill>
                <a:latin typeface="Consolas" panose="020B0609020204030204" pitchFamily="49" charset="0"/>
              </a:rPr>
              <a:t>&lt;&lt;</a:t>
            </a:r>
            <a:r>
              <a:rPr lang="tr-TR" dirty="0">
                <a:solidFill>
                  <a:srgbClr val="000000"/>
                </a:solidFill>
                <a:latin typeface="Consolas" panose="020B0609020204030204" pitchFamily="49" charset="0"/>
              </a:rPr>
              <a:t> walk-&gt;name </a:t>
            </a:r>
            <a:r>
              <a:rPr lang="tr-TR" dirty="0">
                <a:solidFill>
                  <a:srgbClr val="008080"/>
                </a:solidFill>
                <a:latin typeface="Consolas" panose="020B0609020204030204" pitchFamily="49" charset="0"/>
              </a:rPr>
              <a:t>&lt;&lt;</a:t>
            </a:r>
            <a:r>
              <a:rPr lang="tr-TR" dirty="0">
                <a:solidFill>
                  <a:srgbClr val="000000"/>
                </a:solidFill>
                <a:latin typeface="Consolas" panose="020B0609020204030204" pitchFamily="49" charset="0"/>
              </a:rPr>
              <a:t> </a:t>
            </a:r>
            <a:r>
              <a:rPr lang="tr-TR" dirty="0">
                <a:solidFill>
                  <a:srgbClr val="A31515"/>
                </a:solidFill>
                <a:latin typeface="Consolas" panose="020B0609020204030204" pitchFamily="49" charset="0"/>
              </a:rPr>
              <a:t>" "</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walk = walk-&gt;next;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endParaRPr lang="tr-TR" dirty="0"/>
          </a:p>
        </p:txBody>
      </p:sp>
    </p:spTree>
    <p:extLst>
      <p:ext uri="{BB962C8B-B14F-4D97-AF65-F5344CB8AC3E}">
        <p14:creationId xmlns:p14="http://schemas.microsoft.com/office/powerpoint/2010/main" val="73196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217079"/>
            <a:ext cx="10515600" cy="758281"/>
          </a:xfrm>
        </p:spPr>
        <p:txBody>
          <a:bodyPr>
            <a:normAutofit fontScale="90000"/>
          </a:bodyPr>
          <a:lstStyle/>
          <a:p>
            <a:r>
              <a:rPr lang="en-US" dirty="0" smtClean="0"/>
              <a:t>List ADT: Some boring but most important parts</a:t>
            </a:r>
            <a:endParaRPr lang="tr-TR" dirty="0"/>
          </a:p>
        </p:txBody>
      </p:sp>
      <p:sp>
        <p:nvSpPr>
          <p:cNvPr id="3" name="Content Placeholder 2"/>
          <p:cNvSpPr>
            <a:spLocks noGrp="1"/>
          </p:cNvSpPr>
          <p:nvPr>
            <p:ph idx="1"/>
          </p:nvPr>
        </p:nvSpPr>
        <p:spPr>
          <a:xfrm>
            <a:off x="838200" y="1201783"/>
            <a:ext cx="10515600" cy="5434148"/>
          </a:xfrm>
        </p:spPr>
        <p:txBody>
          <a:bodyPr>
            <a:normAutofit fontScale="92500" lnSpcReduction="20000"/>
          </a:bodyPr>
          <a:lstStyle/>
          <a:p>
            <a:pPr marL="0" indent="0">
              <a:buNone/>
            </a:pPr>
            <a:r>
              <a:rPr lang="en-US" dirty="0"/>
              <a:t>Each list element must have some data type. In the simple list implementations </a:t>
            </a:r>
            <a:r>
              <a:rPr lang="en-US" dirty="0" smtClean="0"/>
              <a:t>that we are going to study </a:t>
            </a:r>
            <a:r>
              <a:rPr lang="en-US" dirty="0"/>
              <a:t>in </a:t>
            </a:r>
            <a:r>
              <a:rPr lang="en-US" dirty="0" smtClean="0"/>
              <a:t>coming lectures, </a:t>
            </a:r>
            <a:r>
              <a:rPr lang="en-US" dirty="0"/>
              <a:t>all elements of the list are usually assumed to have the </a:t>
            </a:r>
            <a:r>
              <a:rPr lang="en-US" b="1" dirty="0"/>
              <a:t>same data type</a:t>
            </a:r>
            <a:r>
              <a:rPr lang="en-US" dirty="0"/>
              <a:t>, although there is no conceptual objection to lists whose elements have differing data types if the application requires it. The operations defined as part of the list ADT depend on the elemental data type. For example, the list ADT can be used for lists of integers, lists of characters, lists of payroll records, even lists of lists.</a:t>
            </a:r>
          </a:p>
          <a:p>
            <a:pPr marL="0" indent="0">
              <a:buNone/>
            </a:pPr>
            <a:r>
              <a:rPr lang="en-US" dirty="0" smtClean="0"/>
              <a:t>A </a:t>
            </a:r>
            <a:r>
              <a:rPr lang="en-US" dirty="0"/>
              <a:t>list is said to be </a:t>
            </a:r>
            <a:r>
              <a:rPr lang="en-US" b="1" dirty="0"/>
              <a:t>empty</a:t>
            </a:r>
            <a:r>
              <a:rPr lang="en-US" dirty="0"/>
              <a:t> when it contains no elements. The number of elements currently stored is called the </a:t>
            </a:r>
            <a:r>
              <a:rPr lang="en-US" b="1" dirty="0"/>
              <a:t>length</a:t>
            </a:r>
            <a:r>
              <a:rPr lang="en-US" dirty="0"/>
              <a:t> of the list. The beginning of the list is called the head, the end of the list is called the tail</a:t>
            </a:r>
            <a:r>
              <a:rPr lang="en-US" dirty="0" smtClean="0"/>
              <a:t>.</a:t>
            </a:r>
            <a:endParaRPr lang="en-US" dirty="0"/>
          </a:p>
          <a:p>
            <a:pPr marL="0" indent="0">
              <a:buNone/>
            </a:pPr>
            <a:r>
              <a:rPr lang="en-US" dirty="0"/>
              <a:t>We need some notation to show the contents of a list, so we will use the same angle bracket notation that is normally used to represent sequences. </a:t>
            </a:r>
            <a:r>
              <a:rPr lang="en-US" b="1" dirty="0"/>
              <a:t>To be consistent with standard array indexing, the first position on the list is denoted as 0</a:t>
            </a:r>
            <a:r>
              <a:rPr lang="en-US" dirty="0"/>
              <a:t>. Thus, if there are n elements in the list, they are given positions 0 through n−1 as ⟨ a0, a1, ..., an−1 ⟩. The subscript indicates an element’s position within the list. Using this notation, the empty list would appear as ⟨ ⟩.</a:t>
            </a:r>
            <a:endParaRPr lang="tr-TR" dirty="0"/>
          </a:p>
        </p:txBody>
      </p:sp>
    </p:spTree>
    <p:extLst>
      <p:ext uri="{BB962C8B-B14F-4D97-AF65-F5344CB8AC3E}">
        <p14:creationId xmlns:p14="http://schemas.microsoft.com/office/powerpoint/2010/main" val="3387539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ADT</a:t>
            </a:r>
            <a:endParaRPr lang="tr-TR" dirty="0"/>
          </a:p>
        </p:txBody>
      </p:sp>
      <p:sp>
        <p:nvSpPr>
          <p:cNvPr id="3" name="Content Placeholder 2"/>
          <p:cNvSpPr>
            <a:spLocks noGrp="1"/>
          </p:cNvSpPr>
          <p:nvPr>
            <p:ph idx="1"/>
          </p:nvPr>
        </p:nvSpPr>
        <p:spPr/>
        <p:txBody>
          <a:bodyPr/>
          <a:lstStyle/>
          <a:p>
            <a:pPr marL="0" indent="0">
              <a:buNone/>
            </a:pPr>
            <a:r>
              <a:rPr lang="en-US" dirty="0"/>
              <a:t>We begin by defining an ADT for lists. </a:t>
            </a:r>
            <a:endParaRPr lang="en-US" dirty="0" smtClean="0"/>
          </a:p>
          <a:p>
            <a:pPr marL="0" indent="0">
              <a:buNone/>
            </a:pPr>
            <a:r>
              <a:rPr lang="en-US" dirty="0"/>
              <a:t>What basic operations do we want our lists to support? Our common intuition about lists tells us that a list should be able to grow and shrink in size as we insert and remove elements. We should be able to insert and remove elements from anywhere in the list. We should be able to gain access to any element’s value, either to read it or to change it. Finally, we should be able to know the size of the list, and to iterate through the elements in the </a:t>
            </a:r>
            <a:r>
              <a:rPr lang="en-US" dirty="0" smtClean="0"/>
              <a:t>list</a:t>
            </a:r>
          </a:p>
          <a:p>
            <a:pPr marL="0" indent="0">
              <a:buNone/>
            </a:pPr>
            <a:endParaRPr lang="en-US" dirty="0" smtClean="0"/>
          </a:p>
        </p:txBody>
      </p:sp>
    </p:spTree>
    <p:extLst>
      <p:ext uri="{BB962C8B-B14F-4D97-AF65-F5344CB8AC3E}">
        <p14:creationId xmlns:p14="http://schemas.microsoft.com/office/powerpoint/2010/main" val="458247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ADT</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Now we can define the ADT for a list object in terms of a set of operations on that object. </a:t>
            </a:r>
            <a:endParaRPr lang="en-US" dirty="0" smtClean="0"/>
          </a:p>
          <a:p>
            <a:pPr marL="0" indent="0">
              <a:buNone/>
            </a:pPr>
            <a:r>
              <a:rPr lang="en-US" dirty="0" smtClean="0"/>
              <a:t>We </a:t>
            </a:r>
            <a:r>
              <a:rPr lang="en-US" dirty="0"/>
              <a:t>will use an interface to formally define the list ADT. </a:t>
            </a:r>
            <a:endParaRPr lang="en-US" dirty="0" smtClean="0"/>
          </a:p>
          <a:p>
            <a:pPr marL="0" indent="0">
              <a:buNone/>
            </a:pPr>
            <a:r>
              <a:rPr lang="en-US" dirty="0" smtClean="0"/>
              <a:t>List </a:t>
            </a:r>
            <a:r>
              <a:rPr lang="en-US" dirty="0"/>
              <a:t>defines the member functions that any list implementation inheriting from it must support, along with their parameters and return types.</a:t>
            </a:r>
          </a:p>
          <a:p>
            <a:pPr marL="0" indent="0">
              <a:buNone/>
            </a:pPr>
            <a:endParaRPr lang="en-US" dirty="0"/>
          </a:p>
          <a:p>
            <a:pPr marL="0" indent="0">
              <a:buNone/>
            </a:pPr>
            <a:r>
              <a:rPr lang="en-US" dirty="0"/>
              <a:t>True to the notion of an ADT, an interface does not specify </a:t>
            </a:r>
            <a:r>
              <a:rPr lang="en-US" b="1" dirty="0"/>
              <a:t>how operations are implemented</a:t>
            </a:r>
            <a:r>
              <a:rPr lang="en-US" dirty="0"/>
              <a:t>. Two complete implementations are presented later (array-based lists and linked lists), both of which use the same list ADT to define their operations. But they are considerably different in approaches and in their space/time tradeoffs.</a:t>
            </a:r>
            <a:endParaRPr lang="en-US" dirty="0" smtClean="0"/>
          </a:p>
          <a:p>
            <a:pPr marL="0" indent="0">
              <a:buNone/>
            </a:pPr>
            <a:r>
              <a:rPr lang="en-US" dirty="0" smtClean="0"/>
              <a:t>Two </a:t>
            </a:r>
            <a:r>
              <a:rPr lang="en-US" dirty="0"/>
              <a:t>implementations for the list ADT – the array-based list and the linked list – are covered in detail and their relative merits discussed.</a:t>
            </a:r>
            <a:endParaRPr lang="tr-TR" dirty="0"/>
          </a:p>
        </p:txBody>
      </p:sp>
    </p:spTree>
    <p:extLst>
      <p:ext uri="{BB962C8B-B14F-4D97-AF65-F5344CB8AC3E}">
        <p14:creationId xmlns:p14="http://schemas.microsoft.com/office/powerpoint/2010/main" val="4107285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1056</TotalTime>
  <Words>5619</Words>
  <Application>Microsoft Office PowerPoint</Application>
  <PresentationFormat>Widescreen</PresentationFormat>
  <Paragraphs>650</Paragraphs>
  <Slides>62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Arial</vt:lpstr>
      <vt:lpstr>Arial Unicode MS</vt:lpstr>
      <vt:lpstr>Calibri</vt:lpstr>
      <vt:lpstr>Calibri Light</vt:lpstr>
      <vt:lpstr>Consolas</vt:lpstr>
      <vt:lpstr>Office Theme</vt:lpstr>
      <vt:lpstr>List/Vector: Use of Arrays, Dynamic Arrays and Linked List to implement List/Vector ADT</vt:lpstr>
      <vt:lpstr>Our Concern: The Conceptual Foundation: Abstraction &amp; ADTs </vt:lpstr>
      <vt:lpstr>Our Concern: The Conceptual Foundation: Abstraction &amp; ADTs </vt:lpstr>
      <vt:lpstr>List</vt:lpstr>
      <vt:lpstr>The List ADT: Our First Concrete Example</vt:lpstr>
      <vt:lpstr>List ADT</vt:lpstr>
      <vt:lpstr>List ADT: Some boring but most important parts</vt:lpstr>
      <vt:lpstr>List ADT</vt:lpstr>
      <vt:lpstr>List ADT</vt:lpstr>
      <vt:lpstr>List ADT</vt:lpstr>
      <vt:lpstr>PowerPoint Presentation</vt:lpstr>
      <vt:lpstr>PowerPoint Presentation</vt:lpstr>
      <vt:lpstr>List ADT</vt:lpstr>
      <vt:lpstr>Problems with Arrays in C++</vt:lpstr>
      <vt:lpstr>Problems with Arrays in C++</vt:lpstr>
      <vt:lpstr>Problems with Arrays in C++</vt:lpstr>
      <vt:lpstr>Problems with Vectors in C++</vt:lpstr>
      <vt:lpstr>When to Use Arrays vs. Vectors?</vt:lpstr>
      <vt:lpstr>When to Use Arrays vs. Vectors</vt:lpstr>
      <vt:lpstr>Linked Lists</vt:lpstr>
      <vt:lpstr>Linked Lists: Dynamic Size and Efficient Insertions</vt:lpstr>
      <vt:lpstr>Think of a Linked List Like a Chain of People Holding Hands</vt:lpstr>
      <vt:lpstr>How Do We Add a New Person? </vt:lpstr>
      <vt:lpstr>How Do We Remove a Person? </vt:lpstr>
      <vt:lpstr>Understanding Pointers to a Class in C++</vt:lpstr>
      <vt:lpstr>Understanding Pointers to a Class in C++</vt:lpstr>
      <vt:lpstr>Dynamically Allocating Objects Using Pointers</vt:lpstr>
      <vt:lpstr>Pointer to an Array of Objects</vt:lpstr>
      <vt:lpstr>How new Finds Empty Slots and Allocates Memory on the Heap in C++ </vt:lpstr>
      <vt:lpstr>Why Consecutive new Requests Cannot Guarantee Consecutive Memory Blocks? </vt:lpstr>
      <vt:lpstr>Why Consecutive new Requests Cannot Guarantee Consecutive Memory Blocks? </vt:lpstr>
      <vt:lpstr>What is a Node? </vt:lpstr>
      <vt:lpstr>Node Class/Struct</vt:lpstr>
      <vt:lpstr>Memory after new operator </vt:lpstr>
      <vt:lpstr>Memory after new operator </vt:lpstr>
      <vt:lpstr>Memory after new operator </vt:lpstr>
      <vt:lpstr>Memory after new operator </vt:lpstr>
      <vt:lpstr>Memory after new operator </vt:lpstr>
      <vt:lpstr>Which node is very important?</vt:lpstr>
      <vt:lpstr>Linked List</vt:lpstr>
      <vt:lpstr>Advantages of linked lists</vt:lpstr>
      <vt:lpstr>Nodes and Lists</vt:lpstr>
      <vt:lpstr>One Implementation of a Linked List</vt:lpstr>
      <vt:lpstr>Implementing Methods</vt:lpstr>
      <vt:lpstr>Linked List Implementations</vt:lpstr>
      <vt:lpstr>PowerPoint Presentation</vt:lpstr>
      <vt:lpstr>LinkedList class</vt:lpstr>
      <vt:lpstr>LinkedList class Constructor</vt:lpstr>
      <vt:lpstr>LinkedList class Constructor</vt:lpstr>
      <vt:lpstr>LinkedList class Constructor</vt:lpstr>
      <vt:lpstr>insertFront() method</vt:lpstr>
      <vt:lpstr>insertFront() method</vt:lpstr>
      <vt:lpstr>deleteFront() method</vt:lpstr>
      <vt:lpstr>deleteFront() method</vt:lpstr>
      <vt:lpstr>deleteFirst visuals</vt:lpstr>
      <vt:lpstr>deleteFirst visuals</vt:lpstr>
      <vt:lpstr>deleteFirst visuals: move head pointer to next node</vt:lpstr>
      <vt:lpstr>deleteFirst visuals: move head pointer to next node</vt:lpstr>
      <vt:lpstr>deleteFirst visuals: move head pointer to next node</vt:lpstr>
      <vt:lpstr>deleteFirst visuals: move head pointer to next node</vt:lpstr>
      <vt:lpstr>deleteFirst visuals: move head pointer to next node</vt:lpstr>
      <vt:lpstr>print() const method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Arrays, Dynamic Arrays and Linked List</dc:title>
  <dc:creator>agorur</dc:creator>
  <cp:lastModifiedBy>agorur</cp:lastModifiedBy>
  <cp:revision>49</cp:revision>
  <dcterms:created xsi:type="dcterms:W3CDTF">2025-03-02T22:06:43Z</dcterms:created>
  <dcterms:modified xsi:type="dcterms:W3CDTF">2026-03-01T23:34:00Z</dcterms:modified>
</cp:coreProperties>
</file>