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2"/>
  </p:notesMasterIdLst>
  <p:sldIdLst>
    <p:sldId id="257" r:id="rId2"/>
    <p:sldId id="258" r:id="rId3"/>
    <p:sldId id="339" r:id="rId4"/>
    <p:sldId id="340" r:id="rId5"/>
    <p:sldId id="341"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68" r:id="rId21"/>
    <p:sldId id="290" r:id="rId22"/>
    <p:sldId id="291" r:id="rId23"/>
    <p:sldId id="292" r:id="rId24"/>
    <p:sldId id="293" r:id="rId25"/>
    <p:sldId id="294" r:id="rId26"/>
    <p:sldId id="342" r:id="rId27"/>
    <p:sldId id="343" r:id="rId28"/>
    <p:sldId id="344" r:id="rId29"/>
    <p:sldId id="295" r:id="rId30"/>
    <p:sldId id="270" r:id="rId31"/>
    <p:sldId id="296" r:id="rId32"/>
    <p:sldId id="298" r:id="rId33"/>
    <p:sldId id="299" r:id="rId34"/>
    <p:sldId id="300" r:id="rId35"/>
    <p:sldId id="301" r:id="rId36"/>
    <p:sldId id="297" r:id="rId37"/>
    <p:sldId id="302" r:id="rId38"/>
    <p:sldId id="303" r:id="rId39"/>
    <p:sldId id="315" r:id="rId40"/>
    <p:sldId id="316" r:id="rId41"/>
    <p:sldId id="317" r:id="rId42"/>
    <p:sldId id="318" r:id="rId43"/>
    <p:sldId id="345" r:id="rId44"/>
    <p:sldId id="346" r:id="rId45"/>
    <p:sldId id="347" r:id="rId46"/>
    <p:sldId id="348" r:id="rId47"/>
    <p:sldId id="349" r:id="rId48"/>
    <p:sldId id="350" r:id="rId49"/>
    <p:sldId id="272" r:id="rId50"/>
    <p:sldId id="312" r:id="rId51"/>
    <p:sldId id="313"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 id="335" r:id="rId69"/>
    <p:sldId id="336" r:id="rId70"/>
    <p:sldId id="337" r:id="rId71"/>
    <p:sldId id="338" r:id="rId72"/>
    <p:sldId id="273" r:id="rId73"/>
    <p:sldId id="314" r:id="rId74"/>
    <p:sldId id="351" r:id="rId75"/>
    <p:sldId id="352" r:id="rId76"/>
    <p:sldId id="353" r:id="rId77"/>
    <p:sldId id="354" r:id="rId78"/>
    <p:sldId id="355" r:id="rId79"/>
    <p:sldId id="356" r:id="rId80"/>
    <p:sldId id="357" r:id="rId81"/>
    <p:sldId id="358" r:id="rId82"/>
    <p:sldId id="359" r:id="rId83"/>
    <p:sldId id="360" r:id="rId84"/>
    <p:sldId id="361" r:id="rId85"/>
    <p:sldId id="362" r:id="rId86"/>
    <p:sldId id="363" r:id="rId87"/>
    <p:sldId id="364" r:id="rId88"/>
    <p:sldId id="365" r:id="rId89"/>
    <p:sldId id="366" r:id="rId90"/>
    <p:sldId id="367" r:id="rId91"/>
    <p:sldId id="370" r:id="rId92"/>
    <p:sldId id="369" r:id="rId93"/>
    <p:sldId id="368" r:id="rId94"/>
    <p:sldId id="371" r:id="rId95"/>
    <p:sldId id="372" r:id="rId96"/>
    <p:sldId id="373" r:id="rId97"/>
    <p:sldId id="375" r:id="rId98"/>
    <p:sldId id="374" r:id="rId99"/>
    <p:sldId id="376" r:id="rId100"/>
    <p:sldId id="378" r:id="rId10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44BF"/>
    <a:srgbClr val="FFFFCC"/>
    <a:srgbClr val="DDDDDD"/>
    <a:srgbClr val="D3EBED"/>
    <a:srgbClr val="4A5086"/>
    <a:srgbClr val="5B62A5"/>
    <a:srgbClr val="FEDC86"/>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82" autoAdjust="0"/>
    <p:restoredTop sz="91667" autoAdjust="0"/>
  </p:normalViewPr>
  <p:slideViewPr>
    <p:cSldViewPr>
      <p:cViewPr varScale="1">
        <p:scale>
          <a:sx n="105" d="100"/>
          <a:sy n="105" d="100"/>
        </p:scale>
        <p:origin x="1482" y="102"/>
      </p:cViewPr>
      <p:guideLst>
        <p:guide orient="horz" pos="2160"/>
        <p:guide pos="2880"/>
      </p:guideLst>
    </p:cSldViewPr>
  </p:slideViewPr>
  <p:outlineViewPr>
    <p:cViewPr>
      <p:scale>
        <a:sx n="33" d="100"/>
        <a:sy n="33" d="100"/>
      </p:scale>
      <p:origin x="0" y="363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2ACFF800-6C91-410D-BD11-16E146A173BC}" type="datetimeFigureOut">
              <a:rPr lang="en-US"/>
              <a:pPr>
                <a:defRPr/>
              </a:pPr>
              <a:t>23-Feb-26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55AF712-869E-42A4-9377-73B3E08B0B6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D6459C-2160-4440-926B-331C64C21A82}" type="slidenum">
              <a:rPr lang="en-US" altLang="en-US" smtClean="0">
                <a:latin typeface="Arial" panose="020B0604020202020204" pitchFamily="34" charset="0"/>
              </a:rPr>
              <a:pPr>
                <a:spcBef>
                  <a:spcPct val="0"/>
                </a:spcBef>
              </a:pPr>
              <a:t>3</a:t>
            </a:fld>
            <a:endParaRPr lang="en-US" altLang="en-US" smtClean="0">
              <a:latin typeface="Arial" panose="020B0604020202020204" pitchFamily="34" charset="0"/>
            </a:endParaRPr>
          </a:p>
        </p:txBody>
      </p:sp>
      <p:sp>
        <p:nvSpPr>
          <p:cNvPr id="614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9F84A8-93CC-4835-A2A4-9E928C875ABB}" type="slidenum">
              <a:rPr lang="en-US" altLang="en-US" smtClean="0">
                <a:latin typeface="Arial" panose="020B0604020202020204" pitchFamily="34" charset="0"/>
              </a:rPr>
              <a:pPr>
                <a:spcBef>
                  <a:spcPct val="0"/>
                </a:spcBef>
              </a:pPr>
              <a:t>48</a:t>
            </a:fld>
            <a:endParaRPr lang="en-US" altLang="en-US" smtClean="0">
              <a:latin typeface="Arial" panose="020B0604020202020204" pitchFamily="34" charset="0"/>
            </a:endParaRPr>
          </a:p>
        </p:txBody>
      </p:sp>
      <p:sp>
        <p:nvSpPr>
          <p:cNvPr id="61443"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AEB4B59-1645-4BFC-B767-60B44E9C0DBA}" type="slidenum">
              <a:rPr lang="en-US" altLang="en-US" smtClean="0">
                <a:latin typeface="Arial" panose="020B0604020202020204" pitchFamily="34" charset="0"/>
              </a:rPr>
              <a:pPr>
                <a:spcBef>
                  <a:spcPct val="0"/>
                </a:spcBef>
              </a:pPr>
              <a:t>74</a:t>
            </a:fld>
            <a:endParaRPr lang="en-US" altLang="en-US" smtClean="0">
              <a:latin typeface="Arial" panose="020B0604020202020204" pitchFamily="34" charset="0"/>
            </a:endParaRPr>
          </a:p>
        </p:txBody>
      </p:sp>
      <p:sp>
        <p:nvSpPr>
          <p:cNvPr id="89091"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F1AD0FE-1D45-4B3E-9CE6-8414460953C5}" type="slidenum">
              <a:rPr lang="en-US" altLang="en-US" smtClean="0">
                <a:latin typeface="Arial" panose="020B0604020202020204" pitchFamily="34" charset="0"/>
              </a:rPr>
              <a:pPr>
                <a:spcBef>
                  <a:spcPct val="0"/>
                </a:spcBef>
              </a:pPr>
              <a:t>75</a:t>
            </a:fld>
            <a:endParaRPr lang="en-US" altLang="en-US" smtClean="0">
              <a:latin typeface="Arial" panose="020B0604020202020204" pitchFamily="34" charset="0"/>
            </a:endParaRPr>
          </a:p>
        </p:txBody>
      </p:sp>
      <p:sp>
        <p:nvSpPr>
          <p:cNvPr id="91139"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C5219C9-4717-4704-BC17-9663D19C454B}" type="slidenum">
              <a:rPr lang="en-US" altLang="en-US" smtClean="0">
                <a:latin typeface="Arial" panose="020B0604020202020204" pitchFamily="34" charset="0"/>
              </a:rPr>
              <a:pPr>
                <a:spcBef>
                  <a:spcPct val="0"/>
                </a:spcBef>
              </a:pPr>
              <a:t>76</a:t>
            </a:fld>
            <a:endParaRPr lang="en-US" altLang="en-US" smtClean="0">
              <a:latin typeface="Arial" panose="020B0604020202020204" pitchFamily="34" charset="0"/>
            </a:endParaRPr>
          </a:p>
        </p:txBody>
      </p:sp>
      <p:sp>
        <p:nvSpPr>
          <p:cNvPr id="9318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1320EE-AA24-459E-B725-0C4FEB0FA80C}" type="slidenum">
              <a:rPr lang="en-US" altLang="en-US" smtClean="0">
                <a:latin typeface="Arial" panose="020B0604020202020204" pitchFamily="34" charset="0"/>
              </a:rPr>
              <a:pPr>
                <a:spcBef>
                  <a:spcPct val="0"/>
                </a:spcBef>
              </a:pPr>
              <a:t>77</a:t>
            </a:fld>
            <a:endParaRPr lang="en-US" altLang="en-US" smtClean="0">
              <a:latin typeface="Arial" panose="020B0604020202020204" pitchFamily="34" charset="0"/>
            </a:endParaRPr>
          </a:p>
        </p:txBody>
      </p:sp>
      <p:sp>
        <p:nvSpPr>
          <p:cNvPr id="9523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DD70ED-4273-420E-8366-D1519CB155A6}" type="slidenum">
              <a:rPr lang="en-US" altLang="en-US" smtClean="0">
                <a:latin typeface="Arial" panose="020B0604020202020204" pitchFamily="34" charset="0"/>
              </a:rPr>
              <a:pPr>
                <a:spcBef>
                  <a:spcPct val="0"/>
                </a:spcBef>
              </a:pPr>
              <a:t>78</a:t>
            </a:fld>
            <a:endParaRPr lang="en-US" altLang="en-US" smtClean="0">
              <a:latin typeface="Arial" panose="020B0604020202020204" pitchFamily="34" charset="0"/>
            </a:endParaRPr>
          </a:p>
        </p:txBody>
      </p:sp>
      <p:sp>
        <p:nvSpPr>
          <p:cNvPr id="97283"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492D3CC-EF5F-4EB9-85B3-CF9D352F7B02}" type="slidenum">
              <a:rPr lang="en-US" altLang="en-US" smtClean="0"/>
              <a:pPr/>
              <a:t>79</a:t>
            </a:fld>
            <a:endParaRPr lang="en-US" altLang="en-US" smtClean="0"/>
          </a:p>
        </p:txBody>
      </p:sp>
      <p:sp>
        <p:nvSpPr>
          <p:cNvPr id="99331" name="Rectangle 2"/>
          <p:cNvSpPr>
            <a:spLocks noGrp="1" noRot="1" noChangeAspect="1" noChangeArrowheads="1" noTextEdit="1"/>
          </p:cNvSpPr>
          <p:nvPr>
            <p:ph type="sldImg"/>
          </p:nvPr>
        </p:nvSpPr>
        <p:spPr bwMode="auto">
          <a:xfrm>
            <a:off x="1200150" y="681038"/>
            <a:ext cx="4540250" cy="3405187"/>
          </a:xfrm>
          <a:solidFill>
            <a:srgbClr val="FFFFFF"/>
          </a:solidFill>
          <a:ln>
            <a:solidFill>
              <a:srgbClr val="000000"/>
            </a:solidFill>
            <a:miter lim="800000"/>
            <a:headEnd/>
            <a:tailEnd/>
          </a:ln>
        </p:spPr>
      </p:sp>
      <p:sp>
        <p:nvSpPr>
          <p:cNvPr id="99332" name="Rectangle 3"/>
          <p:cNvSpPr>
            <a:spLocks noGrp="1" noChangeArrowheads="1"/>
          </p:cNvSpPr>
          <p:nvPr>
            <p:ph type="body" idx="1"/>
          </p:nvPr>
        </p:nvSpPr>
        <p:spPr bwMode="auto">
          <a:xfrm>
            <a:off x="925513" y="4313238"/>
            <a:ext cx="5089525" cy="4086225"/>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altLang="en-US" smtClean="0"/>
              <a:t>Given the importance of data, every program uses it, your knowledge of data structures affects what and how well you can program!</a:t>
            </a:r>
          </a:p>
          <a:p>
            <a:endParaRPr lang="en-US" altLang="en-US" smtClean="0"/>
          </a:p>
          <a:p>
            <a:r>
              <a:rPr lang="en-US" altLang="en-US" smtClean="0"/>
              <a:t>Moreover, it helps you understand what is possible to compute.</a:t>
            </a:r>
          </a:p>
          <a:p>
            <a:endParaRPr lang="en-US" altLang="en-US" smtClean="0"/>
          </a:p>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BE54AF0-D8F5-4B91-B7EB-16718F47948C}" type="slidenum">
              <a:rPr lang="en-US" altLang="en-US" smtClean="0"/>
              <a:pPr/>
              <a:t>80</a:t>
            </a:fld>
            <a:endParaRPr lang="en-US" altLang="en-US" smtClean="0"/>
          </a:p>
        </p:txBody>
      </p:sp>
      <p:sp>
        <p:nvSpPr>
          <p:cNvPr id="101379" name="Rectangle 2"/>
          <p:cNvSpPr>
            <a:spLocks noGrp="1" noRot="1" noChangeAspect="1" noChangeArrowheads="1" noTextEdit="1"/>
          </p:cNvSpPr>
          <p:nvPr>
            <p:ph type="sldImg"/>
          </p:nvPr>
        </p:nvSpPr>
        <p:spPr bwMode="auto">
          <a:xfrm>
            <a:off x="1200150" y="681038"/>
            <a:ext cx="4540250" cy="3405187"/>
          </a:xfrm>
          <a:solidFill>
            <a:srgbClr val="FFFFFF"/>
          </a:solidFill>
          <a:ln>
            <a:solidFill>
              <a:srgbClr val="000000"/>
            </a:solidFill>
            <a:miter lim="800000"/>
            <a:headEnd/>
            <a:tailEnd/>
          </a:ln>
        </p:spPr>
      </p:sp>
      <p:sp>
        <p:nvSpPr>
          <p:cNvPr id="101380" name="Rectangle 3"/>
          <p:cNvSpPr>
            <a:spLocks noGrp="1" noChangeArrowheads="1"/>
          </p:cNvSpPr>
          <p:nvPr>
            <p:ph type="body" idx="1"/>
          </p:nvPr>
        </p:nvSpPr>
        <p:spPr bwMode="auto">
          <a:xfrm>
            <a:off x="925513" y="4313238"/>
            <a:ext cx="5089525" cy="4086225"/>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altLang="en-US" smtClean="0"/>
              <a:t>A method of storage which provides through a set of operations functionality to manipulate the data in some useful way.</a:t>
            </a:r>
          </a:p>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F400FD0-0219-4755-9D89-6A503419AEFB}" type="slidenum">
              <a:rPr lang="en-US" altLang="en-US" smtClean="0"/>
              <a:pPr/>
              <a:t>81</a:t>
            </a:fld>
            <a:endParaRPr lang="en-US" altLang="en-US" smtClean="0"/>
          </a:p>
        </p:txBody>
      </p:sp>
      <p:sp>
        <p:nvSpPr>
          <p:cNvPr id="103427" name="Rectangle 2"/>
          <p:cNvSpPr>
            <a:spLocks noGrp="1" noRot="1" noChangeAspect="1" noChangeArrowheads="1" noTextEdit="1"/>
          </p:cNvSpPr>
          <p:nvPr>
            <p:ph type="sldImg"/>
          </p:nvPr>
        </p:nvSpPr>
        <p:spPr bwMode="auto">
          <a:xfrm>
            <a:off x="1200150" y="681038"/>
            <a:ext cx="4540250" cy="3405187"/>
          </a:xfrm>
          <a:solidFill>
            <a:srgbClr val="FFFFFF"/>
          </a:solidFill>
          <a:ln>
            <a:solidFill>
              <a:srgbClr val="000000"/>
            </a:solidFill>
            <a:miter lim="800000"/>
            <a:headEnd/>
            <a:tailEnd/>
          </a:ln>
        </p:spPr>
      </p:sp>
      <p:sp>
        <p:nvSpPr>
          <p:cNvPr id="103428" name="Rectangle 3"/>
          <p:cNvSpPr>
            <a:spLocks noGrp="1" noChangeArrowheads="1"/>
          </p:cNvSpPr>
          <p:nvPr>
            <p:ph type="body" idx="1"/>
          </p:nvPr>
        </p:nvSpPr>
        <p:spPr bwMode="auto">
          <a:xfrm>
            <a:off x="925513" y="4313238"/>
            <a:ext cx="5089525" cy="4086225"/>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altLang="en-US" smtClean="0"/>
              <a:t>Now, what an ADT really is the interface of a data structure without any specification of the implementation. </a:t>
            </a:r>
          </a:p>
          <a:p>
            <a:endParaRPr lang="en-US" altLang="en-US" smtClean="0"/>
          </a:p>
          <a:p>
            <a:r>
              <a:rPr lang="en-US" altLang="en-US" smtClean="0"/>
              <a:t>In this class, we’ll study groups of data structures to implement any given abstract data type. In that context…</a:t>
            </a:r>
          </a:p>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3F5C4CE-BD72-4728-924A-7977955D6715}" type="slidenum">
              <a:rPr lang="en-US" altLang="en-US" smtClean="0"/>
              <a:pPr/>
              <a:t>82</a:t>
            </a:fld>
            <a:endParaRPr lang="en-US" altLang="en-US" smtClean="0"/>
          </a:p>
        </p:txBody>
      </p:sp>
      <p:sp>
        <p:nvSpPr>
          <p:cNvPr id="105475" name="Rectangle 2"/>
          <p:cNvSpPr>
            <a:spLocks noGrp="1" noRot="1" noChangeAspect="1" noChangeArrowheads="1" noTextEdit="1"/>
          </p:cNvSpPr>
          <p:nvPr>
            <p:ph type="sldImg"/>
          </p:nvPr>
        </p:nvSpPr>
        <p:spPr bwMode="auto">
          <a:xfrm>
            <a:off x="1200150" y="681038"/>
            <a:ext cx="4540250" cy="3405187"/>
          </a:xfrm>
          <a:solidFill>
            <a:srgbClr val="FFFFFF"/>
          </a:solidFill>
          <a:ln>
            <a:solidFill>
              <a:srgbClr val="000000"/>
            </a:solidFill>
            <a:miter lim="800000"/>
            <a:headEnd/>
            <a:tailEnd/>
          </a:ln>
        </p:spPr>
      </p:sp>
      <p:sp>
        <p:nvSpPr>
          <p:cNvPr id="105476" name="Rectangle 3"/>
          <p:cNvSpPr>
            <a:spLocks noGrp="1" noChangeArrowheads="1"/>
          </p:cNvSpPr>
          <p:nvPr>
            <p:ph type="body" idx="1"/>
          </p:nvPr>
        </p:nvSpPr>
        <p:spPr bwMode="auto">
          <a:xfrm>
            <a:off x="925513" y="4313238"/>
            <a:ext cx="5089525" cy="4086225"/>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altLang="en-US" smtClean="0"/>
              <a:t>A data structure will be a set of algorithms for implementing an abstract data type.</a:t>
            </a:r>
          </a:p>
          <a:p>
            <a:endParaRPr lang="en-US" altLang="en-US" smtClean="0"/>
          </a:p>
          <a:p>
            <a:r>
              <a:rPr lang="en-US" altLang="en-US" smtClean="0"/>
              <a:t>One ADT often has many data structures implementing it.</a:t>
            </a:r>
          </a:p>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925E3C0-C58E-4D09-A6CA-685DAF3EEC84}" type="slidenum">
              <a:rPr lang="en-US" altLang="en-US" smtClean="0">
                <a:latin typeface="Arial" panose="020B0604020202020204" pitchFamily="34" charset="0"/>
              </a:rPr>
              <a:pPr>
                <a:spcBef>
                  <a:spcPct val="0"/>
                </a:spcBef>
              </a:pPr>
              <a:t>4</a:t>
            </a:fld>
            <a:endParaRPr lang="en-US" altLang="en-US" smtClean="0">
              <a:latin typeface="Arial" panose="020B0604020202020204" pitchFamily="34" charset="0"/>
            </a:endParaRPr>
          </a:p>
        </p:txBody>
      </p:sp>
      <p:sp>
        <p:nvSpPr>
          <p:cNvPr id="819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B45808B-B198-40C6-9A10-3221C792B539}" type="slidenum">
              <a:rPr lang="en-US" altLang="en-US" smtClean="0"/>
              <a:pPr/>
              <a:t>83</a:t>
            </a:fld>
            <a:endParaRPr lang="en-US" altLang="en-US" smtClean="0"/>
          </a:p>
        </p:txBody>
      </p:sp>
      <p:sp>
        <p:nvSpPr>
          <p:cNvPr id="107523" name="Rectangle 2"/>
          <p:cNvSpPr>
            <a:spLocks noGrp="1" noRot="1" noChangeAspect="1" noChangeArrowheads="1" noTextEdit="1"/>
          </p:cNvSpPr>
          <p:nvPr>
            <p:ph type="sldImg"/>
          </p:nvPr>
        </p:nvSpPr>
        <p:spPr bwMode="auto">
          <a:xfrm>
            <a:off x="1200150" y="681038"/>
            <a:ext cx="4540250" cy="3405187"/>
          </a:xfrm>
          <a:solidFill>
            <a:srgbClr val="FFFFFF"/>
          </a:solidFill>
          <a:ln>
            <a:solidFill>
              <a:srgbClr val="000000"/>
            </a:solidFill>
            <a:miter lim="800000"/>
            <a:headEnd/>
            <a:tailEnd/>
          </a:ln>
        </p:spPr>
      </p:sp>
      <p:sp>
        <p:nvSpPr>
          <p:cNvPr id="107524" name="Rectangle 3"/>
          <p:cNvSpPr>
            <a:spLocks noGrp="1" noChangeArrowheads="1"/>
          </p:cNvSpPr>
          <p:nvPr>
            <p:ph type="body" idx="1"/>
          </p:nvPr>
        </p:nvSpPr>
        <p:spPr bwMode="auto">
          <a:xfrm>
            <a:off x="925513" y="4313238"/>
            <a:ext cx="5089525" cy="4086225"/>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altLang="en-US" smtClean="0"/>
              <a:t>Here’s a simple ADT. The dictionary: like an actual dictionary, it associates some short key piece of information with a longer description of that information. Simple as this interface is, there are at least a dozen data structures, some quite complex, which implement this ADT. Why?</a:t>
            </a:r>
          </a:p>
          <a:p>
            <a:endParaRPr lang="en-US" altLang="en-US" smtClean="0"/>
          </a:p>
          <a:p>
            <a:r>
              <a:rPr lang="en-US" altLang="en-US" smtClean="0"/>
              <a:t>Well, ideally, a data structure is  ------------</a:t>
            </a:r>
          </a:p>
          <a:p>
            <a:endParaRPr lang="en-US" altLang="en-US" smtClean="0"/>
          </a:p>
          <a:p>
            <a:r>
              <a:rPr lang="en-US" altLang="en-US" smtClean="0"/>
              <a:t>But not all of these things can necessarily be achieved at once. This creates a set of conflicts which in turn lead us to create many data structures to “solve” any one abstract data type.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CD62BDF-4FC4-498E-B86E-75A662890C94}" type="slidenum">
              <a:rPr lang="en-US" altLang="en-US" smtClean="0"/>
              <a:pPr/>
              <a:t>84</a:t>
            </a:fld>
            <a:endParaRPr lang="en-US" altLang="en-US" smtClean="0"/>
          </a:p>
        </p:txBody>
      </p:sp>
      <p:sp>
        <p:nvSpPr>
          <p:cNvPr id="109571" name="Rectangle 2"/>
          <p:cNvSpPr>
            <a:spLocks noGrp="1" noRot="1" noChangeAspect="1" noChangeArrowheads="1" noTextEdit="1"/>
          </p:cNvSpPr>
          <p:nvPr>
            <p:ph type="sldImg"/>
          </p:nvPr>
        </p:nvSpPr>
        <p:spPr bwMode="auto">
          <a:xfrm>
            <a:off x="1200150" y="681038"/>
            <a:ext cx="4540250" cy="3405187"/>
          </a:xfrm>
          <a:solidFill>
            <a:srgbClr val="FFFFFF"/>
          </a:solidFill>
          <a:ln>
            <a:solidFill>
              <a:srgbClr val="000000"/>
            </a:solidFill>
            <a:miter lim="800000"/>
            <a:headEnd/>
            <a:tailEnd/>
          </a:ln>
        </p:spPr>
      </p:sp>
      <p:sp>
        <p:nvSpPr>
          <p:cNvPr id="109572" name="Rectangle 3"/>
          <p:cNvSpPr>
            <a:spLocks noGrp="1" noChangeArrowheads="1"/>
          </p:cNvSpPr>
          <p:nvPr>
            <p:ph type="body" idx="1"/>
          </p:nvPr>
        </p:nvSpPr>
        <p:spPr bwMode="auto">
          <a:xfrm>
            <a:off x="925513" y="4313238"/>
            <a:ext cx="5089525" cy="4086225"/>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altLang="en-US" smtClean="0"/>
              <a:t>The concepts of ADTs and data structures have a nice theoretical translation into C++ code. </a:t>
            </a:r>
          </a:p>
          <a:p>
            <a:endParaRPr lang="en-US" altLang="en-US" smtClean="0"/>
          </a:p>
          <a:p>
            <a:r>
              <a:rPr lang="en-US" altLang="en-US" smtClean="0"/>
              <a:t>Unfortunately, the same tensions which motivate the creation of many data structures for one ADT also affect the way client code might use one data structure over another for the same ADT</a:t>
            </a:r>
          </a:p>
          <a:p>
            <a:endParaRPr lang="en-US" altLang="en-US" smtClean="0"/>
          </a:p>
          <a:p>
            <a:r>
              <a:rPr lang="en-US" altLang="en-US" smtClean="0"/>
              <a:t>We’ll try to not only understand ADTs and data structures, but how to identify and resolve the issues that affect client code in choosing a data structure.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9EEDE6E-704A-4B19-8F5B-D41963168DD2}" type="slidenum">
              <a:rPr lang="en-US" altLang="en-US" smtClean="0"/>
              <a:pPr/>
              <a:t>85</a:t>
            </a:fld>
            <a:endParaRPr lang="en-US" altLang="en-US" smtClean="0"/>
          </a:p>
        </p:txBody>
      </p:sp>
      <p:sp>
        <p:nvSpPr>
          <p:cNvPr id="111619" name="Rectangle 2"/>
          <p:cNvSpPr>
            <a:spLocks noGrp="1" noRot="1" noChangeAspect="1" noChangeArrowheads="1" noTextEdit="1"/>
          </p:cNvSpPr>
          <p:nvPr>
            <p:ph type="sldImg"/>
          </p:nvPr>
        </p:nvSpPr>
        <p:spPr bwMode="auto">
          <a:xfrm>
            <a:off x="1200150" y="681038"/>
            <a:ext cx="4540250" cy="3405187"/>
          </a:xfrm>
          <a:solidFill>
            <a:srgbClr val="FFFFFF"/>
          </a:solidFill>
          <a:ln>
            <a:solidFill>
              <a:srgbClr val="000000"/>
            </a:solidFill>
            <a:miter lim="800000"/>
            <a:headEnd/>
            <a:tailEnd/>
          </a:ln>
        </p:spPr>
      </p:sp>
      <p:sp>
        <p:nvSpPr>
          <p:cNvPr id="111620" name="Rectangle 3"/>
          <p:cNvSpPr>
            <a:spLocks noGrp="1" noChangeArrowheads="1"/>
          </p:cNvSpPr>
          <p:nvPr>
            <p:ph type="body" idx="1"/>
          </p:nvPr>
        </p:nvSpPr>
        <p:spPr bwMode="auto">
          <a:xfrm>
            <a:off x="925513" y="4313238"/>
            <a:ext cx="5089525" cy="4086225"/>
          </a:xfrm>
          <a:solidFill>
            <a:srgbClr val="FFFFFF"/>
          </a:solidFill>
          <a:ln>
            <a:solidFill>
              <a:srgbClr val="000000"/>
            </a:solidFill>
            <a:miter lim="800000"/>
            <a:headEnd/>
            <a:tailEnd/>
          </a:ln>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95A96D-9E2F-4057-90E5-795A14DB3035}" type="slidenum">
              <a:rPr lang="en-US" altLang="en-US" smtClean="0">
                <a:latin typeface="Arial" panose="020B0604020202020204" pitchFamily="34" charset="0"/>
              </a:rPr>
              <a:pPr>
                <a:spcBef>
                  <a:spcPct val="0"/>
                </a:spcBef>
              </a:pPr>
              <a:t>5</a:t>
            </a:fld>
            <a:endParaRPr lang="en-US" altLang="en-US" smtClean="0">
              <a:latin typeface="Arial" panose="020B0604020202020204" pitchFamily="34" charset="0"/>
            </a:endParaRPr>
          </a:p>
        </p:txBody>
      </p:sp>
      <p:sp>
        <p:nvSpPr>
          <p:cNvPr id="10243"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222A35-18C3-4420-B691-B60E751D6B3C}" type="slidenum">
              <a:rPr lang="en-US" altLang="en-US" smtClean="0">
                <a:latin typeface="Arial" panose="020B0604020202020204" pitchFamily="34" charset="0"/>
              </a:rPr>
              <a:pPr>
                <a:spcBef>
                  <a:spcPct val="0"/>
                </a:spcBef>
              </a:pPr>
              <a:t>26</a:t>
            </a:fld>
            <a:endParaRPr lang="en-US" altLang="en-US" smtClean="0">
              <a:latin typeface="Arial" panose="020B0604020202020204" pitchFamily="34" charset="0"/>
            </a:endParaRPr>
          </a:p>
        </p:txBody>
      </p:sp>
      <p:sp>
        <p:nvSpPr>
          <p:cNvPr id="32771"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37BE914-AB72-4645-B8DF-6D89AF9AA09B}" type="slidenum">
              <a:rPr lang="en-US" altLang="en-US" smtClean="0">
                <a:latin typeface="Arial" panose="020B0604020202020204" pitchFamily="34" charset="0"/>
              </a:rPr>
              <a:pPr>
                <a:spcBef>
                  <a:spcPct val="0"/>
                </a:spcBef>
              </a:pPr>
              <a:t>27</a:t>
            </a:fld>
            <a:endParaRPr lang="en-US" altLang="en-US" smtClean="0">
              <a:latin typeface="Arial" panose="020B0604020202020204" pitchFamily="34" charset="0"/>
            </a:endParaRPr>
          </a:p>
        </p:txBody>
      </p:sp>
      <p:sp>
        <p:nvSpPr>
          <p:cNvPr id="34819"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808FC95-B45F-44EE-9686-DD3E0736757B}" type="slidenum">
              <a:rPr lang="en-US" altLang="en-US" smtClean="0">
                <a:latin typeface="Arial" panose="020B0604020202020204" pitchFamily="34" charset="0"/>
              </a:rPr>
              <a:pPr>
                <a:spcBef>
                  <a:spcPct val="0"/>
                </a:spcBef>
              </a:pPr>
              <a:t>28</a:t>
            </a:fld>
            <a:endParaRPr lang="en-US" altLang="en-US" smtClean="0">
              <a:latin typeface="Arial" panose="020B0604020202020204" pitchFamily="34" charset="0"/>
            </a:endParaRPr>
          </a:p>
        </p:txBody>
      </p:sp>
      <p:sp>
        <p:nvSpPr>
          <p:cNvPr id="3686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A1FE55-9E40-4485-B640-795A28B1E458}" type="slidenum">
              <a:rPr lang="en-US" altLang="en-US" smtClean="0">
                <a:latin typeface="Arial" panose="020B0604020202020204" pitchFamily="34" charset="0"/>
              </a:rPr>
              <a:pPr>
                <a:spcBef>
                  <a:spcPct val="0"/>
                </a:spcBef>
              </a:pPr>
              <a:t>45</a:t>
            </a:fld>
            <a:endParaRPr lang="en-US" altLang="en-US" smtClean="0">
              <a:latin typeface="Arial" panose="020B0604020202020204" pitchFamily="34" charset="0"/>
            </a:endParaRPr>
          </a:p>
        </p:txBody>
      </p:sp>
      <p:sp>
        <p:nvSpPr>
          <p:cNvPr id="55299"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2712B7-CB20-4E4E-96E0-B8E866869655}" type="slidenum">
              <a:rPr lang="en-US" altLang="en-US" smtClean="0">
                <a:latin typeface="Arial" panose="020B0604020202020204" pitchFamily="34" charset="0"/>
              </a:rPr>
              <a:pPr>
                <a:spcBef>
                  <a:spcPct val="0"/>
                </a:spcBef>
              </a:pPr>
              <a:t>46</a:t>
            </a:fld>
            <a:endParaRPr lang="en-US" altLang="en-US" smtClean="0">
              <a:latin typeface="Arial" panose="020B0604020202020204" pitchFamily="34" charset="0"/>
            </a:endParaRPr>
          </a:p>
        </p:txBody>
      </p:sp>
      <p:sp>
        <p:nvSpPr>
          <p:cNvPr id="5734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D88B58-A332-4801-8466-3EF4EB33009D}" type="slidenum">
              <a:rPr lang="en-US" altLang="en-US" smtClean="0">
                <a:latin typeface="Arial" panose="020B0604020202020204" pitchFamily="34" charset="0"/>
              </a:rPr>
              <a:pPr>
                <a:spcBef>
                  <a:spcPct val="0"/>
                </a:spcBef>
              </a:pPr>
              <a:t>47</a:t>
            </a:fld>
            <a:endParaRPr lang="en-US" altLang="en-US" smtClean="0">
              <a:latin typeface="Arial" panose="020B0604020202020204" pitchFamily="34" charset="0"/>
            </a:endParaRPr>
          </a:p>
        </p:txBody>
      </p:sp>
      <p:sp>
        <p:nvSpPr>
          <p:cNvPr id="5939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486400" y="609600"/>
            <a:ext cx="2971800" cy="2609850"/>
          </a:xfrm>
        </p:spPr>
        <p:txBody>
          <a:bodyPr/>
          <a:lstStyle>
            <a:lvl1pPr>
              <a:defRPr>
                <a:solidFill>
                  <a:srgbClr val="4144BF"/>
                </a:solidFill>
              </a:defRPr>
            </a:lvl1pPr>
          </a:lstStyle>
          <a:p>
            <a:r>
              <a:rPr lang="en-US"/>
              <a:t>Click to edit Master title style</a:t>
            </a:r>
          </a:p>
        </p:txBody>
      </p:sp>
      <p:sp>
        <p:nvSpPr>
          <p:cNvPr id="3075" name="Rectangle 3"/>
          <p:cNvSpPr>
            <a:spLocks noGrp="1" noChangeArrowheads="1"/>
          </p:cNvSpPr>
          <p:nvPr>
            <p:ph type="subTitle" idx="1"/>
          </p:nvPr>
        </p:nvSpPr>
        <p:spPr>
          <a:xfrm>
            <a:off x="5105400" y="3505200"/>
            <a:ext cx="3810000" cy="17526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1906756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913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8972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883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114300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5754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51901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3071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718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08168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1199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8720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07594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72517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en-US" altLang="en-US"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sldNum="0" hdr="0" dt="0"/>
  <p:txStyles>
    <p:titleStyle>
      <a:lvl1pPr algn="ctr" rtl="0" eaLnBrk="0" fontAlgn="base" hangingPunct="0">
        <a:spcBef>
          <a:spcPct val="0"/>
        </a:spcBef>
        <a:spcAft>
          <a:spcPct val="0"/>
        </a:spcAft>
        <a:defRPr sz="4800">
          <a:solidFill>
            <a:srgbClr val="CC0000"/>
          </a:solidFill>
          <a:latin typeface="+mj-lt"/>
          <a:ea typeface="+mj-ea"/>
          <a:cs typeface="+mj-cs"/>
        </a:defRPr>
      </a:lvl1pPr>
      <a:lvl2pPr algn="ctr" rtl="0" eaLnBrk="0" fontAlgn="base" hangingPunct="0">
        <a:spcBef>
          <a:spcPct val="0"/>
        </a:spcBef>
        <a:spcAft>
          <a:spcPct val="0"/>
        </a:spcAft>
        <a:defRPr sz="4800">
          <a:solidFill>
            <a:srgbClr val="CC0000"/>
          </a:solidFill>
          <a:latin typeface="Arial" charset="0"/>
          <a:cs typeface="Arial" charset="0"/>
        </a:defRPr>
      </a:lvl2pPr>
      <a:lvl3pPr algn="ctr" rtl="0" eaLnBrk="0" fontAlgn="base" hangingPunct="0">
        <a:spcBef>
          <a:spcPct val="0"/>
        </a:spcBef>
        <a:spcAft>
          <a:spcPct val="0"/>
        </a:spcAft>
        <a:defRPr sz="4800">
          <a:solidFill>
            <a:srgbClr val="CC0000"/>
          </a:solidFill>
          <a:latin typeface="Arial" charset="0"/>
          <a:cs typeface="Arial" charset="0"/>
        </a:defRPr>
      </a:lvl3pPr>
      <a:lvl4pPr algn="ctr" rtl="0" eaLnBrk="0" fontAlgn="base" hangingPunct="0">
        <a:spcBef>
          <a:spcPct val="0"/>
        </a:spcBef>
        <a:spcAft>
          <a:spcPct val="0"/>
        </a:spcAft>
        <a:defRPr sz="4800">
          <a:solidFill>
            <a:srgbClr val="CC0000"/>
          </a:solidFill>
          <a:latin typeface="Arial" charset="0"/>
          <a:cs typeface="Arial" charset="0"/>
        </a:defRPr>
      </a:lvl4pPr>
      <a:lvl5pPr algn="ctr" rtl="0" eaLnBrk="0" fontAlgn="base" hangingPunct="0">
        <a:spcBef>
          <a:spcPct val="0"/>
        </a:spcBef>
        <a:spcAft>
          <a:spcPct val="0"/>
        </a:spcAft>
        <a:defRPr sz="4800">
          <a:solidFill>
            <a:srgbClr val="CC0000"/>
          </a:solidFill>
          <a:latin typeface="Arial" charset="0"/>
          <a:cs typeface="Arial" charset="0"/>
        </a:defRPr>
      </a:lvl5pPr>
      <a:lvl6pPr marL="457200" algn="ctr" rtl="0" fontAlgn="base">
        <a:spcBef>
          <a:spcPct val="0"/>
        </a:spcBef>
        <a:spcAft>
          <a:spcPct val="0"/>
        </a:spcAft>
        <a:defRPr sz="4800">
          <a:solidFill>
            <a:srgbClr val="CC0000"/>
          </a:solidFill>
          <a:latin typeface="Arial" charset="0"/>
          <a:cs typeface="Arial" charset="0"/>
        </a:defRPr>
      </a:lvl6pPr>
      <a:lvl7pPr marL="914400" algn="ctr" rtl="0" fontAlgn="base">
        <a:spcBef>
          <a:spcPct val="0"/>
        </a:spcBef>
        <a:spcAft>
          <a:spcPct val="0"/>
        </a:spcAft>
        <a:defRPr sz="4800">
          <a:solidFill>
            <a:srgbClr val="CC0000"/>
          </a:solidFill>
          <a:latin typeface="Arial" charset="0"/>
          <a:cs typeface="Arial" charset="0"/>
        </a:defRPr>
      </a:lvl7pPr>
      <a:lvl8pPr marL="1371600" algn="ctr" rtl="0" fontAlgn="base">
        <a:spcBef>
          <a:spcPct val="0"/>
        </a:spcBef>
        <a:spcAft>
          <a:spcPct val="0"/>
        </a:spcAft>
        <a:defRPr sz="4800">
          <a:solidFill>
            <a:srgbClr val="CC0000"/>
          </a:solidFill>
          <a:latin typeface="Arial" charset="0"/>
          <a:cs typeface="Arial" charset="0"/>
        </a:defRPr>
      </a:lvl8pPr>
      <a:lvl9pPr marL="1828800" algn="ctr" rtl="0" fontAlgn="base">
        <a:spcBef>
          <a:spcPct val="0"/>
        </a:spcBef>
        <a:spcAft>
          <a:spcPct val="0"/>
        </a:spcAft>
        <a:defRPr sz="4800">
          <a:solidFill>
            <a:srgbClr val="CC0000"/>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4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3075" name="Rectangle 2"/>
          <p:cNvSpPr>
            <a:spLocks noGrp="1" noChangeArrowheads="1"/>
          </p:cNvSpPr>
          <p:nvPr>
            <p:ph type="title"/>
          </p:nvPr>
        </p:nvSpPr>
        <p:spPr>
          <a:xfrm>
            <a:off x="457200" y="274638"/>
            <a:ext cx="8382000" cy="1143000"/>
          </a:xfrm>
        </p:spPr>
        <p:txBody>
          <a:bodyPr/>
          <a:lstStyle/>
          <a:p>
            <a:pPr eaLnBrk="1" hangingPunct="1"/>
            <a:r>
              <a:rPr lang="en-US" altLang="en-US" smtClean="0"/>
              <a:t>An Introduction to Pointers</a:t>
            </a:r>
            <a:br>
              <a:rPr lang="en-US" altLang="en-US" smtClean="0"/>
            </a:br>
            <a:endParaRPr lang="en-US" altLang="en-US" smtClean="0"/>
          </a:p>
        </p:txBody>
      </p:sp>
      <p:sp>
        <p:nvSpPr>
          <p:cNvPr id="8195" name="Rectangle 3"/>
          <p:cNvSpPr>
            <a:spLocks noGrp="1" noChangeArrowheads="1"/>
          </p:cNvSpPr>
          <p:nvPr>
            <p:ph type="body" idx="1"/>
          </p:nvPr>
        </p:nvSpPr>
        <p:spPr>
          <a:xfrm>
            <a:off x="152400" y="1066800"/>
            <a:ext cx="8763000" cy="5059363"/>
          </a:xfrm>
        </p:spPr>
        <p:txBody>
          <a:bodyPr/>
          <a:lstStyle/>
          <a:p>
            <a:pPr eaLnBrk="1" hangingPunct="1">
              <a:buFontTx/>
              <a:buNone/>
              <a:defRPr/>
            </a:pPr>
            <a:endParaRPr lang="en-US" sz="2700" dirty="0" smtClean="0"/>
          </a:p>
          <a:p>
            <a:pPr marL="514350" indent="-514350" eaLnBrk="1" hangingPunct="1">
              <a:buFont typeface="+mj-lt"/>
              <a:buAutoNum type="arabicPeriod"/>
              <a:defRPr/>
            </a:pPr>
            <a:r>
              <a:rPr lang="en-US" sz="2700" dirty="0" smtClean="0"/>
              <a:t>Addresses and Pointers</a:t>
            </a:r>
          </a:p>
          <a:p>
            <a:pPr marL="514350" indent="-514350" eaLnBrk="1" hangingPunct="1">
              <a:buFont typeface="+mj-lt"/>
              <a:buAutoNum type="arabicPeriod"/>
              <a:defRPr/>
            </a:pPr>
            <a:r>
              <a:rPr lang="en-US" sz="2700" dirty="0" smtClean="0"/>
              <a:t>Pointers to Array Elements</a:t>
            </a:r>
          </a:p>
          <a:p>
            <a:pPr marL="514350" indent="-514350" eaLnBrk="1" hangingPunct="1">
              <a:buFont typeface="+mj-lt"/>
              <a:buAutoNum type="arabicPeriod"/>
              <a:defRPr/>
            </a:pPr>
            <a:r>
              <a:rPr lang="en-US" sz="2700" dirty="0" smtClean="0"/>
              <a:t>Dynamic Memory Allocation</a:t>
            </a:r>
          </a:p>
          <a:p>
            <a:pPr marL="514350" indent="-514350" eaLnBrk="1" hangingPunct="1">
              <a:buFont typeface="+mj-lt"/>
              <a:buAutoNum type="arabicPeriod"/>
              <a:defRPr/>
            </a:pPr>
            <a:r>
              <a:rPr lang="en-US" sz="2700" dirty="0" smtClean="0"/>
              <a:t>Common Errors Using new and delete</a:t>
            </a:r>
          </a:p>
          <a:p>
            <a:pPr marL="514350" indent="-514350" eaLnBrk="1" hangingPunct="1">
              <a:buFont typeface="+mj-lt"/>
              <a:buAutoNum type="arabicPeriod"/>
              <a:defRPr/>
            </a:pPr>
            <a:r>
              <a:rPr lang="en-US" sz="2700" dirty="0" smtClean="0"/>
              <a:t>Linked Data Structures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Examples</a:t>
            </a:r>
          </a:p>
        </p:txBody>
      </p:sp>
      <p:sp>
        <p:nvSpPr>
          <p:cNvPr id="3" name="Content Placeholder 2"/>
          <p:cNvSpPr>
            <a:spLocks noGrp="1"/>
          </p:cNvSpPr>
          <p:nvPr>
            <p:ph idx="1"/>
          </p:nvPr>
        </p:nvSpPr>
        <p:spPr>
          <a:xfrm>
            <a:off x="457200" y="2133600"/>
            <a:ext cx="8229600" cy="1371600"/>
          </a:xfrm>
        </p:spPr>
        <p:txBody>
          <a:bodyPr/>
          <a:lstStyle/>
          <a:p>
            <a:pPr marL="0" indent="0" eaLnBrk="1" hangingPunct="1">
              <a:spcBef>
                <a:spcPct val="0"/>
              </a:spcBef>
              <a:buFontTx/>
              <a:buNone/>
              <a:defRPr/>
            </a:pPr>
            <a:r>
              <a:rPr lang="en-US" sz="2400" kern="1200" dirty="0" err="1" smtClean="0">
                <a:solidFill>
                  <a:srgbClr val="0070C0"/>
                </a:solidFill>
                <a:latin typeface="Lucida Console" pitchFamily="49" charset="0"/>
              </a:rPr>
              <a:t>int</a:t>
            </a:r>
            <a:r>
              <a:rPr lang="en-US" sz="2400" kern="1200" dirty="0" smtClean="0">
                <a:solidFill>
                  <a:srgbClr val="0070C0"/>
                </a:solidFill>
                <a:latin typeface="Lucida Console" pitchFamily="49" charset="0"/>
              </a:rPr>
              <a:t> </a:t>
            </a:r>
            <a:r>
              <a:rPr lang="en-US" sz="2400" kern="1200" dirty="0" smtClean="0">
                <a:latin typeface="Lucida Console" pitchFamily="49" charset="0"/>
              </a:rPr>
              <a:t>*</a:t>
            </a:r>
            <a:r>
              <a:rPr lang="en-US" sz="2400" kern="1200" dirty="0" err="1" smtClean="0">
                <a:latin typeface="Lucida Console" pitchFamily="49" charset="0"/>
              </a:rPr>
              <a:t>iPtr</a:t>
            </a:r>
            <a:r>
              <a:rPr lang="en-US" sz="2400" kern="1200" dirty="0" smtClean="0">
                <a:latin typeface="Lucida Console" pitchFamily="49" charset="0"/>
              </a:rPr>
              <a:t>, </a:t>
            </a:r>
            <a:r>
              <a:rPr lang="en-US" sz="2400" kern="1200" dirty="0" err="1" smtClean="0">
                <a:latin typeface="Lucida Console" pitchFamily="49" charset="0"/>
              </a:rPr>
              <a:t>i</a:t>
            </a:r>
            <a:r>
              <a:rPr lang="en-US" sz="2400" kern="1200" dirty="0" smtClean="0">
                <a:latin typeface="Lucida Console" pitchFamily="49" charset="0"/>
              </a:rPr>
              <a:t>=6;</a:t>
            </a:r>
            <a:br>
              <a:rPr lang="en-US" sz="2400" kern="1200" dirty="0" smtClean="0">
                <a:latin typeface="Lucida Console" pitchFamily="49" charset="0"/>
              </a:rPr>
            </a:br>
            <a:r>
              <a:rPr lang="en-US" sz="2400" kern="1200" dirty="0" smtClean="0">
                <a:solidFill>
                  <a:srgbClr val="0070C0"/>
                </a:solidFill>
                <a:latin typeface="Lucida Console" pitchFamily="49" charset="0"/>
              </a:rPr>
              <a:t>char</a:t>
            </a:r>
            <a:r>
              <a:rPr lang="en-US" sz="2400" kern="1200" dirty="0" smtClean="0">
                <a:latin typeface="Lucida Console" pitchFamily="49" charset="0"/>
              </a:rPr>
              <a:t>* s, </a:t>
            </a:r>
            <a:r>
              <a:rPr lang="en-US" sz="2400" kern="1200" dirty="0" err="1" smtClean="0">
                <a:latin typeface="Lucida Console" pitchFamily="49" charset="0"/>
              </a:rPr>
              <a:t>str</a:t>
            </a:r>
            <a:r>
              <a:rPr lang="en-US" sz="2400" kern="1200" dirty="0" smtClean="0">
                <a:latin typeface="Lucida Console" pitchFamily="49" charset="0"/>
              </a:rPr>
              <a:t>[] = "example";</a:t>
            </a:r>
            <a:r>
              <a:rPr lang="en-US" sz="2400" kern="1200" dirty="0" smtClean="0">
                <a:solidFill>
                  <a:srgbClr val="0070C0"/>
                </a:solidFill>
                <a:latin typeface="Lucida Console" pitchFamily="49" charset="0"/>
              </a:rPr>
              <a:t/>
            </a:r>
            <a:br>
              <a:rPr lang="en-US" sz="2400" kern="1200" dirty="0" smtClean="0">
                <a:solidFill>
                  <a:srgbClr val="0070C0"/>
                </a:solidFill>
                <a:latin typeface="Lucida Console" pitchFamily="49" charset="0"/>
              </a:rPr>
            </a:br>
            <a:r>
              <a:rPr lang="en-US" sz="2400" kern="1200" dirty="0" smtClean="0">
                <a:solidFill>
                  <a:srgbClr val="0070C0"/>
                </a:solidFill>
                <a:latin typeface="Lucida Console" pitchFamily="49" charset="0"/>
              </a:rPr>
              <a:t>double </a:t>
            </a:r>
            <a:r>
              <a:rPr lang="en-US" sz="2400" kern="1200" dirty="0" smtClean="0">
                <a:latin typeface="Lucida Console" pitchFamily="49" charset="0"/>
              </a:rPr>
              <a:t>*</a:t>
            </a:r>
            <a:r>
              <a:rPr lang="en-US" sz="2400" kern="1200" dirty="0" err="1" smtClean="0">
                <a:latin typeface="Lucida Console" pitchFamily="49" charset="0"/>
              </a:rPr>
              <a:t>dPtr</a:t>
            </a:r>
            <a:r>
              <a:rPr lang="en-US" sz="2400" kern="1200" dirty="0" smtClean="0">
                <a:latin typeface="Lucida Console" pitchFamily="49" charset="0"/>
              </a:rPr>
              <a:t>, d=1.25;</a:t>
            </a:r>
            <a:endParaRPr lang="en-US" dirty="0"/>
          </a:p>
        </p:txBody>
      </p:sp>
      <p:sp>
        <p:nvSpPr>
          <p:cNvPr id="15364"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pSp>
        <p:nvGrpSpPr>
          <p:cNvPr id="15365" name="Group 15"/>
          <p:cNvGrpSpPr>
            <a:grpSpLocks/>
          </p:cNvGrpSpPr>
          <p:nvPr/>
        </p:nvGrpSpPr>
        <p:grpSpPr bwMode="auto">
          <a:xfrm>
            <a:off x="1600200" y="3659188"/>
            <a:ext cx="5638800" cy="1801812"/>
            <a:chOff x="1600200" y="3429000"/>
            <a:chExt cx="5638800" cy="1801813"/>
          </a:xfrm>
        </p:grpSpPr>
        <p:sp>
          <p:nvSpPr>
            <p:cNvPr id="15366" name="Rectangle 5"/>
            <p:cNvSpPr>
              <a:spLocks noChangeArrowheads="1"/>
            </p:cNvSpPr>
            <p:nvPr/>
          </p:nvSpPr>
          <p:spPr bwMode="auto">
            <a:xfrm>
              <a:off x="1600200" y="3505200"/>
              <a:ext cx="17526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1800">
                <a:solidFill>
                  <a:schemeClr val="bg2"/>
                </a:solidFill>
                <a:latin typeface="Times New Roman" panose="02020603050405020304" pitchFamily="18" charset="0"/>
              </a:endParaRPr>
            </a:p>
          </p:txBody>
        </p:sp>
        <p:sp>
          <p:nvSpPr>
            <p:cNvPr id="15367" name="Rectangle 6"/>
            <p:cNvSpPr>
              <a:spLocks noChangeArrowheads="1"/>
            </p:cNvSpPr>
            <p:nvPr/>
          </p:nvSpPr>
          <p:spPr bwMode="auto">
            <a:xfrm>
              <a:off x="1600200" y="4114800"/>
              <a:ext cx="17526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1800">
                <a:solidFill>
                  <a:schemeClr val="bg2"/>
                </a:solidFill>
                <a:latin typeface="Times New Roman" panose="02020603050405020304" pitchFamily="18" charset="0"/>
              </a:endParaRPr>
            </a:p>
          </p:txBody>
        </p:sp>
        <p:sp>
          <p:nvSpPr>
            <p:cNvPr id="15368" name="Rectangle 7"/>
            <p:cNvSpPr>
              <a:spLocks noChangeArrowheads="1"/>
            </p:cNvSpPr>
            <p:nvPr/>
          </p:nvSpPr>
          <p:spPr bwMode="auto">
            <a:xfrm>
              <a:off x="1600200" y="4724400"/>
              <a:ext cx="17526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1800">
                <a:solidFill>
                  <a:schemeClr val="bg2"/>
                </a:solidFill>
                <a:latin typeface="Times New Roman" panose="02020603050405020304" pitchFamily="18" charset="0"/>
              </a:endParaRPr>
            </a:p>
          </p:txBody>
        </p:sp>
        <p:sp>
          <p:nvSpPr>
            <p:cNvPr id="15369" name="Text Box 12"/>
            <p:cNvSpPr txBox="1">
              <a:spLocks noChangeArrowheads="1"/>
            </p:cNvSpPr>
            <p:nvPr/>
          </p:nvSpPr>
          <p:spPr bwMode="auto">
            <a:xfrm>
              <a:off x="3505200" y="3429000"/>
              <a:ext cx="990600"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a:latin typeface="Times New Roman" panose="02020603050405020304" pitchFamily="18" charset="0"/>
                </a:rPr>
                <a:t>iPtr</a:t>
              </a:r>
            </a:p>
            <a:p>
              <a:pPr eaLnBrk="1" hangingPunct="1">
                <a:spcBef>
                  <a:spcPct val="50000"/>
                </a:spcBef>
                <a:buFontTx/>
                <a:buNone/>
              </a:pPr>
              <a:r>
                <a:rPr lang="en-US" altLang="en-US" sz="2800">
                  <a:latin typeface="Times New Roman" panose="02020603050405020304" pitchFamily="18" charset="0"/>
                </a:rPr>
                <a:t>s</a:t>
              </a:r>
            </a:p>
            <a:p>
              <a:pPr eaLnBrk="1" hangingPunct="1">
                <a:spcBef>
                  <a:spcPct val="50000"/>
                </a:spcBef>
                <a:buFontTx/>
                <a:buNone/>
              </a:pPr>
              <a:r>
                <a:rPr lang="en-US" altLang="en-US" sz="2800">
                  <a:latin typeface="Times New Roman" panose="02020603050405020304" pitchFamily="18" charset="0"/>
                </a:rPr>
                <a:t>dPtr</a:t>
              </a:r>
            </a:p>
          </p:txBody>
        </p:sp>
        <p:sp>
          <p:nvSpPr>
            <p:cNvPr id="15370" name="Rectangle 20"/>
            <p:cNvSpPr>
              <a:spLocks noChangeArrowheads="1"/>
            </p:cNvSpPr>
            <p:nvPr/>
          </p:nvSpPr>
          <p:spPr bwMode="auto">
            <a:xfrm>
              <a:off x="5486400" y="3581400"/>
              <a:ext cx="9144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800">
                  <a:latin typeface="Times New Roman" panose="02020603050405020304" pitchFamily="18" charset="0"/>
                </a:rPr>
                <a:t>6</a:t>
              </a:r>
            </a:p>
          </p:txBody>
        </p:sp>
        <p:sp>
          <p:nvSpPr>
            <p:cNvPr id="15371" name="Rectangle 21"/>
            <p:cNvSpPr>
              <a:spLocks noChangeArrowheads="1"/>
            </p:cNvSpPr>
            <p:nvPr/>
          </p:nvSpPr>
          <p:spPr bwMode="auto">
            <a:xfrm>
              <a:off x="5486400" y="4191000"/>
              <a:ext cx="17526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800">
                  <a:latin typeface="Times New Roman" panose="02020603050405020304" pitchFamily="18" charset="0"/>
                </a:rPr>
                <a:t>"example"</a:t>
              </a:r>
            </a:p>
          </p:txBody>
        </p:sp>
        <p:sp>
          <p:nvSpPr>
            <p:cNvPr id="15372" name="Rectangle 22"/>
            <p:cNvSpPr>
              <a:spLocks noChangeArrowheads="1"/>
            </p:cNvSpPr>
            <p:nvPr/>
          </p:nvSpPr>
          <p:spPr bwMode="auto">
            <a:xfrm>
              <a:off x="5486400" y="4800600"/>
              <a:ext cx="17526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800">
                  <a:latin typeface="Times New Roman" panose="02020603050405020304" pitchFamily="18" charset="0"/>
                </a:rPr>
                <a:t>1.25</a:t>
              </a:r>
            </a:p>
          </p:txBody>
        </p:sp>
        <p:sp>
          <p:nvSpPr>
            <p:cNvPr id="15373" name="Text Box 23"/>
            <p:cNvSpPr txBox="1">
              <a:spLocks noChangeArrowheads="1"/>
            </p:cNvSpPr>
            <p:nvPr/>
          </p:nvSpPr>
          <p:spPr bwMode="auto">
            <a:xfrm>
              <a:off x="4876800" y="3429000"/>
              <a:ext cx="990600"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a:latin typeface="Times New Roman" panose="02020603050405020304" pitchFamily="18" charset="0"/>
                </a:rPr>
                <a:t>   i</a:t>
              </a:r>
            </a:p>
            <a:p>
              <a:pPr eaLnBrk="1" hangingPunct="1">
                <a:spcBef>
                  <a:spcPct val="50000"/>
                </a:spcBef>
                <a:buFontTx/>
                <a:buNone/>
              </a:pPr>
              <a:r>
                <a:rPr lang="en-US" altLang="en-US" sz="2800">
                  <a:latin typeface="Times New Roman" panose="02020603050405020304" pitchFamily="18" charset="0"/>
                </a:rPr>
                <a:t>str</a:t>
              </a:r>
            </a:p>
            <a:p>
              <a:pPr eaLnBrk="1" hangingPunct="1">
                <a:spcBef>
                  <a:spcPct val="50000"/>
                </a:spcBef>
                <a:buFontTx/>
                <a:buNone/>
              </a:pPr>
              <a:r>
                <a:rPr lang="en-US" altLang="en-US" sz="2800">
                  <a:latin typeface="Times New Roman" panose="02020603050405020304" pitchFamily="18" charset="0"/>
                </a:rPr>
                <a:t>  d</a:t>
              </a:r>
            </a:p>
          </p:txBody>
        </p:sp>
        <p:cxnSp>
          <p:nvCxnSpPr>
            <p:cNvPr id="15374" name="Straight Arrow Connector 16"/>
            <p:cNvCxnSpPr>
              <a:cxnSpLocks noChangeShapeType="1"/>
            </p:cNvCxnSpPr>
            <p:nvPr/>
          </p:nvCxnSpPr>
          <p:spPr bwMode="auto">
            <a:xfrm>
              <a:off x="2362200" y="3657600"/>
              <a:ext cx="3810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cxnSp>
          <p:nvCxnSpPr>
            <p:cNvPr id="15375" name="Straight Arrow Connector 17"/>
            <p:cNvCxnSpPr>
              <a:cxnSpLocks noChangeShapeType="1"/>
            </p:cNvCxnSpPr>
            <p:nvPr/>
          </p:nvCxnSpPr>
          <p:spPr bwMode="auto">
            <a:xfrm>
              <a:off x="2362200" y="4267200"/>
              <a:ext cx="3810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cxnSp>
          <p:nvCxnSpPr>
            <p:cNvPr id="15376" name="Straight Arrow Connector 18"/>
            <p:cNvCxnSpPr>
              <a:cxnSpLocks noChangeShapeType="1"/>
            </p:cNvCxnSpPr>
            <p:nvPr/>
          </p:nvCxnSpPr>
          <p:spPr bwMode="auto">
            <a:xfrm>
              <a:off x="2362200" y="4953000"/>
              <a:ext cx="3810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p:txBody>
          <a:bodyPr/>
          <a:lstStyle/>
          <a:p>
            <a:r>
              <a:rPr lang="en-US" altLang="en-US" smtClean="0"/>
              <a:t>Derived Class ArrayList</a:t>
            </a:r>
          </a:p>
        </p:txBody>
      </p:sp>
      <p:sp>
        <p:nvSpPr>
          <p:cNvPr id="126979" name="Content Placeholder 2"/>
          <p:cNvSpPr>
            <a:spLocks noGrp="1"/>
          </p:cNvSpPr>
          <p:nvPr>
            <p:ph idx="1"/>
          </p:nvPr>
        </p:nvSpPr>
        <p:spPr/>
        <p:txBody>
          <a:bodyPr/>
          <a:lstStyle/>
          <a:p>
            <a:pPr marL="0" indent="0">
              <a:buFontTx/>
              <a:buNone/>
            </a:pPr>
            <a:r>
              <a:rPr lang="en-US" altLang="en-US" smtClean="0"/>
              <a:t>Fixed-Size Array Storage (arr[MAX_SIZE])</a:t>
            </a:r>
          </a:p>
          <a:p>
            <a:pPr marL="0" indent="0">
              <a:buFontTx/>
              <a:buNone/>
            </a:pPr>
            <a:endParaRPr lang="en-US" altLang="en-US" smtClean="0"/>
          </a:p>
          <a:p>
            <a:pPr marL="0" indent="0">
              <a:buFontTx/>
              <a:buNone/>
            </a:pPr>
            <a:r>
              <a:rPr lang="en-US" altLang="en-US" smtClean="0"/>
              <a:t>The ArrayList class uses a fixed-size array (arr[MAX_SIZE]) to store elements.</a:t>
            </a:r>
          </a:p>
          <a:p>
            <a:pPr marL="0" indent="0">
              <a:buFontTx/>
              <a:buNone/>
            </a:pPr>
            <a:endParaRPr lang="en-US" altLang="en-US" smtClean="0"/>
          </a:p>
          <a:p>
            <a:pPr marL="0" indent="0">
              <a:buFontTx/>
              <a:buNone/>
            </a:pPr>
            <a:r>
              <a:rPr lang="en-US" altLang="en-US" smtClean="0"/>
              <a:t>The array provides constant-time access to elements, but insertions and deletions may require shifting elements.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z="4000" smtClean="0"/>
              <a:t>Initialization and Assignment</a:t>
            </a:r>
          </a:p>
        </p:txBody>
      </p:sp>
      <p:sp>
        <p:nvSpPr>
          <p:cNvPr id="16387" name="Content Placeholder 2"/>
          <p:cNvSpPr>
            <a:spLocks noGrp="1"/>
          </p:cNvSpPr>
          <p:nvPr>
            <p:ph idx="1"/>
          </p:nvPr>
        </p:nvSpPr>
        <p:spPr/>
        <p:txBody>
          <a:bodyPr/>
          <a:lstStyle/>
          <a:p>
            <a:pPr>
              <a:lnSpc>
                <a:spcPct val="90000"/>
              </a:lnSpc>
            </a:pPr>
            <a:r>
              <a:rPr lang="en-US" altLang="en-US" smtClean="0"/>
              <a:t>Pointer types may be initialized at</a:t>
            </a:r>
            <a:br>
              <a:rPr lang="en-US" altLang="en-US" smtClean="0"/>
            </a:br>
            <a:r>
              <a:rPr lang="en-US" altLang="en-US" smtClean="0"/>
              <a:t>the time they are declared.</a:t>
            </a:r>
          </a:p>
          <a:p>
            <a:pPr>
              <a:lnSpc>
                <a:spcPct val="90000"/>
              </a:lnSpc>
            </a:pPr>
            <a:r>
              <a:rPr lang="en-US" altLang="en-US" smtClean="0"/>
              <a:t>Pointer types may be assigned new values using the assignment operator.</a:t>
            </a:r>
          </a:p>
          <a:p>
            <a:endParaRPr lang="en-US" altLang="en-US" smtClean="0"/>
          </a:p>
        </p:txBody>
      </p:sp>
      <p:sp>
        <p:nvSpPr>
          <p:cNvPr id="16388"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Examples</a:t>
            </a:r>
          </a:p>
        </p:txBody>
      </p:sp>
      <p:sp>
        <p:nvSpPr>
          <p:cNvPr id="3" name="Content Placeholder 2"/>
          <p:cNvSpPr>
            <a:spLocks noGrp="1"/>
          </p:cNvSpPr>
          <p:nvPr>
            <p:ph idx="1"/>
          </p:nvPr>
        </p:nvSpPr>
        <p:spPr>
          <a:xfrm>
            <a:off x="304800" y="2133600"/>
            <a:ext cx="8839200" cy="1371600"/>
          </a:xfrm>
        </p:spPr>
        <p:txBody>
          <a:bodyPr/>
          <a:lstStyle/>
          <a:p>
            <a:pPr marL="0" indent="0" eaLnBrk="1" hangingPunct="1">
              <a:spcBef>
                <a:spcPct val="0"/>
              </a:spcBef>
              <a:buFontTx/>
              <a:buNone/>
              <a:defRPr/>
            </a:pPr>
            <a:r>
              <a:rPr lang="en-US" sz="2400" kern="1200" dirty="0" err="1" smtClean="0">
                <a:solidFill>
                  <a:srgbClr val="0070C0"/>
                </a:solidFill>
                <a:latin typeface="Lucida Console" pitchFamily="49" charset="0"/>
              </a:rPr>
              <a:t>int</a:t>
            </a:r>
            <a:r>
              <a:rPr lang="en-US" sz="2400" kern="1200" dirty="0" smtClean="0">
                <a:solidFill>
                  <a:srgbClr val="0070C0"/>
                </a:solidFill>
                <a:latin typeface="Lucida Console" pitchFamily="49" charset="0"/>
              </a:rPr>
              <a:t> </a:t>
            </a:r>
            <a:r>
              <a:rPr lang="en-US" sz="2400" kern="1200" dirty="0" smtClean="0">
                <a:latin typeface="Lucida Console" pitchFamily="49" charset="0"/>
              </a:rPr>
              <a:t>*</a:t>
            </a:r>
            <a:r>
              <a:rPr lang="en-US" sz="2400" kern="1200" dirty="0" err="1" smtClean="0">
                <a:latin typeface="Lucida Console" pitchFamily="49" charset="0"/>
              </a:rPr>
              <a:t>iPtr</a:t>
            </a:r>
            <a:r>
              <a:rPr lang="en-US" sz="2400" kern="1200" dirty="0" smtClean="0">
                <a:latin typeface="Lucida Console" pitchFamily="49" charset="0"/>
              </a:rPr>
              <a:t>=0;</a:t>
            </a:r>
          </a:p>
          <a:p>
            <a:pPr marL="0" indent="0" eaLnBrk="1" hangingPunct="1">
              <a:spcBef>
                <a:spcPct val="0"/>
              </a:spcBef>
              <a:buFontTx/>
              <a:buNone/>
              <a:defRPr/>
            </a:pPr>
            <a:r>
              <a:rPr lang="en-US" sz="2400" kern="1200" dirty="0" smtClean="0">
                <a:solidFill>
                  <a:srgbClr val="0070C0"/>
                </a:solidFill>
                <a:latin typeface="Lucida Console" pitchFamily="49" charset="0"/>
              </a:rPr>
              <a:t>char </a:t>
            </a:r>
            <a:r>
              <a:rPr lang="en-US" sz="2400" kern="1200" dirty="0" smtClean="0">
                <a:latin typeface="Lucida Console" pitchFamily="49" charset="0"/>
              </a:rPr>
              <a:t>*s=NULL;</a:t>
            </a:r>
            <a:r>
              <a:rPr lang="en-US" sz="2400" kern="1200" dirty="0" smtClean="0">
                <a:solidFill>
                  <a:srgbClr val="00B050"/>
                </a:solidFill>
                <a:latin typeface="Lucida Console" pitchFamily="49" charset="0"/>
              </a:rPr>
              <a:t>//predefined constant in </a:t>
            </a:r>
            <a:r>
              <a:rPr lang="en-US" sz="2400" kern="1200" dirty="0" err="1" smtClean="0">
                <a:solidFill>
                  <a:srgbClr val="00B050"/>
                </a:solidFill>
                <a:latin typeface="Lucida Console" pitchFamily="49" charset="0"/>
              </a:rPr>
              <a:t>iostream</a:t>
            </a:r>
            <a:endParaRPr lang="en-US" sz="2400" kern="1200" dirty="0" smtClean="0">
              <a:solidFill>
                <a:srgbClr val="00B050"/>
              </a:solidFill>
              <a:latin typeface="Lucida Console" pitchFamily="49" charset="0"/>
            </a:endParaRPr>
          </a:p>
          <a:p>
            <a:pPr marL="0" indent="0" eaLnBrk="1" hangingPunct="1">
              <a:spcBef>
                <a:spcPct val="0"/>
              </a:spcBef>
              <a:buFontTx/>
              <a:buNone/>
              <a:defRPr/>
            </a:pPr>
            <a:r>
              <a:rPr lang="en-US" sz="2400" kern="1200" dirty="0" smtClean="0">
                <a:solidFill>
                  <a:srgbClr val="0070C0"/>
                </a:solidFill>
                <a:latin typeface="Lucida Console" pitchFamily="49" charset="0"/>
              </a:rPr>
              <a:t>double </a:t>
            </a:r>
            <a:r>
              <a:rPr lang="en-US" sz="2400" kern="1200" dirty="0" smtClean="0">
                <a:latin typeface="Lucida Console" pitchFamily="49" charset="0"/>
              </a:rPr>
              <a:t>*</a:t>
            </a:r>
            <a:r>
              <a:rPr lang="en-US" sz="2400" kern="1200" dirty="0" err="1" smtClean="0">
                <a:latin typeface="Lucida Console" pitchFamily="49" charset="0"/>
              </a:rPr>
              <a:t>dPtr</a:t>
            </a:r>
            <a:r>
              <a:rPr lang="en-US" sz="2400" kern="1200" dirty="0" smtClean="0">
                <a:latin typeface="Lucida Console" pitchFamily="49" charset="0"/>
              </a:rPr>
              <a:t>=NULL; </a:t>
            </a:r>
            <a:endParaRPr lang="en-US" dirty="0"/>
          </a:p>
        </p:txBody>
      </p:sp>
      <p:sp>
        <p:nvSpPr>
          <p:cNvPr id="17412"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pSp>
        <p:nvGrpSpPr>
          <p:cNvPr id="17413" name="Group 23"/>
          <p:cNvGrpSpPr>
            <a:grpSpLocks/>
          </p:cNvGrpSpPr>
          <p:nvPr/>
        </p:nvGrpSpPr>
        <p:grpSpPr bwMode="auto">
          <a:xfrm>
            <a:off x="3429000" y="3898900"/>
            <a:ext cx="2743200" cy="1801813"/>
            <a:chOff x="3124200" y="3886200"/>
            <a:chExt cx="2743200" cy="1801813"/>
          </a:xfrm>
        </p:grpSpPr>
        <p:sp>
          <p:nvSpPr>
            <p:cNvPr id="17414" name="Rectangle 3"/>
            <p:cNvSpPr>
              <a:spLocks noChangeArrowheads="1"/>
            </p:cNvSpPr>
            <p:nvPr/>
          </p:nvSpPr>
          <p:spPr bwMode="auto">
            <a:xfrm>
              <a:off x="3124200" y="3886200"/>
              <a:ext cx="17526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2800">
                <a:latin typeface="Times New Roman" panose="02020603050405020304" pitchFamily="18" charset="0"/>
              </a:endParaRPr>
            </a:p>
          </p:txBody>
        </p:sp>
        <p:sp>
          <p:nvSpPr>
            <p:cNvPr id="17415" name="Rectangle 4"/>
            <p:cNvSpPr>
              <a:spLocks noChangeArrowheads="1"/>
            </p:cNvSpPr>
            <p:nvPr/>
          </p:nvSpPr>
          <p:spPr bwMode="auto">
            <a:xfrm>
              <a:off x="3124200" y="4572000"/>
              <a:ext cx="1752600"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2800">
                <a:latin typeface="Times New Roman" panose="02020603050405020304" pitchFamily="18" charset="0"/>
              </a:endParaRPr>
            </a:p>
          </p:txBody>
        </p:sp>
        <p:sp>
          <p:nvSpPr>
            <p:cNvPr id="17416" name="Rectangle 5"/>
            <p:cNvSpPr>
              <a:spLocks noChangeArrowheads="1"/>
            </p:cNvSpPr>
            <p:nvPr/>
          </p:nvSpPr>
          <p:spPr bwMode="auto">
            <a:xfrm>
              <a:off x="3124200" y="5181600"/>
              <a:ext cx="1752600"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2800">
                <a:solidFill>
                  <a:schemeClr val="bg2"/>
                </a:solidFill>
                <a:latin typeface="Times New Roman" panose="02020603050405020304" pitchFamily="18" charset="0"/>
              </a:endParaRPr>
            </a:p>
          </p:txBody>
        </p:sp>
        <p:sp>
          <p:nvSpPr>
            <p:cNvPr id="17417" name="Text Box 6"/>
            <p:cNvSpPr txBox="1">
              <a:spLocks noChangeArrowheads="1"/>
            </p:cNvSpPr>
            <p:nvPr/>
          </p:nvSpPr>
          <p:spPr bwMode="auto">
            <a:xfrm>
              <a:off x="4876800" y="3886200"/>
              <a:ext cx="990600"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a:latin typeface="Times New Roman" panose="02020603050405020304" pitchFamily="18" charset="0"/>
                </a:rPr>
                <a:t>iPtr</a:t>
              </a:r>
            </a:p>
            <a:p>
              <a:pPr eaLnBrk="1" hangingPunct="1">
                <a:spcBef>
                  <a:spcPct val="50000"/>
                </a:spcBef>
                <a:buFontTx/>
                <a:buNone/>
              </a:pPr>
              <a:r>
                <a:rPr lang="en-US" altLang="en-US" sz="2800">
                  <a:latin typeface="Times New Roman" panose="02020603050405020304" pitchFamily="18" charset="0"/>
                </a:rPr>
                <a:t>s</a:t>
              </a:r>
            </a:p>
            <a:p>
              <a:pPr eaLnBrk="1" hangingPunct="1">
                <a:spcBef>
                  <a:spcPct val="50000"/>
                </a:spcBef>
                <a:buFontTx/>
                <a:buNone/>
              </a:pPr>
              <a:r>
                <a:rPr lang="en-US" altLang="en-US" sz="2800">
                  <a:latin typeface="Times New Roman" panose="02020603050405020304" pitchFamily="18" charset="0"/>
                </a:rPr>
                <a:t>dPtr</a:t>
              </a:r>
            </a:p>
          </p:txBody>
        </p:sp>
        <p:sp>
          <p:nvSpPr>
            <p:cNvPr id="17418" name="Rectangle 11"/>
            <p:cNvSpPr>
              <a:spLocks noChangeArrowheads="1"/>
            </p:cNvSpPr>
            <p:nvPr/>
          </p:nvSpPr>
          <p:spPr bwMode="auto">
            <a:xfrm>
              <a:off x="3886200" y="4724400"/>
              <a:ext cx="152400" cy="152400"/>
            </a:xfrm>
            <a:prstGeom prst="rect">
              <a:avLst/>
            </a:prstGeom>
            <a:solidFill>
              <a:schemeClr val="tx1"/>
            </a:solidFill>
            <a:ln w="9525" cap="rnd" algn="ctr">
              <a:solidFill>
                <a:schemeClr val="tx1"/>
              </a:solidFill>
              <a:prstDash val="sysDot"/>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17419" name="Rectangle 12"/>
            <p:cNvSpPr>
              <a:spLocks noChangeArrowheads="1"/>
            </p:cNvSpPr>
            <p:nvPr/>
          </p:nvSpPr>
          <p:spPr bwMode="auto">
            <a:xfrm>
              <a:off x="3886200" y="5334000"/>
              <a:ext cx="152400" cy="152400"/>
            </a:xfrm>
            <a:prstGeom prst="rect">
              <a:avLst/>
            </a:prstGeom>
            <a:solidFill>
              <a:schemeClr val="tx1"/>
            </a:solidFill>
            <a:ln w="9525" cap="rnd" algn="ctr">
              <a:solidFill>
                <a:schemeClr val="tx1"/>
              </a:solidFill>
              <a:prstDash val="sysDot"/>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17420" name="Rectangle 13"/>
            <p:cNvSpPr>
              <a:spLocks noChangeArrowheads="1"/>
            </p:cNvSpPr>
            <p:nvPr/>
          </p:nvSpPr>
          <p:spPr bwMode="auto">
            <a:xfrm>
              <a:off x="3886200" y="4038600"/>
              <a:ext cx="152400" cy="152400"/>
            </a:xfrm>
            <a:prstGeom prst="rect">
              <a:avLst/>
            </a:prstGeom>
            <a:solidFill>
              <a:schemeClr val="tx1"/>
            </a:solidFill>
            <a:ln w="9525" cap="rnd" algn="ctr">
              <a:solidFill>
                <a:schemeClr val="tx1"/>
              </a:solidFill>
              <a:prstDash val="sysDot"/>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Assignment</a:t>
            </a:r>
          </a:p>
        </p:txBody>
      </p:sp>
      <p:sp>
        <p:nvSpPr>
          <p:cNvPr id="18435" name="Content Placeholder 2"/>
          <p:cNvSpPr>
            <a:spLocks noGrp="1"/>
          </p:cNvSpPr>
          <p:nvPr>
            <p:ph idx="1"/>
          </p:nvPr>
        </p:nvSpPr>
        <p:spPr>
          <a:xfrm>
            <a:off x="457200" y="1676400"/>
            <a:ext cx="8229600" cy="2819400"/>
          </a:xfrm>
        </p:spPr>
        <p:txBody>
          <a:bodyPr/>
          <a:lstStyle/>
          <a:p>
            <a:pPr>
              <a:lnSpc>
                <a:spcPct val="90000"/>
              </a:lnSpc>
              <a:spcBef>
                <a:spcPct val="10000"/>
              </a:spcBef>
            </a:pPr>
            <a:r>
              <a:rPr lang="en-US" altLang="en-US" smtClean="0"/>
              <a:t>The assignment operator (</a:t>
            </a:r>
            <a:r>
              <a:rPr lang="en-US" altLang="en-US" b="1" smtClean="0"/>
              <a:t>=</a:t>
            </a:r>
            <a:r>
              <a:rPr lang="en-US" altLang="en-US" smtClean="0"/>
              <a:t>) is</a:t>
            </a:r>
            <a:br>
              <a:rPr lang="en-US" altLang="en-US" smtClean="0"/>
            </a:br>
            <a:r>
              <a:rPr lang="en-US" altLang="en-US" smtClean="0"/>
              <a:t>defined for pointers of the same base type.</a:t>
            </a:r>
          </a:p>
          <a:p>
            <a:pPr>
              <a:lnSpc>
                <a:spcPct val="90000"/>
              </a:lnSpc>
              <a:spcBef>
                <a:spcPct val="10000"/>
              </a:spcBef>
            </a:pPr>
            <a:r>
              <a:rPr lang="en-US" altLang="en-US" smtClean="0"/>
              <a:t>The right operand of the assignment operator can be any expression that evaluates to the same type as the left operand.</a:t>
            </a:r>
          </a:p>
          <a:p>
            <a:pPr>
              <a:buFontTx/>
              <a:buNone/>
            </a:pPr>
            <a:endParaRPr lang="en-US" altLang="en-US" smtClean="0"/>
          </a:p>
        </p:txBody>
      </p:sp>
      <p:sp>
        <p:nvSpPr>
          <p:cNvPr id="18436"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18437" name="TextBox 4"/>
          <p:cNvSpPr txBox="1">
            <a:spLocks noChangeArrowheads="1"/>
          </p:cNvSpPr>
          <p:nvPr/>
        </p:nvSpPr>
        <p:spPr bwMode="auto">
          <a:xfrm>
            <a:off x="914400" y="4572000"/>
            <a:ext cx="3733800" cy="155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lvl="1" eaLnBrk="1" hangingPunct="1">
              <a:spcBef>
                <a:spcPct val="10000"/>
              </a:spcBef>
              <a:buFontTx/>
              <a:buNone/>
            </a:pPr>
            <a:r>
              <a:rPr lang="en-US" altLang="en-US" sz="2400">
                <a:solidFill>
                  <a:srgbClr val="0070C0"/>
                </a:solidFill>
                <a:latin typeface="Lucida Console" panose="020B0609040504020204" pitchFamily="49" charset="0"/>
                <a:cs typeface="Courier New" panose="02070309020205020404" pitchFamily="49" charset="0"/>
              </a:rPr>
              <a:t>int</a:t>
            </a:r>
            <a:r>
              <a:rPr lang="en-US" altLang="en-US" sz="2400">
                <a:latin typeface="Lucida Console" panose="020B0609040504020204" pitchFamily="49" charset="0"/>
                <a:cs typeface="Courier New" panose="02070309020205020404" pitchFamily="49" charset="0"/>
              </a:rPr>
              <a:t> x, *xp, *ip;</a:t>
            </a:r>
          </a:p>
          <a:p>
            <a:pPr marL="0" lvl="1" eaLnBrk="1" hangingPunct="1">
              <a:spcBef>
                <a:spcPct val="10000"/>
              </a:spcBef>
              <a:buFontTx/>
              <a:buNone/>
            </a:pPr>
            <a:r>
              <a:rPr lang="en-US" altLang="en-US" sz="2400">
                <a:latin typeface="Lucida Console" panose="020B0609040504020204" pitchFamily="49" charset="0"/>
                <a:cs typeface="Courier New" panose="02070309020205020404" pitchFamily="49" charset="0"/>
              </a:rPr>
              <a:t>xp = &amp;x;</a:t>
            </a:r>
          </a:p>
          <a:p>
            <a:pPr marL="0" lvl="1" eaLnBrk="1" hangingPunct="1">
              <a:spcBef>
                <a:spcPct val="10000"/>
              </a:spcBef>
              <a:buFontTx/>
              <a:buNone/>
            </a:pPr>
            <a:r>
              <a:rPr lang="en-US" altLang="en-US" sz="2400">
                <a:latin typeface="Lucida Console" panose="020B0609040504020204" pitchFamily="49" charset="0"/>
                <a:cs typeface="Courier New" panose="02070309020205020404" pitchFamily="49" charset="0"/>
              </a:rPr>
              <a:t>ip = xp;</a:t>
            </a:r>
            <a:endParaRPr lang="en-US" altLang="en-US" sz="1800">
              <a:latin typeface="Lucida Console" panose="020B0609040504020204" pitchFamily="49" charset="0"/>
              <a:cs typeface="Courier New" panose="02070309020205020404" pitchFamily="49" charset="0"/>
            </a:endParaRPr>
          </a:p>
          <a:p>
            <a:pPr eaLnBrk="1" hangingPunct="1">
              <a:spcBef>
                <a:spcPct val="0"/>
              </a:spcBef>
              <a:buFontTx/>
              <a:buNone/>
            </a:pPr>
            <a:endParaRPr lang="en-US" altLang="en-US" sz="1800"/>
          </a:p>
        </p:txBody>
      </p:sp>
      <p:grpSp>
        <p:nvGrpSpPr>
          <p:cNvPr id="18438" name="Group 21"/>
          <p:cNvGrpSpPr>
            <a:grpSpLocks/>
          </p:cNvGrpSpPr>
          <p:nvPr/>
        </p:nvGrpSpPr>
        <p:grpSpPr bwMode="auto">
          <a:xfrm>
            <a:off x="5410200" y="4419600"/>
            <a:ext cx="2667000" cy="1981200"/>
            <a:chOff x="5486400" y="4191000"/>
            <a:chExt cx="2667000" cy="1981200"/>
          </a:xfrm>
        </p:grpSpPr>
        <p:grpSp>
          <p:nvGrpSpPr>
            <p:cNvPr id="18439" name="Group 24"/>
            <p:cNvGrpSpPr>
              <a:grpSpLocks/>
            </p:cNvGrpSpPr>
            <p:nvPr/>
          </p:nvGrpSpPr>
          <p:grpSpPr bwMode="auto">
            <a:xfrm>
              <a:off x="5562600" y="4352925"/>
              <a:ext cx="1905000" cy="1590675"/>
              <a:chOff x="3504" y="2838"/>
              <a:chExt cx="1200" cy="1002"/>
            </a:xfrm>
          </p:grpSpPr>
          <p:sp>
            <p:nvSpPr>
              <p:cNvPr id="18451" name="Rectangle 5"/>
              <p:cNvSpPr>
                <a:spLocks noChangeArrowheads="1"/>
              </p:cNvSpPr>
              <p:nvPr/>
            </p:nvSpPr>
            <p:spPr bwMode="auto">
              <a:xfrm>
                <a:off x="3840" y="2880"/>
                <a:ext cx="432"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18452" name="Text Box 6"/>
              <p:cNvSpPr txBox="1">
                <a:spLocks noChangeArrowheads="1"/>
              </p:cNvSpPr>
              <p:nvPr/>
            </p:nvSpPr>
            <p:spPr bwMode="auto">
              <a:xfrm>
                <a:off x="3504" y="2838"/>
                <a:ext cx="349" cy="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30000"/>
                  </a:spcBef>
                  <a:buFontTx/>
                  <a:buNone/>
                </a:pPr>
                <a:r>
                  <a:rPr lang="en-US" altLang="en-US" sz="1800">
                    <a:latin typeface="Courier New" panose="02070309020205020404" pitchFamily="49" charset="0"/>
                    <a:cs typeface="Courier New" panose="02070309020205020404" pitchFamily="49" charset="0"/>
                  </a:rPr>
                  <a:t>x</a:t>
                </a:r>
              </a:p>
              <a:p>
                <a:pPr algn="ctr" eaLnBrk="1" hangingPunct="1">
                  <a:spcBef>
                    <a:spcPct val="30000"/>
                  </a:spcBef>
                  <a:buFontTx/>
                  <a:buNone/>
                </a:pPr>
                <a:r>
                  <a:rPr lang="en-US" altLang="en-US" sz="1800">
                    <a:latin typeface="Courier New" panose="02070309020205020404" pitchFamily="49" charset="0"/>
                    <a:cs typeface="Courier New" panose="02070309020205020404" pitchFamily="49" charset="0"/>
                  </a:rPr>
                  <a:t>xp</a:t>
                </a:r>
              </a:p>
              <a:p>
                <a:pPr algn="ctr" eaLnBrk="1" hangingPunct="1">
                  <a:spcBef>
                    <a:spcPct val="30000"/>
                  </a:spcBef>
                  <a:buFontTx/>
                  <a:buNone/>
                </a:pPr>
                <a:r>
                  <a:rPr lang="en-US" altLang="en-US" sz="1800">
                    <a:latin typeface="Courier New" panose="02070309020205020404" pitchFamily="49" charset="0"/>
                    <a:cs typeface="Courier New" panose="02070309020205020404" pitchFamily="49" charset="0"/>
                  </a:rPr>
                  <a:t>ip</a:t>
                </a:r>
              </a:p>
            </p:txBody>
          </p:sp>
          <p:sp>
            <p:nvSpPr>
              <p:cNvPr id="18453" name="Rectangle 7"/>
              <p:cNvSpPr>
                <a:spLocks noChangeArrowheads="1"/>
              </p:cNvSpPr>
              <p:nvPr/>
            </p:nvSpPr>
            <p:spPr bwMode="auto">
              <a:xfrm>
                <a:off x="3840" y="3216"/>
                <a:ext cx="864"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18454" name="Rectangle 8"/>
              <p:cNvSpPr>
                <a:spLocks noChangeArrowheads="1"/>
              </p:cNvSpPr>
              <p:nvPr/>
            </p:nvSpPr>
            <p:spPr bwMode="auto">
              <a:xfrm>
                <a:off x="3840" y="3552"/>
                <a:ext cx="864"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grpSp>
        <p:sp>
          <p:nvSpPr>
            <p:cNvPr id="18440" name="Oval 11"/>
            <p:cNvSpPr>
              <a:spLocks noChangeArrowheads="1"/>
            </p:cNvSpPr>
            <p:nvPr/>
          </p:nvSpPr>
          <p:spPr bwMode="auto">
            <a:xfrm>
              <a:off x="6858000" y="5791200"/>
              <a:ext cx="76200" cy="76200"/>
            </a:xfrm>
            <a:prstGeom prst="ellipse">
              <a:avLst/>
            </a:prstGeom>
            <a:solidFill>
              <a:schemeClr val="accent1"/>
            </a:solidFill>
            <a:ln>
              <a:noFill/>
            </a:ln>
            <a:extLst>
              <a:ext uri="{91240B29-F687-4F45-9708-019B960494DF}">
                <a14:hiddenLine xmlns:a14="http://schemas.microsoft.com/office/drawing/2010/main" w="9525" cap="rnd">
                  <a:solidFill>
                    <a:srgbClr val="000000"/>
                  </a:solidFill>
                  <a:prstDash val="sysDot"/>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grpSp>
          <p:nvGrpSpPr>
            <p:cNvPr id="18441" name="Group 23"/>
            <p:cNvGrpSpPr>
              <a:grpSpLocks/>
            </p:cNvGrpSpPr>
            <p:nvPr/>
          </p:nvGrpSpPr>
          <p:grpSpPr bwMode="auto">
            <a:xfrm>
              <a:off x="5486400" y="4419600"/>
              <a:ext cx="1295400" cy="1752600"/>
              <a:chOff x="3456" y="2880"/>
              <a:chExt cx="816" cy="1104"/>
            </a:xfrm>
          </p:grpSpPr>
          <p:sp>
            <p:nvSpPr>
              <p:cNvPr id="18447" name="Line 12"/>
              <p:cNvSpPr>
                <a:spLocks noChangeShapeType="1"/>
              </p:cNvSpPr>
              <p:nvPr/>
            </p:nvSpPr>
            <p:spPr bwMode="auto">
              <a:xfrm>
                <a:off x="4272" y="3696"/>
                <a:ext cx="0" cy="288"/>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8" name="Line 13"/>
              <p:cNvSpPr>
                <a:spLocks noChangeShapeType="1"/>
              </p:cNvSpPr>
              <p:nvPr/>
            </p:nvSpPr>
            <p:spPr bwMode="auto">
              <a:xfrm flipH="1">
                <a:off x="3456" y="3984"/>
                <a:ext cx="816"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9" name="Line 14"/>
              <p:cNvSpPr>
                <a:spLocks noChangeShapeType="1"/>
              </p:cNvSpPr>
              <p:nvPr/>
            </p:nvSpPr>
            <p:spPr bwMode="auto">
              <a:xfrm flipV="1">
                <a:off x="3456" y="2880"/>
                <a:ext cx="0" cy="110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0" name="Line 17"/>
              <p:cNvSpPr>
                <a:spLocks noChangeShapeType="1"/>
              </p:cNvSpPr>
              <p:nvPr/>
            </p:nvSpPr>
            <p:spPr bwMode="auto">
              <a:xfrm>
                <a:off x="3456" y="2880"/>
                <a:ext cx="384" cy="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8442" name="Group 22"/>
            <p:cNvGrpSpPr>
              <a:grpSpLocks/>
            </p:cNvGrpSpPr>
            <p:nvPr/>
          </p:nvGrpSpPr>
          <p:grpSpPr bwMode="auto">
            <a:xfrm>
              <a:off x="6096000" y="4191000"/>
              <a:ext cx="2057400" cy="990600"/>
              <a:chOff x="3840" y="2736"/>
              <a:chExt cx="1296" cy="624"/>
            </a:xfrm>
          </p:grpSpPr>
          <p:sp>
            <p:nvSpPr>
              <p:cNvPr id="18443" name="Line 18"/>
              <p:cNvSpPr>
                <a:spLocks noChangeShapeType="1"/>
              </p:cNvSpPr>
              <p:nvPr/>
            </p:nvSpPr>
            <p:spPr bwMode="auto">
              <a:xfrm>
                <a:off x="4272" y="3360"/>
                <a:ext cx="864"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4" name="Line 19"/>
              <p:cNvSpPr>
                <a:spLocks noChangeShapeType="1"/>
              </p:cNvSpPr>
              <p:nvPr/>
            </p:nvSpPr>
            <p:spPr bwMode="auto">
              <a:xfrm flipV="1">
                <a:off x="5136" y="2736"/>
                <a:ext cx="0" cy="62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5" name="Line 20"/>
              <p:cNvSpPr>
                <a:spLocks noChangeShapeType="1"/>
              </p:cNvSpPr>
              <p:nvPr/>
            </p:nvSpPr>
            <p:spPr bwMode="auto">
              <a:xfrm flipH="1">
                <a:off x="3840" y="2736"/>
                <a:ext cx="1296"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6" name="Line 21"/>
              <p:cNvSpPr>
                <a:spLocks noChangeShapeType="1"/>
              </p:cNvSpPr>
              <p:nvPr/>
            </p:nvSpPr>
            <p:spPr bwMode="auto">
              <a:xfrm>
                <a:off x="3840" y="2736"/>
                <a:ext cx="0" cy="14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The Base Type</a:t>
            </a:r>
          </a:p>
        </p:txBody>
      </p:sp>
      <p:sp>
        <p:nvSpPr>
          <p:cNvPr id="19459" name="Content Placeholder 2"/>
          <p:cNvSpPr>
            <a:spLocks noGrp="1"/>
          </p:cNvSpPr>
          <p:nvPr>
            <p:ph idx="1"/>
          </p:nvPr>
        </p:nvSpPr>
        <p:spPr/>
        <p:txBody>
          <a:bodyPr/>
          <a:lstStyle/>
          <a:p>
            <a:pPr>
              <a:lnSpc>
                <a:spcPct val="80000"/>
              </a:lnSpc>
              <a:spcBef>
                <a:spcPct val="10000"/>
              </a:spcBef>
            </a:pPr>
            <a:r>
              <a:rPr lang="en-US" altLang="en-US" smtClean="0"/>
              <a:t>The base type of a pointer refers to </a:t>
            </a:r>
            <a:br>
              <a:rPr lang="en-US" altLang="en-US" smtClean="0"/>
            </a:br>
            <a:r>
              <a:rPr lang="en-US" altLang="en-US" smtClean="0"/>
              <a:t>the type of object the pointer is referencing.</a:t>
            </a:r>
          </a:p>
          <a:p>
            <a:pPr>
              <a:lnSpc>
                <a:spcPct val="80000"/>
              </a:lnSpc>
              <a:spcBef>
                <a:spcPct val="10000"/>
              </a:spcBef>
            </a:pPr>
            <a:r>
              <a:rPr lang="en-US" altLang="en-US" smtClean="0"/>
              <a:t>The base type of a pointer defines the </a:t>
            </a:r>
            <a:r>
              <a:rPr lang="en-US" altLang="en-US" i="1" smtClean="0"/>
              <a:t>size</a:t>
            </a:r>
            <a:r>
              <a:rPr lang="en-US" altLang="en-US" smtClean="0"/>
              <a:t> of the object the pointer is referencing.</a:t>
            </a:r>
            <a:endParaRPr lang="en-US" altLang="en-US" i="1" smtClean="0"/>
          </a:p>
          <a:p>
            <a:pPr>
              <a:lnSpc>
                <a:spcPct val="80000"/>
              </a:lnSpc>
              <a:spcBef>
                <a:spcPct val="10000"/>
              </a:spcBef>
            </a:pPr>
            <a:r>
              <a:rPr lang="en-US" altLang="en-US" smtClean="0"/>
              <a:t>The </a:t>
            </a:r>
            <a:r>
              <a:rPr lang="en-US" altLang="en-US" i="1" smtClean="0"/>
              <a:t>size</a:t>
            </a:r>
            <a:r>
              <a:rPr lang="en-US" altLang="en-US" smtClean="0"/>
              <a:t> of a pointer is independent of its base type.  </a:t>
            </a:r>
          </a:p>
          <a:p>
            <a:pPr lvl="1">
              <a:lnSpc>
                <a:spcPct val="80000"/>
              </a:lnSpc>
              <a:spcBef>
                <a:spcPct val="10000"/>
              </a:spcBef>
            </a:pPr>
            <a:r>
              <a:rPr lang="en-US" altLang="en-US" smtClean="0">
                <a:latin typeface="Courier New" panose="02070309020205020404" pitchFamily="49" charset="0"/>
                <a:cs typeface="Courier New" panose="02070309020205020404" pitchFamily="49" charset="0"/>
              </a:rPr>
              <a:t>p</a:t>
            </a:r>
            <a:r>
              <a:rPr lang="en-US" altLang="en-US" smtClean="0"/>
              <a:t> and </a:t>
            </a:r>
            <a:r>
              <a:rPr lang="en-US" altLang="en-US" smtClean="0">
                <a:latin typeface="Courier New" panose="02070309020205020404" pitchFamily="49" charset="0"/>
                <a:cs typeface="Courier New" panose="02070309020205020404" pitchFamily="49" charset="0"/>
              </a:rPr>
              <a:t>q</a:t>
            </a:r>
            <a:r>
              <a:rPr lang="en-US" altLang="en-US" smtClean="0"/>
              <a:t> are the same ( 4 bytes**), but </a:t>
            </a:r>
            <a:r>
              <a:rPr lang="en-US" altLang="en-US" smtClean="0">
                <a:latin typeface="Courier New" panose="02070309020205020404" pitchFamily="49" charset="0"/>
                <a:cs typeface="Courier New" panose="02070309020205020404" pitchFamily="49" charset="0"/>
              </a:rPr>
              <a:t>p</a:t>
            </a:r>
            <a:r>
              <a:rPr lang="en-US" altLang="en-US" smtClean="0"/>
              <a:t> points to 4 bytes** and </a:t>
            </a:r>
            <a:r>
              <a:rPr lang="en-US" altLang="en-US" smtClean="0">
                <a:latin typeface="Courier New" panose="02070309020205020404" pitchFamily="49" charset="0"/>
                <a:cs typeface="Courier New" panose="02070309020205020404" pitchFamily="49" charset="0"/>
              </a:rPr>
              <a:t>q</a:t>
            </a:r>
            <a:r>
              <a:rPr lang="en-US" altLang="en-US" smtClean="0"/>
              <a:t> points to 8 bytes** </a:t>
            </a:r>
          </a:p>
          <a:p>
            <a:pPr>
              <a:lnSpc>
                <a:spcPct val="80000"/>
              </a:lnSpc>
              <a:spcBef>
                <a:spcPct val="10000"/>
              </a:spcBef>
              <a:buFont typeface="Monotype Sorts" pitchFamily="2" charset="2"/>
              <a:buNone/>
            </a:pPr>
            <a:r>
              <a:rPr lang="en-US" altLang="en-US" smtClean="0"/>
              <a:t>**</a:t>
            </a:r>
            <a:r>
              <a:rPr lang="en-US" altLang="en-US" sz="2800" smtClean="0"/>
              <a:t>compiler dependent</a:t>
            </a:r>
          </a:p>
        </p:txBody>
      </p:sp>
      <p:sp>
        <p:nvSpPr>
          <p:cNvPr id="19460"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mtClean="0"/>
              <a:t>Examples</a:t>
            </a:r>
          </a:p>
        </p:txBody>
      </p:sp>
      <p:sp>
        <p:nvSpPr>
          <p:cNvPr id="3" name="Content Placeholder 2"/>
          <p:cNvSpPr>
            <a:spLocks noGrp="1"/>
          </p:cNvSpPr>
          <p:nvPr>
            <p:ph idx="1"/>
          </p:nvPr>
        </p:nvSpPr>
        <p:spPr>
          <a:xfrm>
            <a:off x="304800" y="2133600"/>
            <a:ext cx="8839200" cy="838200"/>
          </a:xfrm>
        </p:spPr>
        <p:txBody>
          <a:bodyPr/>
          <a:lstStyle/>
          <a:p>
            <a:pPr>
              <a:lnSpc>
                <a:spcPct val="80000"/>
              </a:lnSpc>
              <a:spcBef>
                <a:spcPct val="10000"/>
              </a:spcBef>
              <a:buFontTx/>
              <a:buNone/>
              <a:defRPr/>
            </a:pPr>
            <a:r>
              <a:rPr lang="en-US" sz="2400" kern="1200" dirty="0" err="1" smtClean="0">
                <a:solidFill>
                  <a:srgbClr val="0070C0"/>
                </a:solidFill>
                <a:latin typeface="Lucida Console" pitchFamily="49" charset="0"/>
              </a:rPr>
              <a:t>int</a:t>
            </a:r>
            <a:r>
              <a:rPr lang="en-US" sz="2400" kern="1200" dirty="0" smtClean="0">
                <a:solidFill>
                  <a:srgbClr val="0070C0"/>
                </a:solidFill>
                <a:latin typeface="Lucida Console" pitchFamily="49" charset="0"/>
              </a:rPr>
              <a:t> </a:t>
            </a:r>
            <a:r>
              <a:rPr lang="en-US" sz="2400" dirty="0" smtClean="0">
                <a:latin typeface="Lucida Console" pitchFamily="49" charset="0"/>
                <a:cs typeface="Courier New" pitchFamily="49" charset="0"/>
              </a:rPr>
              <a:t> p(5), *</a:t>
            </a:r>
            <a:r>
              <a:rPr lang="en-US" sz="2400" dirty="0" err="1" smtClean="0">
                <a:latin typeface="Lucida Console" pitchFamily="49" charset="0"/>
                <a:cs typeface="Courier New" pitchFamily="49" charset="0"/>
              </a:rPr>
              <a:t>iPtr</a:t>
            </a:r>
            <a:r>
              <a:rPr lang="en-US" sz="2400" dirty="0" smtClean="0">
                <a:latin typeface="Lucida Console" pitchFamily="49" charset="0"/>
                <a:cs typeface="Courier New" pitchFamily="49" charset="0"/>
              </a:rPr>
              <a:t>=&amp;p;</a:t>
            </a:r>
          </a:p>
          <a:p>
            <a:pPr>
              <a:lnSpc>
                <a:spcPct val="80000"/>
              </a:lnSpc>
              <a:spcBef>
                <a:spcPct val="10000"/>
              </a:spcBef>
              <a:buFontTx/>
              <a:buNone/>
              <a:defRPr/>
            </a:pPr>
            <a:r>
              <a:rPr lang="en-US" sz="2400" kern="1200" dirty="0" smtClean="0">
                <a:solidFill>
                  <a:srgbClr val="0070C0"/>
                </a:solidFill>
                <a:latin typeface="Lucida Console" pitchFamily="49" charset="0"/>
              </a:rPr>
              <a:t>double </a:t>
            </a:r>
            <a:r>
              <a:rPr lang="en-US" sz="2400" dirty="0" smtClean="0">
                <a:latin typeface="Lucida Console" pitchFamily="49" charset="0"/>
                <a:cs typeface="Courier New" pitchFamily="49" charset="0"/>
              </a:rPr>
              <a:t>q, *</a:t>
            </a:r>
            <a:r>
              <a:rPr lang="en-US" sz="2400" dirty="0" err="1" smtClean="0">
                <a:latin typeface="Lucida Console" pitchFamily="49" charset="0"/>
                <a:cs typeface="Courier New" pitchFamily="49" charset="0"/>
              </a:rPr>
              <a:t>dPtr</a:t>
            </a:r>
            <a:r>
              <a:rPr lang="en-US" sz="2400" dirty="0" smtClean="0">
                <a:latin typeface="Lucida Console" pitchFamily="49" charset="0"/>
                <a:cs typeface="Courier New" pitchFamily="49" charset="0"/>
              </a:rPr>
              <a:t>=&amp;q;</a:t>
            </a:r>
            <a:endParaRPr lang="en-US" sz="2400" kern="1200" dirty="0" smtClean="0">
              <a:solidFill>
                <a:srgbClr val="00B050"/>
              </a:solidFill>
              <a:latin typeface="Lucida Console" pitchFamily="49" charset="0"/>
            </a:endParaRPr>
          </a:p>
        </p:txBody>
      </p:sp>
      <p:sp>
        <p:nvSpPr>
          <p:cNvPr id="20484"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pSp>
        <p:nvGrpSpPr>
          <p:cNvPr id="20485" name="Group 24"/>
          <p:cNvGrpSpPr>
            <a:grpSpLocks/>
          </p:cNvGrpSpPr>
          <p:nvPr/>
        </p:nvGrpSpPr>
        <p:grpSpPr bwMode="auto">
          <a:xfrm>
            <a:off x="1905000" y="3276600"/>
            <a:ext cx="5334000" cy="1524000"/>
            <a:chOff x="1143000" y="3200400"/>
            <a:chExt cx="5334000" cy="1524000"/>
          </a:xfrm>
        </p:grpSpPr>
        <p:sp>
          <p:nvSpPr>
            <p:cNvPr id="20487" name="TextBox 12"/>
            <p:cNvSpPr txBox="1">
              <a:spLocks noChangeArrowheads="1"/>
            </p:cNvSpPr>
            <p:nvPr/>
          </p:nvSpPr>
          <p:spPr bwMode="auto">
            <a:xfrm>
              <a:off x="1143000" y="3810000"/>
              <a:ext cx="83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dPtr</a:t>
              </a:r>
            </a:p>
          </p:txBody>
        </p:sp>
        <p:sp>
          <p:nvSpPr>
            <p:cNvPr id="20488" name="TextBox 13"/>
            <p:cNvSpPr txBox="1">
              <a:spLocks noChangeArrowheads="1"/>
            </p:cNvSpPr>
            <p:nvPr/>
          </p:nvSpPr>
          <p:spPr bwMode="auto">
            <a:xfrm>
              <a:off x="5867400" y="3200400"/>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p</a:t>
              </a:r>
            </a:p>
          </p:txBody>
        </p:sp>
        <p:sp>
          <p:nvSpPr>
            <p:cNvPr id="20489" name="TextBox 14"/>
            <p:cNvSpPr txBox="1">
              <a:spLocks noChangeArrowheads="1"/>
            </p:cNvSpPr>
            <p:nvPr/>
          </p:nvSpPr>
          <p:spPr bwMode="auto">
            <a:xfrm>
              <a:off x="5867400" y="38862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q</a:t>
              </a:r>
            </a:p>
          </p:txBody>
        </p:sp>
        <p:grpSp>
          <p:nvGrpSpPr>
            <p:cNvPr id="20490" name="Group 21"/>
            <p:cNvGrpSpPr>
              <a:grpSpLocks/>
            </p:cNvGrpSpPr>
            <p:nvPr/>
          </p:nvGrpSpPr>
          <p:grpSpPr bwMode="auto">
            <a:xfrm>
              <a:off x="1295400" y="3276600"/>
              <a:ext cx="4572000" cy="1447800"/>
              <a:chOff x="1295400" y="3276600"/>
              <a:chExt cx="4572000" cy="1447800"/>
            </a:xfrm>
          </p:grpSpPr>
          <p:sp>
            <p:nvSpPr>
              <p:cNvPr id="20491" name="Rectangle 8"/>
              <p:cNvSpPr>
                <a:spLocks noChangeArrowheads="1"/>
              </p:cNvSpPr>
              <p:nvPr/>
            </p:nvSpPr>
            <p:spPr bwMode="auto">
              <a:xfrm>
                <a:off x="1981200" y="3276600"/>
                <a:ext cx="990600" cy="3810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0492" name="Rectangle 9"/>
              <p:cNvSpPr>
                <a:spLocks noChangeArrowheads="1"/>
              </p:cNvSpPr>
              <p:nvPr/>
            </p:nvSpPr>
            <p:spPr bwMode="auto">
              <a:xfrm>
                <a:off x="1981200" y="3886200"/>
                <a:ext cx="990600" cy="3810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0493" name="Rectangle 10"/>
              <p:cNvSpPr>
                <a:spLocks noChangeArrowheads="1"/>
              </p:cNvSpPr>
              <p:nvPr/>
            </p:nvSpPr>
            <p:spPr bwMode="auto">
              <a:xfrm>
                <a:off x="4876800" y="3276600"/>
                <a:ext cx="990600" cy="3810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5</a:t>
                </a:r>
              </a:p>
            </p:txBody>
          </p:sp>
          <p:sp>
            <p:nvSpPr>
              <p:cNvPr id="20494" name="Rectangle 11"/>
              <p:cNvSpPr>
                <a:spLocks noChangeArrowheads="1"/>
              </p:cNvSpPr>
              <p:nvPr/>
            </p:nvSpPr>
            <p:spPr bwMode="auto">
              <a:xfrm>
                <a:off x="4876800" y="3962400"/>
                <a:ext cx="990600" cy="3810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a:t>
                </a:r>
              </a:p>
            </p:txBody>
          </p:sp>
          <p:sp>
            <p:nvSpPr>
              <p:cNvPr id="20495" name="Rectangle 12"/>
              <p:cNvSpPr>
                <a:spLocks noChangeArrowheads="1"/>
              </p:cNvSpPr>
              <p:nvPr/>
            </p:nvSpPr>
            <p:spPr bwMode="auto">
              <a:xfrm>
                <a:off x="4876800" y="4343400"/>
                <a:ext cx="990600" cy="3810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a:t>
                </a:r>
              </a:p>
            </p:txBody>
          </p:sp>
          <p:sp>
            <p:nvSpPr>
              <p:cNvPr id="20496" name="TextBox 13"/>
              <p:cNvSpPr txBox="1">
                <a:spLocks noChangeArrowheads="1"/>
              </p:cNvSpPr>
              <p:nvPr/>
            </p:nvSpPr>
            <p:spPr bwMode="auto">
              <a:xfrm>
                <a:off x="1295400" y="3276600"/>
                <a:ext cx="6463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iPtr</a:t>
                </a:r>
              </a:p>
            </p:txBody>
          </p:sp>
          <p:cxnSp>
            <p:nvCxnSpPr>
              <p:cNvPr id="20497" name="Straight Arrow Connector 18"/>
              <p:cNvCxnSpPr>
                <a:cxnSpLocks noChangeShapeType="1"/>
              </p:cNvCxnSpPr>
              <p:nvPr/>
            </p:nvCxnSpPr>
            <p:spPr bwMode="auto">
              <a:xfrm>
                <a:off x="2362200" y="3505200"/>
                <a:ext cx="24384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cxnSp>
            <p:nvCxnSpPr>
              <p:cNvPr id="20498" name="Straight Arrow Connector 20"/>
              <p:cNvCxnSpPr>
                <a:cxnSpLocks noChangeShapeType="1"/>
              </p:cNvCxnSpPr>
              <p:nvPr/>
            </p:nvCxnSpPr>
            <p:spPr bwMode="auto">
              <a:xfrm>
                <a:off x="2362200" y="4038600"/>
                <a:ext cx="24384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grpSp>
      </p:grpSp>
      <p:sp>
        <p:nvSpPr>
          <p:cNvPr id="20486" name="TextBox 26"/>
          <p:cNvSpPr txBox="1">
            <a:spLocks noChangeArrowheads="1"/>
          </p:cNvSpPr>
          <p:nvPr/>
        </p:nvSpPr>
        <p:spPr bwMode="auto">
          <a:xfrm>
            <a:off x="685800" y="4953000"/>
            <a:ext cx="3429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latin typeface="Courier New" panose="02070309020205020404" pitchFamily="49" charset="0"/>
                <a:cs typeface="Courier New" panose="02070309020205020404" pitchFamily="49" charset="0"/>
              </a:rPr>
              <a:t>sizeof p is 4</a:t>
            </a:r>
          </a:p>
          <a:p>
            <a:pPr eaLnBrk="1" hangingPunct="1">
              <a:spcBef>
                <a:spcPct val="0"/>
              </a:spcBef>
              <a:buFontTx/>
              <a:buNone/>
            </a:pPr>
            <a:r>
              <a:rPr lang="en-US" altLang="en-US" sz="1800">
                <a:latin typeface="Courier New" panose="02070309020205020404" pitchFamily="49" charset="0"/>
                <a:cs typeface="Courier New" panose="02070309020205020404" pitchFamily="49" charset="0"/>
              </a:rPr>
              <a:t>sizeof q is 8</a:t>
            </a:r>
          </a:p>
          <a:p>
            <a:pPr eaLnBrk="1" hangingPunct="1">
              <a:spcBef>
                <a:spcPct val="0"/>
              </a:spcBef>
              <a:buFontTx/>
              <a:buNone/>
            </a:pPr>
            <a:r>
              <a:rPr lang="en-US" altLang="en-US" sz="1800">
                <a:latin typeface="Courier New" panose="02070309020205020404" pitchFamily="49" charset="0"/>
                <a:cs typeface="Courier New" panose="02070309020205020404" pitchFamily="49" charset="0"/>
              </a:rPr>
              <a:t>sizeof iPtr is 4</a:t>
            </a:r>
          </a:p>
          <a:p>
            <a:pPr eaLnBrk="1" hangingPunct="1">
              <a:spcBef>
                <a:spcPct val="0"/>
              </a:spcBef>
              <a:buFontTx/>
              <a:buNone/>
            </a:pPr>
            <a:r>
              <a:rPr lang="en-US" altLang="en-US" sz="1800">
                <a:latin typeface="Courier New" panose="02070309020205020404" pitchFamily="49" charset="0"/>
                <a:cs typeface="Courier New" panose="02070309020205020404" pitchFamily="49" charset="0"/>
              </a:rPr>
              <a:t>sizeof dPtr is 4</a:t>
            </a:r>
            <a:endParaRPr lang="en-US" altLang="en-US" sz="1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Base Type</a:t>
            </a:r>
          </a:p>
        </p:txBody>
      </p:sp>
      <p:sp>
        <p:nvSpPr>
          <p:cNvPr id="21507" name="Content Placeholder 2"/>
          <p:cNvSpPr>
            <a:spLocks noGrp="1"/>
          </p:cNvSpPr>
          <p:nvPr>
            <p:ph idx="1"/>
          </p:nvPr>
        </p:nvSpPr>
        <p:spPr/>
        <p:txBody>
          <a:bodyPr/>
          <a:lstStyle/>
          <a:p>
            <a:pPr>
              <a:lnSpc>
                <a:spcPct val="90000"/>
              </a:lnSpc>
            </a:pPr>
            <a:r>
              <a:rPr lang="en-US" altLang="en-US" smtClean="0"/>
              <a:t>A pointers base type determines how</a:t>
            </a:r>
            <a:br>
              <a:rPr lang="en-US" altLang="en-US" smtClean="0"/>
            </a:br>
            <a:r>
              <a:rPr lang="en-US" altLang="en-US" smtClean="0"/>
              <a:t>the object referenced by the pointer will be interpreted.</a:t>
            </a:r>
          </a:p>
          <a:p>
            <a:pPr>
              <a:lnSpc>
                <a:spcPct val="90000"/>
              </a:lnSpc>
            </a:pPr>
            <a:r>
              <a:rPr lang="en-US" altLang="en-US" smtClean="0"/>
              <a:t>The declaration:</a:t>
            </a:r>
          </a:p>
          <a:p>
            <a:pPr lvl="1">
              <a:lnSpc>
                <a:spcPct val="90000"/>
              </a:lnSpc>
              <a:buFontTx/>
              <a:buNone/>
            </a:pPr>
            <a:r>
              <a:rPr lang="en-US" altLang="en-US" sz="3200" smtClean="0">
                <a:solidFill>
                  <a:srgbClr val="0070C0"/>
                </a:solidFill>
                <a:latin typeface="Lucida Console" panose="020B0609040504020204" pitchFamily="49" charset="0"/>
                <a:cs typeface="Courier New" panose="02070309020205020404" pitchFamily="49" charset="0"/>
              </a:rPr>
              <a:t>int</a:t>
            </a:r>
            <a:r>
              <a:rPr lang="en-US" altLang="en-US" sz="3200" smtClean="0">
                <a:latin typeface="Lucida Console" panose="020B0609040504020204" pitchFamily="49" charset="0"/>
                <a:cs typeface="Courier New" panose="02070309020205020404" pitchFamily="49" charset="0"/>
              </a:rPr>
              <a:t> *p;</a:t>
            </a:r>
          </a:p>
          <a:p>
            <a:pPr lvl="1">
              <a:lnSpc>
                <a:spcPct val="90000"/>
              </a:lnSpc>
              <a:buFontTx/>
              <a:buNone/>
            </a:pPr>
            <a:r>
              <a:rPr lang="en-US" altLang="en-US" sz="3200" smtClean="0"/>
              <a:t>declares </a:t>
            </a:r>
            <a:r>
              <a:rPr lang="en-US" altLang="en-US" sz="3200" smtClean="0">
                <a:latin typeface="Lucida Console" panose="020B0609040504020204" pitchFamily="49" charset="0"/>
                <a:cs typeface="Courier New" panose="02070309020205020404" pitchFamily="49" charset="0"/>
              </a:rPr>
              <a:t>p</a:t>
            </a:r>
            <a:r>
              <a:rPr lang="en-US" altLang="en-US" sz="3200" smtClean="0"/>
              <a:t> to be a pointer to </a:t>
            </a:r>
            <a:r>
              <a:rPr lang="en-US" altLang="en-US" sz="3200" smtClean="0">
                <a:solidFill>
                  <a:srgbClr val="0070C0"/>
                </a:solidFill>
                <a:latin typeface="Lucida Console" panose="020B0609040504020204" pitchFamily="49" charset="0"/>
                <a:cs typeface="Courier New" panose="02070309020205020404" pitchFamily="49" charset="0"/>
              </a:rPr>
              <a:t>int</a:t>
            </a:r>
            <a:r>
              <a:rPr lang="en-US" altLang="en-US" sz="3200" smtClean="0"/>
              <a:t>.  What ever </a:t>
            </a:r>
            <a:r>
              <a:rPr lang="en-US" altLang="en-US" sz="3200" smtClean="0">
                <a:latin typeface="Lucida Console" panose="020B0609040504020204" pitchFamily="49" charset="0"/>
                <a:cs typeface="Courier New" panose="02070309020205020404" pitchFamily="49" charset="0"/>
              </a:rPr>
              <a:t>p</a:t>
            </a:r>
            <a:r>
              <a:rPr lang="en-US" altLang="en-US" sz="3200" smtClean="0"/>
              <a:t> points to will be </a:t>
            </a:r>
            <a:r>
              <a:rPr lang="en-US" altLang="en-US" sz="3200" i="1" smtClean="0"/>
              <a:t>interpreted</a:t>
            </a:r>
            <a:r>
              <a:rPr lang="en-US" altLang="en-US" sz="3200" smtClean="0"/>
              <a:t> as an </a:t>
            </a:r>
            <a:r>
              <a:rPr lang="en-US" altLang="en-US" sz="3200" smtClean="0">
                <a:solidFill>
                  <a:srgbClr val="0070C0"/>
                </a:solidFill>
                <a:latin typeface="Lucida Console" panose="020B0609040504020204" pitchFamily="49" charset="0"/>
                <a:cs typeface="Courier New" panose="02070309020205020404" pitchFamily="49" charset="0"/>
              </a:rPr>
              <a:t>int</a:t>
            </a:r>
            <a:r>
              <a:rPr lang="en-US" altLang="en-US" sz="3200" smtClean="0"/>
              <a:t>, ie 4 bytes.    </a:t>
            </a:r>
          </a:p>
          <a:p>
            <a:pPr>
              <a:lnSpc>
                <a:spcPct val="90000"/>
              </a:lnSpc>
            </a:pPr>
            <a:r>
              <a:rPr lang="en-US" altLang="en-US" smtClean="0"/>
              <a:t>Base type also defines </a:t>
            </a:r>
            <a:r>
              <a:rPr lang="en-US" altLang="en-US" smtClean="0">
                <a:solidFill>
                  <a:srgbClr val="FF0000"/>
                </a:solidFill>
              </a:rPr>
              <a:t>pointer arithmetic.</a:t>
            </a:r>
          </a:p>
        </p:txBody>
      </p:sp>
      <p:sp>
        <p:nvSpPr>
          <p:cNvPr id="21508"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Pointer Arithmetic</a:t>
            </a:r>
          </a:p>
        </p:txBody>
      </p:sp>
      <p:sp>
        <p:nvSpPr>
          <p:cNvPr id="22531" name="Content Placeholder 2"/>
          <p:cNvSpPr>
            <a:spLocks noGrp="1"/>
          </p:cNvSpPr>
          <p:nvPr>
            <p:ph idx="1"/>
          </p:nvPr>
        </p:nvSpPr>
        <p:spPr>
          <a:xfrm>
            <a:off x="228600" y="1447800"/>
            <a:ext cx="8458200" cy="4678363"/>
          </a:xfrm>
        </p:spPr>
        <p:txBody>
          <a:bodyPr/>
          <a:lstStyle/>
          <a:p>
            <a:pPr>
              <a:lnSpc>
                <a:spcPct val="90000"/>
              </a:lnSpc>
              <a:spcBef>
                <a:spcPct val="10000"/>
              </a:spcBef>
            </a:pPr>
            <a:r>
              <a:rPr lang="en-US" altLang="en-US" smtClean="0"/>
              <a:t>Four arithmetic operations are supported:</a:t>
            </a:r>
          </a:p>
          <a:p>
            <a:pPr lvl="1">
              <a:lnSpc>
                <a:spcPct val="90000"/>
              </a:lnSpc>
              <a:spcBef>
                <a:spcPct val="10000"/>
              </a:spcBef>
              <a:buFontTx/>
              <a:buNone/>
            </a:pPr>
            <a:r>
              <a:rPr lang="en-US" altLang="en-US" smtClean="0">
                <a:latin typeface="Courier New" panose="02070309020205020404" pitchFamily="49" charset="0"/>
                <a:cs typeface="Courier New" panose="02070309020205020404" pitchFamily="49" charset="0"/>
              </a:rPr>
              <a:t>+, -, ++, --</a:t>
            </a:r>
          </a:p>
          <a:p>
            <a:pPr>
              <a:lnSpc>
                <a:spcPct val="90000"/>
              </a:lnSpc>
              <a:spcBef>
                <a:spcPct val="10000"/>
              </a:spcBef>
            </a:pPr>
            <a:r>
              <a:rPr lang="en-US" altLang="en-US" smtClean="0"/>
              <a:t>Arithmetic is performed relative to the base type of the pointer.</a:t>
            </a:r>
          </a:p>
          <a:p>
            <a:pPr>
              <a:lnSpc>
                <a:spcPct val="90000"/>
              </a:lnSpc>
              <a:spcBef>
                <a:spcPct val="10000"/>
              </a:spcBef>
            </a:pPr>
            <a:r>
              <a:rPr lang="en-US" altLang="en-US" smtClean="0"/>
              <a:t>When applied to pointers, ++ means </a:t>
            </a:r>
            <a:r>
              <a:rPr lang="en-US" altLang="en-US" smtClean="0">
                <a:solidFill>
                  <a:srgbClr val="FF0000"/>
                </a:solidFill>
              </a:rPr>
              <a:t>increment pointer to point to next object.</a:t>
            </a:r>
          </a:p>
          <a:p>
            <a:pPr>
              <a:lnSpc>
                <a:spcPct val="90000"/>
              </a:lnSpc>
              <a:spcBef>
                <a:spcPct val="10000"/>
              </a:spcBef>
              <a:buFont typeface="Monotype Sorts" pitchFamily="2" charset="2"/>
              <a:buNone/>
            </a:pPr>
            <a:r>
              <a:rPr lang="en-US" altLang="en-US" smtClean="0"/>
              <a:t>Example:	</a:t>
            </a:r>
            <a:r>
              <a:rPr lang="en-US" altLang="en-US" smtClean="0">
                <a:latin typeface="Courier New" panose="02070309020205020404" pitchFamily="49" charset="0"/>
                <a:cs typeface="Courier New" panose="02070309020205020404" pitchFamily="49" charset="0"/>
              </a:rPr>
              <a:t>p++;</a:t>
            </a:r>
            <a:r>
              <a:rPr lang="en-US" altLang="en-US" sz="2800" smtClean="0">
                <a:latin typeface="Courier New" panose="02070309020205020404" pitchFamily="49" charset="0"/>
                <a:cs typeface="Courier New" panose="02070309020205020404" pitchFamily="49" charset="0"/>
              </a:rPr>
              <a:t>	</a:t>
            </a:r>
          </a:p>
          <a:p>
            <a:pPr lvl="1">
              <a:lnSpc>
                <a:spcPct val="90000"/>
              </a:lnSpc>
              <a:spcBef>
                <a:spcPct val="10000"/>
              </a:spcBef>
            </a:pPr>
            <a:r>
              <a:rPr lang="en-US" altLang="en-US" smtClean="0"/>
              <a:t>if </a:t>
            </a:r>
            <a:r>
              <a:rPr lang="en-US" altLang="en-US" smtClean="0">
                <a:latin typeface="Courier New" panose="02070309020205020404" pitchFamily="49" charset="0"/>
                <a:cs typeface="Courier New" panose="02070309020205020404" pitchFamily="49" charset="0"/>
              </a:rPr>
              <a:t>p</a:t>
            </a:r>
            <a:r>
              <a:rPr lang="en-US" altLang="en-US" smtClean="0"/>
              <a:t> is defined as </a:t>
            </a:r>
            <a:r>
              <a:rPr lang="en-US" altLang="en-US" smtClean="0">
                <a:latin typeface="Courier New" panose="02070309020205020404" pitchFamily="49" charset="0"/>
                <a:cs typeface="Courier New" panose="02070309020205020404" pitchFamily="49" charset="0"/>
              </a:rPr>
              <a:t>int *p, p </a:t>
            </a:r>
            <a:r>
              <a:rPr lang="en-US" altLang="en-US" smtClean="0"/>
              <a:t>will be incremented by 4 (bytes).</a:t>
            </a:r>
          </a:p>
          <a:p>
            <a:pPr lvl="1">
              <a:lnSpc>
                <a:spcPct val="90000"/>
              </a:lnSpc>
              <a:spcBef>
                <a:spcPct val="10000"/>
              </a:spcBef>
            </a:pPr>
            <a:r>
              <a:rPr lang="en-US" altLang="en-US" smtClean="0"/>
              <a:t>if </a:t>
            </a:r>
            <a:r>
              <a:rPr lang="en-US" altLang="en-US" smtClean="0">
                <a:latin typeface="Courier New" panose="02070309020205020404" pitchFamily="49" charset="0"/>
                <a:cs typeface="Courier New" panose="02070309020205020404" pitchFamily="49" charset="0"/>
              </a:rPr>
              <a:t>p</a:t>
            </a:r>
            <a:r>
              <a:rPr lang="en-US" altLang="en-US" smtClean="0"/>
              <a:t> is defined as </a:t>
            </a:r>
            <a:r>
              <a:rPr lang="en-US" altLang="en-US" smtClean="0">
                <a:latin typeface="Courier New" panose="02070309020205020404" pitchFamily="49" charset="0"/>
                <a:cs typeface="Courier New" panose="02070309020205020404" pitchFamily="49" charset="0"/>
              </a:rPr>
              <a:t>double *p, p </a:t>
            </a:r>
            <a:r>
              <a:rPr lang="en-US" altLang="en-US" smtClean="0"/>
              <a:t>will be incremented by 8(bytes).</a:t>
            </a:r>
          </a:p>
        </p:txBody>
      </p:sp>
      <p:sp>
        <p:nvSpPr>
          <p:cNvPr id="22532"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Example</a:t>
            </a:r>
          </a:p>
        </p:txBody>
      </p:sp>
      <p:sp>
        <p:nvSpPr>
          <p:cNvPr id="3" name="Content Placeholder 2"/>
          <p:cNvSpPr>
            <a:spLocks noGrp="1"/>
          </p:cNvSpPr>
          <p:nvPr>
            <p:ph idx="1"/>
          </p:nvPr>
        </p:nvSpPr>
        <p:spPr>
          <a:xfrm>
            <a:off x="304800" y="1447800"/>
            <a:ext cx="8839200" cy="3886200"/>
          </a:xfrm>
        </p:spPr>
        <p:txBody>
          <a:bodyPr/>
          <a:lstStyle/>
          <a:p>
            <a:pPr>
              <a:lnSpc>
                <a:spcPct val="80000"/>
              </a:lnSpc>
              <a:spcBef>
                <a:spcPct val="10000"/>
              </a:spcBef>
              <a:buFontTx/>
              <a:buNone/>
              <a:defRPr/>
            </a:pPr>
            <a:r>
              <a:rPr lang="en-US" sz="2400" kern="1200" dirty="0" err="1" smtClean="0">
                <a:solidFill>
                  <a:srgbClr val="0070C0"/>
                </a:solidFill>
                <a:latin typeface="Lucida Console" pitchFamily="49" charset="0"/>
              </a:rPr>
              <a:t>int</a:t>
            </a:r>
            <a:r>
              <a:rPr lang="en-US" sz="2400" kern="1200" dirty="0" smtClean="0">
                <a:solidFill>
                  <a:srgbClr val="0070C0"/>
                </a:solidFill>
                <a:latin typeface="Lucida Console" pitchFamily="49" charset="0"/>
              </a:rPr>
              <a:t> </a:t>
            </a:r>
            <a:r>
              <a:rPr lang="en-US" sz="2400" kern="1200" dirty="0" smtClean="0">
                <a:latin typeface="Lucida Console" pitchFamily="49" charset="0"/>
              </a:rPr>
              <a:t>*p;</a:t>
            </a:r>
          </a:p>
          <a:p>
            <a:pPr>
              <a:lnSpc>
                <a:spcPct val="80000"/>
              </a:lnSpc>
              <a:spcBef>
                <a:spcPct val="10000"/>
              </a:spcBef>
              <a:buFontTx/>
              <a:buNone/>
              <a:defRPr/>
            </a:pPr>
            <a:r>
              <a:rPr lang="en-US" sz="2400" kern="1200" dirty="0" err="1" smtClean="0">
                <a:latin typeface="Lucida Console" pitchFamily="49" charset="0"/>
              </a:rPr>
              <a:t>cout</a:t>
            </a:r>
            <a:r>
              <a:rPr lang="en-US" sz="2400" kern="1200" dirty="0" smtClean="0">
                <a:latin typeface="Lucida Console" pitchFamily="49" charset="0"/>
              </a:rPr>
              <a:t> &lt;&lt; "size of char is " </a:t>
            </a:r>
          </a:p>
          <a:p>
            <a:pPr>
              <a:lnSpc>
                <a:spcPct val="80000"/>
              </a:lnSpc>
              <a:spcBef>
                <a:spcPct val="10000"/>
              </a:spcBef>
              <a:buFontTx/>
              <a:buNone/>
              <a:defRPr/>
            </a:pPr>
            <a:r>
              <a:rPr lang="en-US" sz="2400" kern="1200" dirty="0" smtClean="0">
                <a:latin typeface="Lucida Console" pitchFamily="49" charset="0"/>
              </a:rPr>
              <a:t>     &lt;&lt; </a:t>
            </a:r>
            <a:r>
              <a:rPr lang="en-US" sz="2400" kern="1200" dirty="0" err="1" smtClean="0">
                <a:latin typeface="Lucida Console" pitchFamily="49" charset="0"/>
              </a:rPr>
              <a:t>sizeof</a:t>
            </a:r>
            <a:r>
              <a:rPr lang="en-US" sz="2400" kern="1200" dirty="0" smtClean="0">
                <a:latin typeface="Lucida Console" pitchFamily="49" charset="0"/>
              </a:rPr>
              <a:t>(</a:t>
            </a:r>
            <a:r>
              <a:rPr lang="en-US" sz="2400" kern="1200" dirty="0" smtClean="0">
                <a:solidFill>
                  <a:srgbClr val="0070C0"/>
                </a:solidFill>
                <a:latin typeface="Lucida Console" pitchFamily="49" charset="0"/>
              </a:rPr>
              <a:t>char</a:t>
            </a:r>
            <a:r>
              <a:rPr lang="en-US" sz="2400" kern="1200" dirty="0" smtClean="0">
                <a:latin typeface="Lucida Console" pitchFamily="49" charset="0"/>
              </a:rPr>
              <a:t>) &lt;&lt; </a:t>
            </a:r>
            <a:r>
              <a:rPr lang="en-US" sz="2400" kern="1200" dirty="0" err="1" smtClean="0">
                <a:latin typeface="Lucida Console" pitchFamily="49" charset="0"/>
              </a:rPr>
              <a:t>endl</a:t>
            </a:r>
            <a:r>
              <a:rPr lang="en-US" sz="2400" kern="1200" dirty="0" smtClean="0">
                <a:latin typeface="Lucida Console" pitchFamily="49" charset="0"/>
              </a:rPr>
              <a:t>;</a:t>
            </a:r>
          </a:p>
          <a:p>
            <a:pPr>
              <a:lnSpc>
                <a:spcPct val="80000"/>
              </a:lnSpc>
              <a:spcBef>
                <a:spcPct val="10000"/>
              </a:spcBef>
              <a:buFontTx/>
              <a:buNone/>
              <a:defRPr/>
            </a:pPr>
            <a:r>
              <a:rPr lang="en-US" sz="2400" kern="1200" dirty="0" err="1" smtClean="0">
                <a:latin typeface="Lucida Console" pitchFamily="49" charset="0"/>
              </a:rPr>
              <a:t>cout</a:t>
            </a:r>
            <a:r>
              <a:rPr lang="en-US" sz="2400" kern="1200" dirty="0" smtClean="0">
                <a:latin typeface="Lucida Console" pitchFamily="49" charset="0"/>
              </a:rPr>
              <a:t> &lt;&lt; "size of </a:t>
            </a:r>
            <a:r>
              <a:rPr lang="en-US" sz="2400" kern="1200" dirty="0" err="1" smtClean="0">
                <a:latin typeface="Lucida Console" pitchFamily="49" charset="0"/>
              </a:rPr>
              <a:t>int</a:t>
            </a:r>
            <a:r>
              <a:rPr lang="en-US" sz="2400" kern="1200" dirty="0" smtClean="0">
                <a:latin typeface="Lucida Console" pitchFamily="49" charset="0"/>
              </a:rPr>
              <a:t> is " </a:t>
            </a:r>
          </a:p>
          <a:p>
            <a:pPr>
              <a:lnSpc>
                <a:spcPct val="80000"/>
              </a:lnSpc>
              <a:spcBef>
                <a:spcPct val="10000"/>
              </a:spcBef>
              <a:buFontTx/>
              <a:buNone/>
              <a:defRPr/>
            </a:pPr>
            <a:r>
              <a:rPr lang="en-US" sz="2400" kern="1200" dirty="0" smtClean="0">
                <a:latin typeface="Lucida Console" pitchFamily="49" charset="0"/>
              </a:rPr>
              <a:t>     &lt;&lt; </a:t>
            </a:r>
            <a:r>
              <a:rPr lang="en-US" sz="2400" kern="1200" dirty="0" err="1" smtClean="0">
                <a:latin typeface="Lucida Console" pitchFamily="49" charset="0"/>
              </a:rPr>
              <a:t>sizeof</a:t>
            </a:r>
            <a:r>
              <a:rPr lang="en-US" sz="2400" kern="1200" dirty="0" smtClean="0">
                <a:latin typeface="Lucida Console" pitchFamily="49" charset="0"/>
              </a:rPr>
              <a:t>(</a:t>
            </a:r>
            <a:r>
              <a:rPr lang="en-US" sz="2400" kern="1200" dirty="0" err="1" smtClean="0">
                <a:solidFill>
                  <a:srgbClr val="0070C0"/>
                </a:solidFill>
                <a:latin typeface="Lucida Console" pitchFamily="49" charset="0"/>
              </a:rPr>
              <a:t>int</a:t>
            </a:r>
            <a:r>
              <a:rPr lang="en-US" sz="2400" kern="1200" dirty="0" smtClean="0">
                <a:latin typeface="Lucida Console" pitchFamily="49" charset="0"/>
              </a:rPr>
              <a:t>) &lt;&lt; </a:t>
            </a:r>
            <a:r>
              <a:rPr lang="en-US" sz="2400" kern="1200" dirty="0" err="1" smtClean="0">
                <a:latin typeface="Lucida Console" pitchFamily="49" charset="0"/>
              </a:rPr>
              <a:t>endl</a:t>
            </a:r>
            <a:r>
              <a:rPr lang="en-US" sz="2400" kern="1200" dirty="0" smtClean="0">
                <a:latin typeface="Lucida Console" pitchFamily="49" charset="0"/>
              </a:rPr>
              <a:t>;</a:t>
            </a:r>
          </a:p>
          <a:p>
            <a:pPr>
              <a:lnSpc>
                <a:spcPct val="80000"/>
              </a:lnSpc>
              <a:spcBef>
                <a:spcPct val="10000"/>
              </a:spcBef>
              <a:buFontTx/>
              <a:buNone/>
              <a:defRPr/>
            </a:pPr>
            <a:r>
              <a:rPr lang="en-US" sz="2400" kern="1200" dirty="0" err="1" smtClean="0">
                <a:latin typeface="Lucida Console" pitchFamily="49" charset="0"/>
              </a:rPr>
              <a:t>cout</a:t>
            </a:r>
            <a:r>
              <a:rPr lang="en-US" sz="2400" kern="1200" dirty="0" smtClean="0">
                <a:latin typeface="Lucida Console" pitchFamily="49" charset="0"/>
              </a:rPr>
              <a:t> &lt;&lt; "size of double is " </a:t>
            </a:r>
          </a:p>
          <a:p>
            <a:pPr>
              <a:lnSpc>
                <a:spcPct val="80000"/>
              </a:lnSpc>
              <a:spcBef>
                <a:spcPct val="10000"/>
              </a:spcBef>
              <a:buFontTx/>
              <a:buNone/>
              <a:defRPr/>
            </a:pPr>
            <a:r>
              <a:rPr lang="en-US" sz="2400" kern="1200" dirty="0" smtClean="0">
                <a:latin typeface="Lucida Console" pitchFamily="49" charset="0"/>
              </a:rPr>
              <a:t>     &lt;&lt; </a:t>
            </a:r>
            <a:r>
              <a:rPr lang="en-US" sz="2400" kern="1200" dirty="0" err="1" smtClean="0">
                <a:latin typeface="Lucida Console" pitchFamily="49" charset="0"/>
              </a:rPr>
              <a:t>sizeof</a:t>
            </a:r>
            <a:r>
              <a:rPr lang="en-US" sz="2400" kern="1200" dirty="0" smtClean="0">
                <a:latin typeface="Lucida Console" pitchFamily="49" charset="0"/>
              </a:rPr>
              <a:t>(</a:t>
            </a:r>
            <a:r>
              <a:rPr lang="en-US" sz="2400" kern="1200" dirty="0" smtClean="0">
                <a:solidFill>
                  <a:srgbClr val="0070C0"/>
                </a:solidFill>
                <a:latin typeface="Lucida Console" pitchFamily="49" charset="0"/>
              </a:rPr>
              <a:t>double</a:t>
            </a:r>
            <a:r>
              <a:rPr lang="en-US" sz="2400" kern="1200" dirty="0" smtClean="0">
                <a:latin typeface="Lucida Console" pitchFamily="49" charset="0"/>
              </a:rPr>
              <a:t>) &lt;&lt; </a:t>
            </a:r>
            <a:r>
              <a:rPr lang="en-US" sz="2400" kern="1200" dirty="0" err="1" smtClean="0">
                <a:latin typeface="Lucida Console" pitchFamily="49" charset="0"/>
              </a:rPr>
              <a:t>endl</a:t>
            </a:r>
            <a:r>
              <a:rPr lang="en-US" sz="2400" kern="1200" dirty="0" smtClean="0">
                <a:latin typeface="Lucida Console" pitchFamily="49" charset="0"/>
              </a:rPr>
              <a:t>;</a:t>
            </a:r>
          </a:p>
          <a:p>
            <a:pPr>
              <a:lnSpc>
                <a:spcPct val="80000"/>
              </a:lnSpc>
              <a:spcBef>
                <a:spcPct val="10000"/>
              </a:spcBef>
              <a:buFontTx/>
              <a:buNone/>
              <a:defRPr/>
            </a:pPr>
            <a:r>
              <a:rPr lang="en-US" sz="2400" kern="1200" dirty="0" err="1" smtClean="0">
                <a:latin typeface="Lucida Console" pitchFamily="49" charset="0"/>
              </a:rPr>
              <a:t>cout</a:t>
            </a:r>
            <a:r>
              <a:rPr lang="en-US" sz="2400" kern="1200" dirty="0" smtClean="0">
                <a:latin typeface="Lucida Console" pitchFamily="49" charset="0"/>
              </a:rPr>
              <a:t> &lt;&lt; "size of float is " </a:t>
            </a:r>
          </a:p>
          <a:p>
            <a:pPr>
              <a:lnSpc>
                <a:spcPct val="80000"/>
              </a:lnSpc>
              <a:spcBef>
                <a:spcPct val="10000"/>
              </a:spcBef>
              <a:buFontTx/>
              <a:buNone/>
              <a:defRPr/>
            </a:pPr>
            <a:r>
              <a:rPr lang="en-US" sz="2400" kern="1200" dirty="0" smtClean="0">
                <a:latin typeface="Lucida Console" pitchFamily="49" charset="0"/>
              </a:rPr>
              <a:t>     &lt;&lt; </a:t>
            </a:r>
            <a:r>
              <a:rPr lang="en-US" sz="2400" kern="1200" dirty="0" err="1" smtClean="0">
                <a:latin typeface="Lucida Console" pitchFamily="49" charset="0"/>
              </a:rPr>
              <a:t>sizeof</a:t>
            </a:r>
            <a:r>
              <a:rPr lang="en-US" sz="2400" kern="1200" dirty="0" smtClean="0">
                <a:latin typeface="Lucida Console" pitchFamily="49" charset="0"/>
              </a:rPr>
              <a:t>(</a:t>
            </a:r>
            <a:r>
              <a:rPr lang="en-US" sz="2400" kern="1200" dirty="0" smtClean="0">
                <a:solidFill>
                  <a:srgbClr val="0070C0"/>
                </a:solidFill>
                <a:latin typeface="Lucida Console" pitchFamily="49" charset="0"/>
              </a:rPr>
              <a:t>float</a:t>
            </a:r>
            <a:r>
              <a:rPr lang="en-US" sz="2400" kern="1200" dirty="0" smtClean="0">
                <a:latin typeface="Lucida Console" pitchFamily="49" charset="0"/>
              </a:rPr>
              <a:t>) &lt;&lt; </a:t>
            </a:r>
            <a:r>
              <a:rPr lang="en-US" sz="2400" kern="1200" dirty="0" err="1" smtClean="0">
                <a:latin typeface="Lucida Console" pitchFamily="49" charset="0"/>
              </a:rPr>
              <a:t>endl</a:t>
            </a:r>
            <a:r>
              <a:rPr lang="en-US" sz="2400" kern="1200" dirty="0" smtClean="0">
                <a:latin typeface="Lucida Console" pitchFamily="49" charset="0"/>
              </a:rPr>
              <a:t>;</a:t>
            </a:r>
          </a:p>
          <a:p>
            <a:pPr>
              <a:lnSpc>
                <a:spcPct val="80000"/>
              </a:lnSpc>
              <a:spcBef>
                <a:spcPct val="10000"/>
              </a:spcBef>
              <a:buFontTx/>
              <a:buNone/>
              <a:defRPr/>
            </a:pPr>
            <a:r>
              <a:rPr lang="en-US" sz="2400" kern="1200" dirty="0" err="1" smtClean="0">
                <a:latin typeface="Lucida Console" pitchFamily="49" charset="0"/>
              </a:rPr>
              <a:t>cout</a:t>
            </a:r>
            <a:r>
              <a:rPr lang="en-US" sz="2400" kern="1200" dirty="0" smtClean="0">
                <a:latin typeface="Lucida Console" pitchFamily="49" charset="0"/>
              </a:rPr>
              <a:t> &lt;&lt; "the size of p is " </a:t>
            </a:r>
          </a:p>
          <a:p>
            <a:pPr>
              <a:lnSpc>
                <a:spcPct val="80000"/>
              </a:lnSpc>
              <a:spcBef>
                <a:spcPct val="10000"/>
              </a:spcBef>
              <a:buFontTx/>
              <a:buNone/>
              <a:defRPr/>
            </a:pPr>
            <a:r>
              <a:rPr lang="en-US" sz="2400" kern="1200" dirty="0" smtClean="0">
                <a:latin typeface="Lucida Console" pitchFamily="49" charset="0"/>
              </a:rPr>
              <a:t>     &lt;&lt; </a:t>
            </a:r>
            <a:r>
              <a:rPr lang="en-US" sz="2400" kern="1200" dirty="0" err="1" smtClean="0">
                <a:latin typeface="Lucida Console" pitchFamily="49" charset="0"/>
              </a:rPr>
              <a:t>sizeof</a:t>
            </a:r>
            <a:r>
              <a:rPr lang="en-US" sz="2400" kern="1200" dirty="0" smtClean="0">
                <a:latin typeface="Lucida Console" pitchFamily="49" charset="0"/>
              </a:rPr>
              <a:t>(</a:t>
            </a:r>
            <a:r>
              <a:rPr lang="en-US" sz="2400" kern="1200" dirty="0" smtClean="0">
                <a:solidFill>
                  <a:srgbClr val="0070C0"/>
                </a:solidFill>
                <a:latin typeface="Lucida Console" pitchFamily="49" charset="0"/>
              </a:rPr>
              <a:t>p</a:t>
            </a:r>
            <a:r>
              <a:rPr lang="en-US" sz="2400" kern="1200" dirty="0" smtClean="0">
                <a:latin typeface="Lucida Console" pitchFamily="49" charset="0"/>
              </a:rPr>
              <a:t>) &lt;&lt; </a:t>
            </a:r>
            <a:r>
              <a:rPr lang="en-US" sz="2400" kern="1200" dirty="0" err="1" smtClean="0">
                <a:latin typeface="Lucida Console" pitchFamily="49" charset="0"/>
              </a:rPr>
              <a:t>endl</a:t>
            </a:r>
            <a:r>
              <a:rPr lang="en-US" sz="2400" kern="1200" dirty="0" smtClean="0">
                <a:latin typeface="Lucida Console" pitchFamily="49" charset="0"/>
              </a:rPr>
              <a:t>;</a:t>
            </a:r>
          </a:p>
        </p:txBody>
      </p:sp>
      <p:sp>
        <p:nvSpPr>
          <p:cNvPr id="23556"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23557" name="TextBox 26"/>
          <p:cNvSpPr txBox="1">
            <a:spLocks noChangeArrowheads="1"/>
          </p:cNvSpPr>
          <p:nvPr/>
        </p:nvSpPr>
        <p:spPr bwMode="auto">
          <a:xfrm>
            <a:off x="5867400" y="4800600"/>
            <a:ext cx="28956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buFontTx/>
              <a:buNone/>
            </a:pPr>
            <a:r>
              <a:rPr lang="en-US" altLang="en-US" sz="1800" u="sng">
                <a:solidFill>
                  <a:schemeClr val="accent2"/>
                </a:solidFill>
                <a:latin typeface="Courier New" panose="02070309020205020404" pitchFamily="49" charset="0"/>
                <a:cs typeface="Courier New" panose="02070309020205020404" pitchFamily="49" charset="0"/>
              </a:rPr>
              <a:t>Output:</a:t>
            </a:r>
          </a:p>
          <a:p>
            <a:pPr eaLnBrk="1" hangingPunct="1">
              <a:lnSpc>
                <a:spcPct val="90000"/>
              </a:lnSpc>
              <a:spcBef>
                <a:spcPct val="0"/>
              </a:spcBef>
              <a:buFontTx/>
              <a:buNone/>
            </a:pPr>
            <a:r>
              <a:rPr lang="en-US" altLang="en-US" sz="1800">
                <a:latin typeface="Courier New" panose="02070309020205020404" pitchFamily="49" charset="0"/>
                <a:cs typeface="Courier New" panose="02070309020205020404" pitchFamily="49" charset="0"/>
              </a:rPr>
              <a:t>size of char is 1</a:t>
            </a:r>
          </a:p>
          <a:p>
            <a:pPr eaLnBrk="1" hangingPunct="1">
              <a:lnSpc>
                <a:spcPct val="90000"/>
              </a:lnSpc>
              <a:spcBef>
                <a:spcPct val="0"/>
              </a:spcBef>
              <a:buFontTx/>
              <a:buNone/>
            </a:pPr>
            <a:r>
              <a:rPr lang="en-US" altLang="en-US" sz="1800">
                <a:latin typeface="Courier New" panose="02070309020205020404" pitchFamily="49" charset="0"/>
                <a:cs typeface="Courier New" panose="02070309020205020404" pitchFamily="49" charset="0"/>
              </a:rPr>
              <a:t>size of int is 4</a:t>
            </a:r>
          </a:p>
          <a:p>
            <a:pPr eaLnBrk="1" hangingPunct="1">
              <a:lnSpc>
                <a:spcPct val="90000"/>
              </a:lnSpc>
              <a:spcBef>
                <a:spcPct val="0"/>
              </a:spcBef>
              <a:buFontTx/>
              <a:buNone/>
            </a:pPr>
            <a:r>
              <a:rPr lang="en-US" altLang="en-US" sz="1800">
                <a:latin typeface="Courier New" panose="02070309020205020404" pitchFamily="49" charset="0"/>
                <a:cs typeface="Courier New" panose="02070309020205020404" pitchFamily="49" charset="0"/>
              </a:rPr>
              <a:t>size of double is 8</a:t>
            </a:r>
          </a:p>
          <a:p>
            <a:pPr eaLnBrk="1" hangingPunct="1">
              <a:lnSpc>
                <a:spcPct val="90000"/>
              </a:lnSpc>
              <a:spcBef>
                <a:spcPct val="0"/>
              </a:spcBef>
              <a:buFontTx/>
              <a:buNone/>
            </a:pPr>
            <a:r>
              <a:rPr lang="en-US" altLang="en-US" sz="1800">
                <a:latin typeface="Courier New" panose="02070309020205020404" pitchFamily="49" charset="0"/>
                <a:cs typeface="Courier New" panose="02070309020205020404" pitchFamily="49" charset="0"/>
              </a:rPr>
              <a:t>size of float is 4</a:t>
            </a:r>
          </a:p>
          <a:p>
            <a:pPr eaLnBrk="1" hangingPunct="1">
              <a:lnSpc>
                <a:spcPct val="90000"/>
              </a:lnSpc>
              <a:spcBef>
                <a:spcPct val="0"/>
              </a:spcBef>
              <a:buFontTx/>
              <a:buNone/>
            </a:pPr>
            <a:r>
              <a:rPr lang="en-US" altLang="en-US" sz="1800">
                <a:latin typeface="Courier New" panose="02070309020205020404" pitchFamily="49" charset="0"/>
                <a:cs typeface="Courier New" panose="02070309020205020404" pitchFamily="49" charset="0"/>
              </a:rPr>
              <a:t>the size of p is 4</a:t>
            </a:r>
            <a:r>
              <a:rPr lang="en-US" altLang="en-US" sz="1400">
                <a:latin typeface="Courier New" panose="02070309020205020404" pitchFamily="49" charset="0"/>
                <a:cs typeface="Courier New" panose="02070309020205020404" pitchFamily="49" charset="0"/>
              </a:rPr>
              <a:t> </a:t>
            </a:r>
            <a:r>
              <a:rPr lang="en-US" altLang="en-US" sz="1600">
                <a:latin typeface="Courier New" panose="02070309020205020404" pitchFamily="49" charset="0"/>
                <a:cs typeface="Courier New" panose="02070309020205020404" pitchFamily="49" charset="0"/>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Comparing Pointers</a:t>
            </a:r>
          </a:p>
        </p:txBody>
      </p:sp>
      <p:sp>
        <p:nvSpPr>
          <p:cNvPr id="24579" name="Content Placeholder 2"/>
          <p:cNvSpPr>
            <a:spLocks noGrp="1"/>
          </p:cNvSpPr>
          <p:nvPr>
            <p:ph idx="1"/>
          </p:nvPr>
        </p:nvSpPr>
        <p:spPr/>
        <p:txBody>
          <a:bodyPr/>
          <a:lstStyle/>
          <a:p>
            <a:pPr>
              <a:lnSpc>
                <a:spcPct val="85000"/>
              </a:lnSpc>
              <a:spcBef>
                <a:spcPct val="10000"/>
              </a:spcBef>
            </a:pPr>
            <a:r>
              <a:rPr lang="en-US" altLang="en-US" smtClean="0"/>
              <a:t>You may compare pointers using relational operators</a:t>
            </a:r>
          </a:p>
          <a:p>
            <a:pPr>
              <a:lnSpc>
                <a:spcPct val="85000"/>
              </a:lnSpc>
              <a:spcBef>
                <a:spcPct val="10000"/>
              </a:spcBef>
            </a:pPr>
            <a:r>
              <a:rPr lang="en-US" altLang="en-US" smtClean="0"/>
              <a:t>Common comparisons are:</a:t>
            </a:r>
          </a:p>
          <a:p>
            <a:pPr lvl="1">
              <a:lnSpc>
                <a:spcPct val="85000"/>
              </a:lnSpc>
              <a:spcBef>
                <a:spcPct val="10000"/>
              </a:spcBef>
            </a:pPr>
            <a:r>
              <a:rPr lang="en-US" altLang="en-US" smtClean="0"/>
              <a:t>check for null pointer  </a:t>
            </a:r>
            <a:r>
              <a:rPr lang="en-US" altLang="en-US" b="1" smtClean="0"/>
              <a:t>(p == NULL)</a:t>
            </a:r>
          </a:p>
          <a:p>
            <a:pPr lvl="1">
              <a:lnSpc>
                <a:spcPct val="85000"/>
              </a:lnSpc>
              <a:spcBef>
                <a:spcPct val="10000"/>
              </a:spcBef>
            </a:pPr>
            <a:r>
              <a:rPr lang="en-US" altLang="en-US" i="1" smtClean="0"/>
              <a:t>Note: since NULL evaluates as false, and any other pointer evaluates as true, checking for a null pointer can be done as </a:t>
            </a:r>
            <a:r>
              <a:rPr lang="en-US" altLang="en-US" b="1" i="1" smtClean="0"/>
              <a:t>(!p)</a:t>
            </a:r>
          </a:p>
          <a:p>
            <a:pPr lvl="1">
              <a:lnSpc>
                <a:spcPct val="85000"/>
              </a:lnSpc>
              <a:spcBef>
                <a:spcPct val="10000"/>
              </a:spcBef>
            </a:pPr>
            <a:r>
              <a:rPr lang="en-US" altLang="en-US" smtClean="0"/>
              <a:t>check if two pointers are pointing to the same object</a:t>
            </a:r>
          </a:p>
          <a:p>
            <a:pPr lvl="2">
              <a:lnSpc>
                <a:spcPct val="85000"/>
              </a:lnSpc>
              <a:spcBef>
                <a:spcPct val="10000"/>
              </a:spcBef>
              <a:buFont typeface="Wingdings" panose="05000000000000000000" pitchFamily="2" charset="2"/>
              <a:buNone/>
            </a:pPr>
            <a:r>
              <a:rPr lang="en-US" altLang="en-US" sz="2800" b="1" smtClean="0"/>
              <a:t>(p == q)</a:t>
            </a:r>
            <a:r>
              <a:rPr lang="en-US" altLang="en-US" smtClean="0"/>
              <a:t>  	</a:t>
            </a:r>
          </a:p>
          <a:p>
            <a:pPr lvl="1">
              <a:lnSpc>
                <a:spcPct val="85000"/>
              </a:lnSpc>
              <a:spcBef>
                <a:spcPct val="10000"/>
              </a:spcBef>
            </a:pPr>
            <a:r>
              <a:rPr lang="en-US" altLang="en-US" i="1" smtClean="0"/>
              <a:t>Note: </a:t>
            </a:r>
            <a:r>
              <a:rPr lang="en-US" altLang="en-US" b="1" i="1" smtClean="0"/>
              <a:t>(*p == *q)</a:t>
            </a:r>
            <a:r>
              <a:rPr lang="en-US" altLang="en-US" i="1" smtClean="0"/>
              <a:t> means they are pointing to </a:t>
            </a:r>
            <a:r>
              <a:rPr lang="en-US" altLang="en-US" sz="2400" i="1" smtClean="0"/>
              <a:t>equivalent, but not necessarily the same data.</a:t>
            </a:r>
          </a:p>
        </p:txBody>
      </p:sp>
      <p:sp>
        <p:nvSpPr>
          <p:cNvPr id="24580"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smtClean="0"/>
              <a:t>Objectives</a:t>
            </a:r>
          </a:p>
        </p:txBody>
      </p:sp>
      <p:sp>
        <p:nvSpPr>
          <p:cNvPr id="4099" name="Rectangle 3"/>
          <p:cNvSpPr>
            <a:spLocks noGrp="1" noChangeArrowheads="1"/>
          </p:cNvSpPr>
          <p:nvPr>
            <p:ph type="body" idx="1"/>
          </p:nvPr>
        </p:nvSpPr>
        <p:spPr>
          <a:xfrm>
            <a:off x="228600" y="1524000"/>
            <a:ext cx="8686800" cy="4449763"/>
          </a:xfrm>
        </p:spPr>
        <p:txBody>
          <a:bodyPr/>
          <a:lstStyle/>
          <a:p>
            <a:pPr eaLnBrk="1" hangingPunct="1">
              <a:buFontTx/>
              <a:buNone/>
            </a:pPr>
            <a:r>
              <a:rPr lang="en-US" altLang="en-US" sz="2800" smtClean="0"/>
              <a:t>Develop problem solutions in C++ containing:</a:t>
            </a:r>
          </a:p>
          <a:p>
            <a:pPr eaLnBrk="1" hangingPunct="1"/>
            <a:r>
              <a:rPr lang="en-US" altLang="en-US" sz="2800" smtClean="0"/>
              <a:t>Addresses and pointers</a:t>
            </a:r>
          </a:p>
          <a:p>
            <a:pPr eaLnBrk="1" hangingPunct="1"/>
            <a:r>
              <a:rPr lang="en-US" altLang="en-US" sz="2800" smtClean="0"/>
              <a:t>Pointers to arrays</a:t>
            </a:r>
          </a:p>
          <a:p>
            <a:pPr eaLnBrk="1" hangingPunct="1"/>
            <a:r>
              <a:rPr lang="en-US" altLang="en-US" sz="2800" smtClean="0"/>
              <a:t>Dynamic memory allocation</a:t>
            </a:r>
          </a:p>
          <a:p>
            <a:pPr eaLnBrk="1" hangingPunct="1"/>
            <a:r>
              <a:rPr lang="en-US" altLang="en-US" sz="2800" smtClean="0"/>
              <a:t>Pointers with character strings</a:t>
            </a:r>
          </a:p>
          <a:p>
            <a:pPr eaLnBrk="1" hangingPunct="1"/>
            <a:r>
              <a:rPr lang="en-US" altLang="en-US" sz="2800" smtClean="0"/>
              <a:t>new and delete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5"/>
          <p:cNvSpPr>
            <a:spLocks noGrp="1"/>
          </p:cNvSpPr>
          <p:nvPr>
            <p:ph type="title"/>
          </p:nvPr>
        </p:nvSpPr>
        <p:spPr>
          <a:xfrm>
            <a:off x="723900" y="2667000"/>
            <a:ext cx="7391400" cy="1143000"/>
          </a:xfrm>
        </p:spPr>
        <p:txBody>
          <a:bodyPr/>
          <a:lstStyle/>
          <a:p>
            <a:pPr marL="514350" indent="-514350" eaLnBrk="1" hangingPunct="1"/>
            <a:r>
              <a:rPr lang="en-US" altLang="en-US" smtClean="0"/>
              <a:t>Pointers to Array Elements</a:t>
            </a:r>
          </a:p>
        </p:txBody>
      </p:sp>
      <p:sp>
        <p:nvSpPr>
          <p:cNvPr id="25603" name="Footer Placeholder 4"/>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title"/>
          </p:nvPr>
        </p:nvSpPr>
        <p:spPr/>
        <p:txBody>
          <a:bodyPr/>
          <a:lstStyle/>
          <a:p>
            <a:r>
              <a:rPr lang="en-US" altLang="en-US" smtClean="0"/>
              <a:t>1D Arrays</a:t>
            </a:r>
          </a:p>
        </p:txBody>
      </p:sp>
      <p:sp>
        <p:nvSpPr>
          <p:cNvPr id="26627" name="Content Placeholder 4"/>
          <p:cNvSpPr>
            <a:spLocks noGrp="1"/>
          </p:cNvSpPr>
          <p:nvPr>
            <p:ph idx="1"/>
          </p:nvPr>
        </p:nvSpPr>
        <p:spPr>
          <a:xfrm>
            <a:off x="457200" y="1600200"/>
            <a:ext cx="8229600" cy="2743200"/>
          </a:xfrm>
        </p:spPr>
        <p:txBody>
          <a:bodyPr/>
          <a:lstStyle/>
          <a:p>
            <a:pPr>
              <a:lnSpc>
                <a:spcPct val="85000"/>
              </a:lnSpc>
              <a:spcBef>
                <a:spcPct val="15000"/>
              </a:spcBef>
            </a:pPr>
            <a:r>
              <a:rPr lang="en-US" altLang="en-US" smtClean="0"/>
              <a:t>The name of an array is the address </a:t>
            </a:r>
            <a:br>
              <a:rPr lang="en-US" altLang="en-US" smtClean="0"/>
            </a:br>
            <a:r>
              <a:rPr lang="en-US" altLang="en-US" smtClean="0"/>
              <a:t>of the first element (i.e. a pointer to the first element).</a:t>
            </a:r>
          </a:p>
          <a:p>
            <a:pPr>
              <a:lnSpc>
                <a:spcPct val="85000"/>
              </a:lnSpc>
              <a:spcBef>
                <a:spcPct val="15000"/>
              </a:spcBef>
            </a:pPr>
            <a:r>
              <a:rPr lang="en-US" altLang="en-US" smtClean="0"/>
              <a:t>Arrays and pointers may often be used interchangeably.</a:t>
            </a:r>
          </a:p>
          <a:p>
            <a:pPr>
              <a:lnSpc>
                <a:spcPct val="85000"/>
              </a:lnSpc>
              <a:spcBef>
                <a:spcPct val="15000"/>
              </a:spcBef>
              <a:buFont typeface="Monotype Sorts" pitchFamily="2" charset="2"/>
              <a:buNone/>
            </a:pPr>
            <a:r>
              <a:rPr lang="en-US" altLang="en-US" smtClean="0"/>
              <a:t>Example</a:t>
            </a:r>
          </a:p>
        </p:txBody>
      </p:sp>
      <p:sp>
        <p:nvSpPr>
          <p:cNvPr id="26628" name="Footer Placeholder 2"/>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26629" name="TextBox 5"/>
          <p:cNvSpPr txBox="1">
            <a:spLocks noChangeArrowheads="1"/>
          </p:cNvSpPr>
          <p:nvPr/>
        </p:nvSpPr>
        <p:spPr bwMode="auto">
          <a:xfrm>
            <a:off x="533400" y="4419600"/>
            <a:ext cx="45720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0070C0"/>
                </a:solidFill>
                <a:latin typeface="Lucida Console" panose="020B0609040504020204" pitchFamily="49" charset="0"/>
              </a:rPr>
              <a:t>int</a:t>
            </a:r>
            <a:r>
              <a:rPr lang="en-US" altLang="en-US" sz="1800">
                <a:latin typeface="Lucida Console" panose="020B0609040504020204" pitchFamily="49" charset="0"/>
              </a:rPr>
              <a:t> num[4] = {1,2,3,4}, *p;</a:t>
            </a:r>
          </a:p>
          <a:p>
            <a:pPr eaLnBrk="1" hangingPunct="1">
              <a:spcBef>
                <a:spcPct val="0"/>
              </a:spcBef>
              <a:buFontTx/>
              <a:buNone/>
            </a:pPr>
            <a:r>
              <a:rPr lang="en-US" altLang="en-US" sz="1800">
                <a:latin typeface="Lucida Console" panose="020B0609040504020204" pitchFamily="49" charset="0"/>
              </a:rPr>
              <a:t>p = num; </a:t>
            </a:r>
            <a:r>
              <a:rPr lang="en-US" altLang="en-US" sz="1800">
                <a:solidFill>
                  <a:srgbClr val="00B050"/>
                </a:solidFill>
                <a:latin typeface="Lucida Console" panose="020B0609040504020204" pitchFamily="49" charset="0"/>
              </a:rPr>
              <a:t>//same as p = &amp;num[0];</a:t>
            </a:r>
          </a:p>
          <a:p>
            <a:pPr eaLnBrk="1" hangingPunct="1">
              <a:spcBef>
                <a:spcPct val="0"/>
              </a:spcBef>
              <a:buFontTx/>
              <a:buNone/>
            </a:pPr>
            <a:r>
              <a:rPr lang="en-US" altLang="en-US" sz="1800">
                <a:latin typeface="Lucida Console" panose="020B0609040504020204" pitchFamily="49" charset="0"/>
              </a:rPr>
              <a:t>cout &lt;&lt; *p &lt;&lt;endl;</a:t>
            </a:r>
          </a:p>
          <a:p>
            <a:pPr eaLnBrk="1" hangingPunct="1">
              <a:spcBef>
                <a:spcPct val="0"/>
              </a:spcBef>
              <a:buFontTx/>
              <a:buNone/>
            </a:pPr>
            <a:r>
              <a:rPr lang="en-US" altLang="en-US" sz="1800">
                <a:latin typeface="Lucida Console" panose="020B0609040504020204" pitchFamily="49" charset="0"/>
              </a:rPr>
              <a:t>++p;</a:t>
            </a:r>
          </a:p>
          <a:p>
            <a:pPr eaLnBrk="1" hangingPunct="1">
              <a:spcBef>
                <a:spcPct val="0"/>
              </a:spcBef>
              <a:buFontTx/>
              <a:buNone/>
            </a:pPr>
            <a:r>
              <a:rPr lang="en-US" altLang="en-US" sz="1800">
                <a:latin typeface="Lucida Console" panose="020B0609040504020204" pitchFamily="49" charset="0"/>
              </a:rPr>
              <a:t>cout &lt;&lt; *p;</a:t>
            </a:r>
          </a:p>
        </p:txBody>
      </p:sp>
      <p:sp>
        <p:nvSpPr>
          <p:cNvPr id="26630" name="TextBox 6"/>
          <p:cNvSpPr txBox="1">
            <a:spLocks noChangeArrowheads="1"/>
          </p:cNvSpPr>
          <p:nvPr/>
        </p:nvSpPr>
        <p:spPr bwMode="auto">
          <a:xfrm>
            <a:off x="5867400" y="4800600"/>
            <a:ext cx="28956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buFontTx/>
              <a:buNone/>
            </a:pPr>
            <a:r>
              <a:rPr lang="en-US" altLang="en-US" sz="1800" u="sng">
                <a:solidFill>
                  <a:schemeClr val="accent2"/>
                </a:solidFill>
                <a:latin typeface="Courier New" panose="02070309020205020404" pitchFamily="49" charset="0"/>
                <a:cs typeface="Courier New" panose="02070309020205020404" pitchFamily="49" charset="0"/>
              </a:rPr>
              <a:t>Output:</a:t>
            </a:r>
          </a:p>
          <a:p>
            <a:pPr eaLnBrk="1" hangingPunct="1">
              <a:lnSpc>
                <a:spcPct val="90000"/>
              </a:lnSpc>
              <a:spcBef>
                <a:spcPct val="0"/>
              </a:spcBef>
              <a:buFontTx/>
              <a:buNone/>
            </a:pPr>
            <a:r>
              <a:rPr lang="en-US" altLang="en-US" sz="1800">
                <a:latin typeface="Courier New" panose="02070309020205020404" pitchFamily="49" charset="0"/>
                <a:cs typeface="Courier New" panose="02070309020205020404" pitchFamily="49" charset="0"/>
              </a:rPr>
              <a:t>1</a:t>
            </a:r>
          </a:p>
          <a:p>
            <a:pPr eaLnBrk="1" hangingPunct="1">
              <a:lnSpc>
                <a:spcPct val="90000"/>
              </a:lnSpc>
              <a:spcBef>
                <a:spcPct val="0"/>
              </a:spcBef>
              <a:buFontTx/>
              <a:buNone/>
            </a:pPr>
            <a:r>
              <a:rPr lang="en-US" altLang="en-US" sz="1600">
                <a:latin typeface="Courier New" panose="02070309020205020404" pitchFamily="49" charset="0"/>
                <a:cs typeface="Courier New" panose="02070309020205020404" pitchFamily="49" charset="0"/>
              </a:rPr>
              <a:t>2</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p:txBody>
          <a:bodyPr/>
          <a:lstStyle/>
          <a:p>
            <a:r>
              <a:rPr lang="en-US" altLang="en-US" smtClean="0"/>
              <a:t>1D Arrays</a:t>
            </a:r>
          </a:p>
        </p:txBody>
      </p:sp>
      <p:sp>
        <p:nvSpPr>
          <p:cNvPr id="27651" name="Content Placeholder 4"/>
          <p:cNvSpPr>
            <a:spLocks noGrp="1"/>
          </p:cNvSpPr>
          <p:nvPr>
            <p:ph idx="1"/>
          </p:nvPr>
        </p:nvSpPr>
        <p:spPr>
          <a:xfrm>
            <a:off x="457200" y="1600200"/>
            <a:ext cx="8229600" cy="1600200"/>
          </a:xfrm>
        </p:spPr>
        <p:txBody>
          <a:bodyPr/>
          <a:lstStyle/>
          <a:p>
            <a:pPr>
              <a:lnSpc>
                <a:spcPct val="90000"/>
              </a:lnSpc>
            </a:pPr>
            <a:r>
              <a:rPr lang="en-US" altLang="en-US" smtClean="0"/>
              <a:t>You can index a pointer using [] </a:t>
            </a:r>
            <a:br>
              <a:rPr lang="en-US" altLang="en-US" smtClean="0"/>
            </a:br>
            <a:r>
              <a:rPr lang="en-US" altLang="en-US" smtClean="0"/>
              <a:t>operator.</a:t>
            </a:r>
          </a:p>
          <a:p>
            <a:pPr>
              <a:lnSpc>
                <a:spcPct val="85000"/>
              </a:lnSpc>
              <a:spcBef>
                <a:spcPct val="15000"/>
              </a:spcBef>
              <a:buFont typeface="Monotype Sorts" pitchFamily="2" charset="2"/>
              <a:buNone/>
            </a:pPr>
            <a:r>
              <a:rPr lang="en-US" altLang="en-US" smtClean="0"/>
              <a:t>Example</a:t>
            </a:r>
          </a:p>
        </p:txBody>
      </p:sp>
      <p:sp>
        <p:nvSpPr>
          <p:cNvPr id="27652" name="Footer Placeholder 2"/>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27653" name="TextBox 5"/>
          <p:cNvSpPr txBox="1">
            <a:spLocks noChangeArrowheads="1"/>
          </p:cNvSpPr>
          <p:nvPr/>
        </p:nvSpPr>
        <p:spPr bwMode="auto">
          <a:xfrm>
            <a:off x="304800" y="3124200"/>
            <a:ext cx="64008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0070C0"/>
                </a:solidFill>
                <a:latin typeface="Lucida Console" panose="020B0609040504020204" pitchFamily="49" charset="0"/>
              </a:rPr>
              <a:t>char </a:t>
            </a:r>
            <a:r>
              <a:rPr lang="en-US" altLang="en-US" sz="1800">
                <a:latin typeface="Lucida Console" panose="020B0609040504020204" pitchFamily="49" charset="0"/>
              </a:rPr>
              <a:t>myString[] = "This is a string"; </a:t>
            </a:r>
          </a:p>
          <a:p>
            <a:pPr eaLnBrk="1" hangingPunct="1">
              <a:spcBef>
                <a:spcPct val="0"/>
              </a:spcBef>
              <a:buFontTx/>
              <a:buNone/>
            </a:pPr>
            <a:r>
              <a:rPr lang="en-US" altLang="en-US" sz="1800">
                <a:solidFill>
                  <a:srgbClr val="0070C0"/>
                </a:solidFill>
                <a:latin typeface="Lucida Console" panose="020B0609040504020204" pitchFamily="49" charset="0"/>
              </a:rPr>
              <a:t>char</a:t>
            </a:r>
            <a:r>
              <a:rPr lang="en-US" altLang="en-US" sz="1800">
                <a:latin typeface="Lucida Console" panose="020B0609040504020204" pitchFamily="49" charset="0"/>
              </a:rPr>
              <a:t> *str;</a:t>
            </a:r>
          </a:p>
          <a:p>
            <a:pPr eaLnBrk="1" hangingPunct="1">
              <a:spcBef>
                <a:spcPct val="0"/>
              </a:spcBef>
              <a:buFontTx/>
              <a:buNone/>
            </a:pPr>
            <a:r>
              <a:rPr lang="en-US" altLang="en-US" sz="1800">
                <a:latin typeface="Lucida Console" panose="020B0609040504020204" pitchFamily="49" charset="0"/>
              </a:rPr>
              <a:t>str = myString;</a:t>
            </a:r>
          </a:p>
          <a:p>
            <a:pPr eaLnBrk="1" hangingPunct="1">
              <a:spcBef>
                <a:spcPct val="0"/>
              </a:spcBef>
              <a:buFontTx/>
              <a:buNone/>
            </a:pPr>
            <a:r>
              <a:rPr lang="en-US" altLang="en-US" sz="1800">
                <a:solidFill>
                  <a:srgbClr val="0070C0"/>
                </a:solidFill>
                <a:latin typeface="Lucida Console" panose="020B0609040504020204" pitchFamily="49" charset="0"/>
              </a:rPr>
              <a:t>for</a:t>
            </a:r>
            <a:r>
              <a:rPr lang="en-US" altLang="en-US" sz="1800">
                <a:latin typeface="Lucida Console" panose="020B0609040504020204" pitchFamily="49" charset="0"/>
              </a:rPr>
              <a:t>(</a:t>
            </a:r>
            <a:r>
              <a:rPr lang="en-US" altLang="en-US" sz="1800">
                <a:solidFill>
                  <a:srgbClr val="0070C0"/>
                </a:solidFill>
                <a:latin typeface="Lucida Console" panose="020B0609040504020204" pitchFamily="49" charset="0"/>
              </a:rPr>
              <a:t>int</a:t>
            </a:r>
            <a:r>
              <a:rPr lang="en-US" altLang="en-US" sz="1800">
                <a:latin typeface="Lucida Console" panose="020B0609040504020204" pitchFamily="49" charset="0"/>
              </a:rPr>
              <a:t> i =0; str[i]; i++)	 </a:t>
            </a:r>
            <a:r>
              <a:rPr lang="en-US" altLang="en-US" sz="1800">
                <a:solidFill>
                  <a:srgbClr val="00B050"/>
                </a:solidFill>
                <a:latin typeface="Lucida Console" panose="020B0609040504020204" pitchFamily="49" charset="0"/>
              </a:rPr>
              <a:t>//look for null</a:t>
            </a:r>
          </a:p>
          <a:p>
            <a:pPr eaLnBrk="1" hangingPunct="1">
              <a:spcBef>
                <a:spcPct val="0"/>
              </a:spcBef>
              <a:buFontTx/>
              <a:buNone/>
            </a:pPr>
            <a:r>
              <a:rPr lang="en-US" altLang="en-US" sz="1800">
                <a:latin typeface="Lucida Console" panose="020B0609040504020204" pitchFamily="49" charset="0"/>
              </a:rPr>
              <a:t>  cout &lt;&lt; str[i];</a:t>
            </a:r>
          </a:p>
        </p:txBody>
      </p:sp>
      <p:sp>
        <p:nvSpPr>
          <p:cNvPr id="27654" name="TextBox 6"/>
          <p:cNvSpPr txBox="1">
            <a:spLocks noChangeArrowheads="1"/>
          </p:cNvSpPr>
          <p:nvPr/>
        </p:nvSpPr>
        <p:spPr bwMode="auto">
          <a:xfrm>
            <a:off x="5867400" y="4800600"/>
            <a:ext cx="28956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buFontTx/>
              <a:buNone/>
            </a:pPr>
            <a:r>
              <a:rPr lang="en-US" altLang="en-US" sz="1800" u="sng">
                <a:solidFill>
                  <a:schemeClr val="accent2"/>
                </a:solidFill>
                <a:latin typeface="Courier New" panose="02070309020205020404" pitchFamily="49" charset="0"/>
                <a:cs typeface="Courier New" panose="02070309020205020404" pitchFamily="49" charset="0"/>
              </a:rPr>
              <a:t>Output:</a:t>
            </a:r>
          </a:p>
          <a:p>
            <a:pPr eaLnBrk="1" hangingPunct="1">
              <a:lnSpc>
                <a:spcPct val="90000"/>
              </a:lnSpc>
              <a:spcBef>
                <a:spcPct val="0"/>
              </a:spcBef>
              <a:buFontTx/>
              <a:buNone/>
            </a:pPr>
            <a:r>
              <a:rPr lang="en-US" altLang="en-US" sz="1800">
                <a:latin typeface="Courier New" panose="02070309020205020404" pitchFamily="49" charset="0"/>
                <a:cs typeface="Courier New" panose="02070309020205020404" pitchFamily="49" charset="0"/>
              </a:rPr>
              <a:t>This is a string</a:t>
            </a:r>
            <a:endParaRPr lang="en-US" altLang="en-US" sz="1600">
              <a:latin typeface="Courier New" panose="02070309020205020404" pitchFamily="49" charset="0"/>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Arrays and Pointers</a:t>
            </a:r>
          </a:p>
        </p:txBody>
      </p:sp>
      <p:sp>
        <p:nvSpPr>
          <p:cNvPr id="28675" name="Content Placeholder 2"/>
          <p:cNvSpPr>
            <a:spLocks noGrp="1"/>
          </p:cNvSpPr>
          <p:nvPr>
            <p:ph idx="1"/>
          </p:nvPr>
        </p:nvSpPr>
        <p:spPr>
          <a:xfrm>
            <a:off x="457200" y="1752600"/>
            <a:ext cx="8229600" cy="4525963"/>
          </a:xfrm>
        </p:spPr>
        <p:txBody>
          <a:bodyPr/>
          <a:lstStyle/>
          <a:p>
            <a:pPr>
              <a:lnSpc>
                <a:spcPct val="90000"/>
              </a:lnSpc>
            </a:pPr>
            <a:r>
              <a:rPr lang="en-US" altLang="en-US" sz="2800" smtClean="0"/>
              <a:t>When an array is defined, memory is </a:t>
            </a:r>
            <a:br>
              <a:rPr lang="en-US" altLang="en-US" sz="2800" smtClean="0"/>
            </a:br>
            <a:r>
              <a:rPr lang="en-US" altLang="en-US" sz="2800" smtClean="0"/>
              <a:t>allocated according to the specified size of the array. </a:t>
            </a:r>
          </a:p>
          <a:p>
            <a:pPr>
              <a:lnSpc>
                <a:spcPct val="90000"/>
              </a:lnSpc>
            </a:pPr>
            <a:r>
              <a:rPr lang="en-US" altLang="en-US" sz="2800" smtClean="0"/>
              <a:t>The name of an array is a pointer to the first element.  However, the value of the pointer </a:t>
            </a:r>
            <a:r>
              <a:rPr lang="en-US" altLang="en-US" sz="2800" smtClean="0">
                <a:solidFill>
                  <a:srgbClr val="FF0000"/>
                </a:solidFill>
              </a:rPr>
              <a:t>can not be changed.  It will always point to the same memory location.</a:t>
            </a:r>
            <a:endParaRPr lang="en-US" altLang="en-US" sz="2800" smtClean="0"/>
          </a:p>
          <a:p>
            <a:pPr>
              <a:lnSpc>
                <a:spcPct val="90000"/>
              </a:lnSpc>
            </a:pPr>
            <a:r>
              <a:rPr lang="en-US" altLang="en-US" sz="2800" smtClean="0"/>
              <a:t>When a pointer is defined, 4 bytes* are allocated to store a memory address.</a:t>
            </a:r>
          </a:p>
          <a:p>
            <a:pPr>
              <a:lnSpc>
                <a:spcPct val="90000"/>
              </a:lnSpc>
            </a:pPr>
            <a:r>
              <a:rPr lang="en-US" altLang="en-US" sz="2800" smtClean="0"/>
              <a:t>The value assigned to a pointer can be modified (reassigned to point to a different object).</a:t>
            </a:r>
          </a:p>
        </p:txBody>
      </p:sp>
      <p:sp>
        <p:nvSpPr>
          <p:cNvPr id="28676"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mtClean="0"/>
              <a:t>Arrays of Pointers</a:t>
            </a:r>
          </a:p>
        </p:txBody>
      </p:sp>
      <p:sp>
        <p:nvSpPr>
          <p:cNvPr id="29699" name="Content Placeholder 2"/>
          <p:cNvSpPr>
            <a:spLocks noGrp="1"/>
          </p:cNvSpPr>
          <p:nvPr>
            <p:ph idx="1"/>
          </p:nvPr>
        </p:nvSpPr>
        <p:spPr>
          <a:xfrm>
            <a:off x="457200" y="1600200"/>
            <a:ext cx="8229600" cy="1828800"/>
          </a:xfrm>
        </p:spPr>
        <p:txBody>
          <a:bodyPr/>
          <a:lstStyle/>
          <a:p>
            <a:r>
              <a:rPr lang="en-US" altLang="en-US" smtClean="0"/>
              <a:t>You may define arrays of pointers like any other data type in C++</a:t>
            </a:r>
          </a:p>
          <a:p>
            <a:pPr>
              <a:buFontTx/>
              <a:buNone/>
            </a:pPr>
            <a:r>
              <a:rPr lang="en-US" altLang="en-US" smtClean="0"/>
              <a:t>Example</a:t>
            </a:r>
          </a:p>
        </p:txBody>
      </p:sp>
      <p:sp>
        <p:nvSpPr>
          <p:cNvPr id="29700"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29701" name="TextBox 4"/>
          <p:cNvSpPr txBox="1">
            <a:spLocks noChangeArrowheads="1"/>
          </p:cNvSpPr>
          <p:nvPr/>
        </p:nvSpPr>
        <p:spPr bwMode="auto">
          <a:xfrm>
            <a:off x="533400" y="3276600"/>
            <a:ext cx="64008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000">
                <a:solidFill>
                  <a:srgbClr val="0070C0"/>
                </a:solidFill>
                <a:latin typeface="Lucida Console" panose="020B0609040504020204" pitchFamily="49" charset="0"/>
              </a:rPr>
              <a:t>int</a:t>
            </a:r>
            <a:r>
              <a:rPr lang="en-US" altLang="en-US" sz="2000">
                <a:latin typeface="Lucida Console" panose="020B0609040504020204" pitchFamily="49" charset="0"/>
              </a:rPr>
              <a:t> num=8;</a:t>
            </a:r>
          </a:p>
          <a:p>
            <a:pPr eaLnBrk="1" hangingPunct="1">
              <a:spcBef>
                <a:spcPct val="0"/>
              </a:spcBef>
              <a:buFontTx/>
              <a:buNone/>
            </a:pPr>
            <a:r>
              <a:rPr lang="en-US" altLang="en-US" sz="2000">
                <a:solidFill>
                  <a:srgbClr val="00B050"/>
                </a:solidFill>
                <a:latin typeface="Lucida Console" panose="020B0609040504020204" pitchFamily="49" charset="0"/>
              </a:rPr>
              <a:t>//declare an array of 10 pointers to int</a:t>
            </a:r>
          </a:p>
          <a:p>
            <a:pPr eaLnBrk="1" hangingPunct="1">
              <a:spcBef>
                <a:spcPct val="0"/>
              </a:spcBef>
              <a:buFontTx/>
              <a:buNone/>
            </a:pPr>
            <a:r>
              <a:rPr lang="en-US" altLang="en-US" sz="2000">
                <a:solidFill>
                  <a:srgbClr val="0070C0"/>
                </a:solidFill>
                <a:latin typeface="Lucida Console" panose="020B0609040504020204" pitchFamily="49" charset="0"/>
              </a:rPr>
              <a:t>int</a:t>
            </a:r>
            <a:r>
              <a:rPr lang="en-US" altLang="en-US" sz="2000">
                <a:latin typeface="Lucida Console" panose="020B0609040504020204" pitchFamily="49" charset="0"/>
              </a:rPr>
              <a:t> *iPtrs[10];</a:t>
            </a:r>
          </a:p>
          <a:p>
            <a:pPr eaLnBrk="1" hangingPunct="1">
              <a:spcBef>
                <a:spcPct val="0"/>
              </a:spcBef>
              <a:buFontTx/>
              <a:buNone/>
            </a:pPr>
            <a:r>
              <a:rPr lang="en-US" altLang="en-US" sz="2000">
                <a:solidFill>
                  <a:srgbClr val="00B050"/>
                </a:solidFill>
                <a:latin typeface="Lucida Console" panose="020B0609040504020204" pitchFamily="49" charset="0"/>
              </a:rPr>
              <a:t>//first element is assigned a value</a:t>
            </a:r>
          </a:p>
          <a:p>
            <a:pPr eaLnBrk="1" hangingPunct="1">
              <a:spcBef>
                <a:spcPct val="0"/>
              </a:spcBef>
              <a:buFontTx/>
              <a:buNone/>
            </a:pPr>
            <a:r>
              <a:rPr lang="en-US" altLang="en-US" sz="2000">
                <a:latin typeface="Lucida Console" panose="020B0609040504020204" pitchFamily="49" charset="0"/>
              </a:rPr>
              <a:t>iPtrs[0] = &amp;num; </a:t>
            </a:r>
          </a:p>
          <a:p>
            <a:pPr eaLnBrk="1" hangingPunct="1">
              <a:spcBef>
                <a:spcPct val="0"/>
              </a:spcBef>
              <a:buFontTx/>
              <a:buNone/>
            </a:pPr>
            <a:r>
              <a:rPr lang="en-US" altLang="en-US" sz="2000">
                <a:solidFill>
                  <a:srgbClr val="00B050"/>
                </a:solidFill>
                <a:latin typeface="Lucida Console" panose="020B0609040504020204" pitchFamily="49" charset="0"/>
              </a:rPr>
              <a:t>//output the value of num</a:t>
            </a:r>
          </a:p>
          <a:p>
            <a:pPr eaLnBrk="1" hangingPunct="1">
              <a:spcBef>
                <a:spcPct val="0"/>
              </a:spcBef>
              <a:buFontTx/>
              <a:buNone/>
            </a:pPr>
            <a:r>
              <a:rPr lang="en-US" altLang="en-US" sz="2000">
                <a:latin typeface="Lucida Console" panose="020B0609040504020204" pitchFamily="49" charset="0"/>
              </a:rPr>
              <a:t>cout &lt;&lt; *iPtrs[0];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smtClean="0"/>
              <a:t>Pointers As Arguments to Functions</a:t>
            </a:r>
          </a:p>
        </p:txBody>
      </p:sp>
      <p:sp>
        <p:nvSpPr>
          <p:cNvPr id="30723" name="Content Placeholder 2"/>
          <p:cNvSpPr>
            <a:spLocks noGrp="1"/>
          </p:cNvSpPr>
          <p:nvPr>
            <p:ph idx="1"/>
          </p:nvPr>
        </p:nvSpPr>
        <p:spPr>
          <a:xfrm>
            <a:off x="457200" y="2133600"/>
            <a:ext cx="8229600" cy="3992563"/>
          </a:xfrm>
        </p:spPr>
        <p:txBody>
          <a:bodyPr/>
          <a:lstStyle/>
          <a:p>
            <a:r>
              <a:rPr lang="en-US" altLang="en-US" smtClean="0"/>
              <a:t>Pointers may be passed either "by value" or "by reference".</a:t>
            </a:r>
          </a:p>
          <a:p>
            <a:r>
              <a:rPr lang="en-US" altLang="en-US" smtClean="0"/>
              <a:t>In either case, the pointer can be used to modify the object to which it is pointing.</a:t>
            </a:r>
          </a:p>
          <a:p>
            <a:r>
              <a:rPr lang="en-US" altLang="en-US" smtClean="0"/>
              <a:t>Only when passed by reference can the pointer argument itself be modified.</a:t>
            </a:r>
          </a:p>
          <a:p>
            <a:endParaRPr lang="en-US" altLang="en-US" smtClean="0"/>
          </a:p>
        </p:txBody>
      </p:sp>
      <p:sp>
        <p:nvSpPr>
          <p:cNvPr id="30724"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p:txBody>
          <a:bodyPr/>
          <a:lstStyle/>
          <a:p>
            <a:pPr eaLnBrk="1" hangingPunct="1"/>
            <a:r>
              <a:rPr lang="en-US" altLang="en-US" smtClean="0"/>
              <a:t>Functions and pointers </a:t>
            </a:r>
          </a:p>
          <a:p>
            <a:pPr lvl="1" eaLnBrk="1" hangingPunct="1"/>
            <a:r>
              <a:rPr lang="en-US" altLang="en-US" smtClean="0"/>
              <a:t>Pointer variable passed as parameter to a function</a:t>
            </a:r>
          </a:p>
          <a:p>
            <a:pPr lvl="2" eaLnBrk="1" hangingPunct="1"/>
            <a:r>
              <a:rPr lang="en-US" altLang="en-US" smtClean="0"/>
              <a:t>By value or by reference</a:t>
            </a:r>
          </a:p>
          <a:p>
            <a:pPr lvl="1" eaLnBrk="1" hangingPunct="1"/>
            <a:r>
              <a:rPr lang="en-US" altLang="en-US" smtClean="0"/>
              <a:t>Declaring a pointer as a value parameter in a function heading</a:t>
            </a:r>
          </a:p>
          <a:p>
            <a:pPr lvl="2" eaLnBrk="1" hangingPunct="1"/>
            <a:r>
              <a:rPr lang="en-US" altLang="en-US" smtClean="0"/>
              <a:t>Same mechanism used to declare a variable</a:t>
            </a:r>
          </a:p>
          <a:p>
            <a:pPr lvl="1" eaLnBrk="1" hangingPunct="1"/>
            <a:r>
              <a:rPr lang="en-US" altLang="en-US" smtClean="0"/>
              <a:t>Making a formal parameter be a reference parameter</a:t>
            </a:r>
          </a:p>
          <a:p>
            <a:pPr lvl="2" eaLnBrk="1" hangingPunct="1"/>
            <a:r>
              <a:rPr lang="en-US" altLang="en-US" smtClean="0"/>
              <a:t>Use </a:t>
            </a:r>
            <a:r>
              <a:rPr lang="en-US" altLang="en-US" smtClean="0">
                <a:latin typeface="Courier New" panose="02070309020205020404" pitchFamily="49" charset="0"/>
                <a:cs typeface="Courier New" panose="02070309020205020404" pitchFamily="49" charset="0"/>
              </a:rPr>
              <a:t>&amp;</a:t>
            </a:r>
            <a:r>
              <a:rPr lang="en-US" altLang="en-US" smtClean="0"/>
              <a:t> when declaring the formal parameter in the function heading</a:t>
            </a:r>
          </a:p>
        </p:txBody>
      </p:sp>
      <p:sp>
        <p:nvSpPr>
          <p:cNvPr id="31747" name="Title 1"/>
          <p:cNvSpPr>
            <a:spLocks noGrp="1"/>
          </p:cNvSpPr>
          <p:nvPr>
            <p:ph type="title"/>
          </p:nvPr>
        </p:nvSpPr>
        <p:spPr/>
        <p:txBody>
          <a:bodyPr/>
          <a:lstStyle/>
          <a:p>
            <a:r>
              <a:rPr lang="en-US" altLang="en-US" smtClean="0"/>
              <a:t>Pointers As Arguments to Functions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smtClean="0"/>
              <a:t>Pointers As Arguments to Functions</a:t>
            </a:r>
          </a:p>
        </p:txBody>
      </p:sp>
      <p:sp>
        <p:nvSpPr>
          <p:cNvPr id="6" name="Rectangle 3"/>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defRPr/>
            </a:pPr>
            <a:r>
              <a:rPr lang="en-US" altLang="en-US" kern="0" smtClean="0"/>
              <a:t>Functions and pointers (cont’d.) </a:t>
            </a:r>
          </a:p>
          <a:p>
            <a:pPr lvl="1" eaLnBrk="1" hangingPunct="1">
              <a:defRPr/>
            </a:pPr>
            <a:r>
              <a:rPr lang="en-US" altLang="en-US" kern="0" smtClean="0"/>
              <a:t>Declaring formal parameter as reference parameter</a:t>
            </a:r>
          </a:p>
          <a:p>
            <a:pPr lvl="2" eaLnBrk="1" hangingPunct="1">
              <a:defRPr/>
            </a:pPr>
            <a:r>
              <a:rPr lang="en-US" altLang="en-US" kern="0" smtClean="0"/>
              <a:t>Must use </a:t>
            </a:r>
            <a:r>
              <a:rPr lang="en-US" altLang="en-US" kern="0" smtClean="0">
                <a:latin typeface="Courier New" panose="02070309020205020404" pitchFamily="49" charset="0"/>
                <a:cs typeface="Courier New" panose="02070309020205020404" pitchFamily="49" charset="0"/>
              </a:rPr>
              <a:t>&amp;</a:t>
            </a:r>
          </a:p>
          <a:p>
            <a:pPr lvl="2" eaLnBrk="1" hangingPunct="1">
              <a:defRPr/>
            </a:pPr>
            <a:r>
              <a:rPr lang="en-US" altLang="en-US" kern="0" smtClean="0"/>
              <a:t>Between data type name and identifier name, include </a:t>
            </a:r>
            <a:r>
              <a:rPr lang="en-US" altLang="en-US" kern="0" smtClean="0">
                <a:latin typeface="Courier New" panose="02070309020205020404" pitchFamily="49" charset="0"/>
                <a:cs typeface="Courier New" panose="02070309020205020404" pitchFamily="49" charset="0"/>
              </a:rPr>
              <a:t>*</a:t>
            </a:r>
            <a:r>
              <a:rPr lang="en-US" altLang="en-US" kern="0" smtClean="0"/>
              <a:t> to make identifier a pointer</a:t>
            </a:r>
          </a:p>
          <a:p>
            <a:pPr lvl="2" eaLnBrk="1" hangingPunct="1">
              <a:defRPr/>
            </a:pPr>
            <a:r>
              <a:rPr lang="en-US" altLang="en-US" kern="0" smtClean="0"/>
              <a:t>Between data type name and identifier name, include </a:t>
            </a:r>
            <a:r>
              <a:rPr lang="en-US" altLang="en-US" kern="0" smtClean="0">
                <a:latin typeface="Courier New" panose="02070309020205020404" pitchFamily="49" charset="0"/>
                <a:cs typeface="Courier New" panose="02070309020205020404" pitchFamily="49" charset="0"/>
              </a:rPr>
              <a:t>&amp;</a:t>
            </a:r>
            <a:r>
              <a:rPr lang="en-US" altLang="en-US" kern="0" smtClean="0"/>
              <a:t> to make the identifier a reference parameter</a:t>
            </a:r>
          </a:p>
          <a:p>
            <a:pPr lvl="2" eaLnBrk="1" hangingPunct="1">
              <a:defRPr/>
            </a:pPr>
            <a:r>
              <a:rPr lang="en-US" altLang="en-US" kern="0" smtClean="0"/>
              <a:t>To make a pointer a reference parameter in a function heading, </a:t>
            </a:r>
            <a:r>
              <a:rPr lang="en-US" altLang="en-US" kern="0" smtClean="0">
                <a:latin typeface="Courier New" panose="02070309020205020404" pitchFamily="49" charset="0"/>
                <a:cs typeface="Courier New" panose="02070309020205020404" pitchFamily="49" charset="0"/>
              </a:rPr>
              <a:t>*</a:t>
            </a:r>
            <a:r>
              <a:rPr lang="en-US" altLang="en-US" kern="0" smtClean="0"/>
              <a:t> appears before </a:t>
            </a:r>
            <a:r>
              <a:rPr lang="en-US" altLang="en-US" kern="0" smtClean="0">
                <a:latin typeface="Courier New" panose="02070309020205020404" pitchFamily="49" charset="0"/>
                <a:cs typeface="Courier New" panose="02070309020205020404" pitchFamily="49" charset="0"/>
              </a:rPr>
              <a:t>&amp;</a:t>
            </a:r>
            <a:r>
              <a:rPr lang="en-US" altLang="en-US" kern="0" smtClean="0"/>
              <a:t> between data type name and identifier</a:t>
            </a:r>
            <a:endParaRPr lang="en-US" altLang="en-US" kern="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t>Pointers As Arguments to Functions</a:t>
            </a:r>
          </a:p>
        </p:txBody>
      </p:sp>
      <p:sp>
        <p:nvSpPr>
          <p:cNvPr id="4" name="Rectangle 4"/>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defRPr/>
            </a:pPr>
            <a:r>
              <a:rPr lang="en-US" altLang="en-US" kern="0" smtClean="0"/>
              <a:t>Functions and pointers (cont’d.) </a:t>
            </a:r>
          </a:p>
          <a:p>
            <a:pPr lvl="1" eaLnBrk="1" hangingPunct="1">
              <a:defRPr/>
            </a:pPr>
            <a:r>
              <a:rPr lang="en-US" altLang="en-US" kern="0" smtClean="0"/>
              <a:t>Example</a:t>
            </a:r>
          </a:p>
        </p:txBody>
      </p:sp>
      <p:pic>
        <p:nvPicPr>
          <p:cNvPr id="3584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8813" y="3016250"/>
            <a:ext cx="4295775"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274638"/>
            <a:ext cx="7848600" cy="1143000"/>
          </a:xfrm>
        </p:spPr>
        <p:txBody>
          <a:bodyPr/>
          <a:lstStyle/>
          <a:p>
            <a:r>
              <a:rPr lang="en-US" altLang="en-US" smtClean="0"/>
              <a:t>Common Pointer Problems</a:t>
            </a:r>
          </a:p>
        </p:txBody>
      </p:sp>
      <p:sp>
        <p:nvSpPr>
          <p:cNvPr id="37891" name="Content Placeholder 2"/>
          <p:cNvSpPr>
            <a:spLocks noGrp="1"/>
          </p:cNvSpPr>
          <p:nvPr>
            <p:ph idx="1"/>
          </p:nvPr>
        </p:nvSpPr>
        <p:spPr/>
        <p:txBody>
          <a:bodyPr/>
          <a:lstStyle/>
          <a:p>
            <a:pPr>
              <a:lnSpc>
                <a:spcPct val="90000"/>
              </a:lnSpc>
            </a:pPr>
            <a:r>
              <a:rPr lang="en-US" altLang="en-US" sz="3100" b="1" smtClean="0"/>
              <a:t>Using uninitialized pointers</a:t>
            </a:r>
          </a:p>
          <a:p>
            <a:pPr lvl="1">
              <a:lnSpc>
                <a:spcPct val="90000"/>
              </a:lnSpc>
              <a:buFontTx/>
              <a:buNone/>
            </a:pPr>
            <a:r>
              <a:rPr lang="en-US" altLang="en-US" sz="3100" smtClean="0">
                <a:solidFill>
                  <a:srgbClr val="0070C0"/>
                </a:solidFill>
                <a:latin typeface="Lucida Console" panose="020B0609040504020204" pitchFamily="49" charset="0"/>
              </a:rPr>
              <a:t>int</a:t>
            </a:r>
            <a:r>
              <a:rPr lang="en-US" altLang="en-US" sz="3100" smtClean="0">
                <a:latin typeface="Lucida Console" panose="020B0609040504020204" pitchFamily="49" charset="0"/>
              </a:rPr>
              <a:t> *iPtr;</a:t>
            </a:r>
          </a:p>
          <a:p>
            <a:pPr lvl="1">
              <a:lnSpc>
                <a:spcPct val="90000"/>
              </a:lnSpc>
              <a:buFontTx/>
              <a:buNone/>
            </a:pPr>
            <a:r>
              <a:rPr lang="en-US" altLang="en-US" sz="3100" smtClean="0">
                <a:latin typeface="Lucida Console" panose="020B0609040504020204" pitchFamily="49" charset="0"/>
              </a:rPr>
              <a:t>*iPtr = 100;</a:t>
            </a:r>
            <a:r>
              <a:rPr lang="en-US" altLang="en-US" sz="3100" smtClean="0"/>
              <a:t>	</a:t>
            </a:r>
          </a:p>
          <a:p>
            <a:pPr lvl="1">
              <a:lnSpc>
                <a:spcPct val="90000"/>
              </a:lnSpc>
              <a:buFontTx/>
              <a:buNone/>
            </a:pPr>
            <a:r>
              <a:rPr lang="en-US" altLang="en-US" sz="3100" smtClean="0">
                <a:solidFill>
                  <a:schemeClr val="accent2"/>
                </a:solidFill>
              </a:rPr>
              <a:t>iPtr has not been initialized.  The value 100 will be assigned to </a:t>
            </a:r>
            <a:r>
              <a:rPr lang="en-US" altLang="en-US" sz="3100" i="1" smtClean="0">
                <a:solidFill>
                  <a:schemeClr val="accent2"/>
                </a:solidFill>
              </a:rPr>
              <a:t>some</a:t>
            </a:r>
            <a:r>
              <a:rPr lang="en-US" altLang="en-US" sz="3100" smtClean="0">
                <a:solidFill>
                  <a:schemeClr val="accent2"/>
                </a:solidFill>
              </a:rPr>
              <a:t> memory location.  Which one determines the error.</a:t>
            </a:r>
            <a:r>
              <a:rPr lang="en-US" altLang="en-US" sz="3100" smtClean="0"/>
              <a:t>  </a:t>
            </a:r>
          </a:p>
          <a:p>
            <a:pPr>
              <a:lnSpc>
                <a:spcPct val="90000"/>
              </a:lnSpc>
            </a:pPr>
            <a:r>
              <a:rPr lang="en-US" altLang="en-US" sz="3100" b="1" smtClean="0"/>
              <a:t>Failing to reset a pointer after altering it’s value.</a:t>
            </a:r>
          </a:p>
          <a:p>
            <a:pPr>
              <a:lnSpc>
                <a:spcPct val="90000"/>
              </a:lnSpc>
            </a:pPr>
            <a:r>
              <a:rPr lang="en-US" altLang="en-US" sz="3100" b="1" smtClean="0"/>
              <a:t>Incorrect/unintended syntax.</a:t>
            </a:r>
            <a:endParaRPr lang="en-US" altLang="en-US" sz="3100" smtClean="0"/>
          </a:p>
        </p:txBody>
      </p:sp>
      <p:sp>
        <p:nvSpPr>
          <p:cNvPr id="37892"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mtClean="0"/>
              <a:t>The Pointer Data Type and Pointer Variables</a:t>
            </a:r>
          </a:p>
        </p:txBody>
      </p:sp>
      <p:sp>
        <p:nvSpPr>
          <p:cNvPr id="5123" name="Rectangle 3"/>
          <p:cNvSpPr>
            <a:spLocks noGrp="1" noChangeArrowheads="1"/>
          </p:cNvSpPr>
          <p:nvPr>
            <p:ph type="body" idx="1"/>
          </p:nvPr>
        </p:nvSpPr>
        <p:spPr/>
        <p:txBody>
          <a:bodyPr/>
          <a:lstStyle/>
          <a:p>
            <a:pPr eaLnBrk="1" hangingPunct="1"/>
            <a:r>
              <a:rPr lang="en-US" altLang="en-US" smtClean="0"/>
              <a:t>Pointer data types</a:t>
            </a:r>
          </a:p>
          <a:p>
            <a:pPr lvl="1" eaLnBrk="1" hangingPunct="1"/>
            <a:r>
              <a:rPr lang="en-US" altLang="en-US" smtClean="0"/>
              <a:t>Values are computer memory addresses</a:t>
            </a:r>
          </a:p>
          <a:p>
            <a:pPr lvl="1" eaLnBrk="1" hangingPunct="1"/>
            <a:r>
              <a:rPr lang="en-US" altLang="en-US" smtClean="0"/>
              <a:t>No associated name</a:t>
            </a:r>
          </a:p>
          <a:p>
            <a:pPr lvl="1" eaLnBrk="1" hangingPunct="1"/>
            <a:r>
              <a:rPr lang="en-US" altLang="en-US" smtClean="0"/>
              <a:t>Domain consists of addresses (memory locations)</a:t>
            </a:r>
          </a:p>
          <a:p>
            <a:pPr eaLnBrk="1" hangingPunct="1"/>
            <a:r>
              <a:rPr lang="en-US" altLang="en-US" smtClean="0"/>
              <a:t>Pointer variable</a:t>
            </a:r>
          </a:p>
          <a:p>
            <a:pPr lvl="1" eaLnBrk="1" hangingPunct="1"/>
            <a:r>
              <a:rPr lang="en-US" altLang="en-US" smtClean="0"/>
              <a:t>Contains an address (memory address)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5"/>
          <p:cNvSpPr>
            <a:spLocks noGrp="1"/>
          </p:cNvSpPr>
          <p:nvPr>
            <p:ph type="title"/>
          </p:nvPr>
        </p:nvSpPr>
        <p:spPr>
          <a:xfrm>
            <a:off x="990600" y="2438400"/>
            <a:ext cx="7391400" cy="1143000"/>
          </a:xfrm>
        </p:spPr>
        <p:txBody>
          <a:bodyPr/>
          <a:lstStyle/>
          <a:p>
            <a:pPr marL="514350" indent="-514350" eaLnBrk="1" hangingPunct="1"/>
            <a:r>
              <a:rPr lang="en-US" altLang="en-US" smtClean="0"/>
              <a:t>Dynamic Memory Allocation</a:t>
            </a:r>
          </a:p>
        </p:txBody>
      </p:sp>
      <p:sp>
        <p:nvSpPr>
          <p:cNvPr id="38915" name="Footer Placeholder 4"/>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smtClean="0"/>
              <a:t>Allocation of Memory</a:t>
            </a:r>
          </a:p>
        </p:txBody>
      </p:sp>
      <p:sp>
        <p:nvSpPr>
          <p:cNvPr id="39939" name="Content Placeholder 3"/>
          <p:cNvSpPr>
            <a:spLocks noGrp="1"/>
          </p:cNvSpPr>
          <p:nvPr>
            <p:ph idx="1"/>
          </p:nvPr>
        </p:nvSpPr>
        <p:spPr>
          <a:xfrm>
            <a:off x="152400" y="1371600"/>
            <a:ext cx="8458200" cy="4830763"/>
          </a:xfrm>
        </p:spPr>
        <p:txBody>
          <a:bodyPr/>
          <a:lstStyle/>
          <a:p>
            <a:pPr>
              <a:lnSpc>
                <a:spcPct val="90000"/>
              </a:lnSpc>
              <a:spcBef>
                <a:spcPct val="10000"/>
              </a:spcBef>
            </a:pPr>
            <a:r>
              <a:rPr lang="en-US" altLang="en-US" smtClean="0"/>
              <a:t>Memory for variables is allocated from </a:t>
            </a:r>
            <a:br>
              <a:rPr lang="en-US" altLang="en-US" smtClean="0"/>
            </a:br>
            <a:r>
              <a:rPr lang="en-US" altLang="en-US" smtClean="0"/>
              <a:t>one of several classes:</a:t>
            </a:r>
            <a:endParaRPr lang="en-US" altLang="en-US" sz="3600" i="1" smtClean="0"/>
          </a:p>
          <a:p>
            <a:pPr lvl="1">
              <a:lnSpc>
                <a:spcPct val="90000"/>
              </a:lnSpc>
              <a:spcBef>
                <a:spcPct val="10000"/>
              </a:spcBef>
            </a:pPr>
            <a:r>
              <a:rPr lang="en-US" altLang="en-US" i="1" smtClean="0">
                <a:solidFill>
                  <a:schemeClr val="accent2"/>
                </a:solidFill>
              </a:rPr>
              <a:t>Run-time stack</a:t>
            </a:r>
            <a:endParaRPr lang="en-US" altLang="en-US" i="1" smtClean="0"/>
          </a:p>
          <a:p>
            <a:pPr lvl="2">
              <a:lnSpc>
                <a:spcPct val="90000"/>
              </a:lnSpc>
              <a:spcBef>
                <a:spcPct val="10000"/>
              </a:spcBef>
            </a:pPr>
            <a:r>
              <a:rPr lang="en-US" altLang="en-US" smtClean="0"/>
              <a:t>Local variables</a:t>
            </a:r>
          </a:p>
          <a:p>
            <a:pPr lvl="2">
              <a:lnSpc>
                <a:spcPct val="90000"/>
              </a:lnSpc>
              <a:spcBef>
                <a:spcPct val="10000"/>
              </a:spcBef>
            </a:pPr>
            <a:r>
              <a:rPr lang="en-US" altLang="en-US" smtClean="0"/>
              <a:t>Formal parameters</a:t>
            </a:r>
          </a:p>
          <a:p>
            <a:pPr lvl="2">
              <a:lnSpc>
                <a:spcPct val="90000"/>
              </a:lnSpc>
              <a:spcBef>
                <a:spcPct val="10000"/>
              </a:spcBef>
            </a:pPr>
            <a:r>
              <a:rPr lang="en-US" altLang="en-US" smtClean="0"/>
              <a:t>Managed by the compiler</a:t>
            </a:r>
          </a:p>
          <a:p>
            <a:pPr lvl="1">
              <a:lnSpc>
                <a:spcPct val="90000"/>
              </a:lnSpc>
              <a:spcBef>
                <a:spcPct val="10000"/>
              </a:spcBef>
            </a:pPr>
            <a:r>
              <a:rPr lang="en-US" altLang="en-US" i="1" smtClean="0">
                <a:solidFill>
                  <a:schemeClr val="accent2"/>
                </a:solidFill>
              </a:rPr>
              <a:t>Heap</a:t>
            </a:r>
            <a:endParaRPr lang="en-US" altLang="en-US" i="1" smtClean="0"/>
          </a:p>
          <a:p>
            <a:pPr lvl="2">
              <a:lnSpc>
                <a:spcPct val="90000"/>
              </a:lnSpc>
              <a:spcBef>
                <a:spcPct val="10000"/>
              </a:spcBef>
            </a:pPr>
            <a:r>
              <a:rPr lang="en-US" altLang="en-US" smtClean="0"/>
              <a:t>Dynamic storage</a:t>
            </a:r>
          </a:p>
          <a:p>
            <a:pPr lvl="2">
              <a:lnSpc>
                <a:spcPct val="90000"/>
              </a:lnSpc>
              <a:spcBef>
                <a:spcPct val="10000"/>
              </a:spcBef>
            </a:pPr>
            <a:r>
              <a:rPr lang="en-US" altLang="en-US" smtClean="0"/>
              <a:t>Managed by storage allocator</a:t>
            </a:r>
          </a:p>
          <a:p>
            <a:pPr lvl="1">
              <a:lnSpc>
                <a:spcPct val="90000"/>
              </a:lnSpc>
              <a:spcBef>
                <a:spcPct val="10000"/>
              </a:spcBef>
            </a:pPr>
            <a:r>
              <a:rPr lang="en-US" altLang="en-US" i="1" smtClean="0">
                <a:solidFill>
                  <a:schemeClr val="accent2"/>
                </a:solidFill>
              </a:rPr>
              <a:t>Global Data</a:t>
            </a:r>
            <a:endParaRPr lang="en-US" altLang="en-US" i="1" smtClean="0"/>
          </a:p>
          <a:p>
            <a:pPr lvl="2">
              <a:lnSpc>
                <a:spcPct val="90000"/>
              </a:lnSpc>
              <a:spcBef>
                <a:spcPct val="10000"/>
              </a:spcBef>
            </a:pPr>
            <a:r>
              <a:rPr lang="en-US" altLang="en-US" smtClean="0"/>
              <a:t>Static (global) variables</a:t>
            </a:r>
          </a:p>
          <a:p>
            <a:pPr lvl="2">
              <a:lnSpc>
                <a:spcPct val="90000"/>
              </a:lnSpc>
              <a:spcBef>
                <a:spcPct val="10000"/>
              </a:spcBef>
            </a:pPr>
            <a:r>
              <a:rPr lang="en-US" altLang="en-US" smtClean="0"/>
              <a:t>Managed by the compiler</a:t>
            </a:r>
          </a:p>
          <a:p>
            <a:pPr lvl="2">
              <a:lnSpc>
                <a:spcPct val="90000"/>
              </a:lnSpc>
              <a:spcBef>
                <a:spcPct val="10000"/>
              </a:spcBef>
            </a:pPr>
            <a:endParaRPr lang="en-US" altLang="en-US" smtClean="0"/>
          </a:p>
        </p:txBody>
      </p:sp>
      <p:sp>
        <p:nvSpPr>
          <p:cNvPr id="39940" name="Footer Placeholder 2"/>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pSp>
        <p:nvGrpSpPr>
          <p:cNvPr id="39941" name="Group 10"/>
          <p:cNvGrpSpPr>
            <a:grpSpLocks/>
          </p:cNvGrpSpPr>
          <p:nvPr/>
        </p:nvGrpSpPr>
        <p:grpSpPr bwMode="auto">
          <a:xfrm>
            <a:off x="6477000" y="3429000"/>
            <a:ext cx="2057400" cy="2508250"/>
            <a:chOff x="4032" y="2016"/>
            <a:chExt cx="1296" cy="1580"/>
          </a:xfrm>
        </p:grpSpPr>
        <p:sp>
          <p:nvSpPr>
            <p:cNvPr id="39942" name="Rectangle 5"/>
            <p:cNvSpPr>
              <a:spLocks noChangeArrowheads="1"/>
            </p:cNvSpPr>
            <p:nvPr/>
          </p:nvSpPr>
          <p:spPr bwMode="auto">
            <a:xfrm>
              <a:off x="4032" y="2016"/>
              <a:ext cx="1296" cy="35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latin typeface="Times New Roman" panose="02020603050405020304" pitchFamily="18" charset="0"/>
                </a:rPr>
                <a:t>Stack</a:t>
              </a:r>
            </a:p>
          </p:txBody>
        </p:sp>
        <p:sp>
          <p:nvSpPr>
            <p:cNvPr id="39943" name="Rectangle 6"/>
            <p:cNvSpPr>
              <a:spLocks noChangeArrowheads="1"/>
            </p:cNvSpPr>
            <p:nvPr/>
          </p:nvSpPr>
          <p:spPr bwMode="auto">
            <a:xfrm>
              <a:off x="4032" y="2373"/>
              <a:ext cx="1296" cy="35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latin typeface="Times New Roman" panose="02020603050405020304" pitchFamily="18" charset="0"/>
                </a:rPr>
                <a:t>Heap</a:t>
              </a:r>
            </a:p>
          </p:txBody>
        </p:sp>
        <p:sp>
          <p:nvSpPr>
            <p:cNvPr id="39944" name="Rectangle 7"/>
            <p:cNvSpPr>
              <a:spLocks noChangeArrowheads="1"/>
            </p:cNvSpPr>
            <p:nvPr/>
          </p:nvSpPr>
          <p:spPr bwMode="auto">
            <a:xfrm>
              <a:off x="4032" y="2736"/>
              <a:ext cx="1296" cy="394"/>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latin typeface="Times New Roman" panose="02020603050405020304" pitchFamily="18" charset="0"/>
                </a:rPr>
                <a:t>Global data</a:t>
              </a:r>
            </a:p>
          </p:txBody>
        </p:sp>
        <p:sp>
          <p:nvSpPr>
            <p:cNvPr id="39945" name="Rectangle 8"/>
            <p:cNvSpPr>
              <a:spLocks noChangeArrowheads="1"/>
            </p:cNvSpPr>
            <p:nvPr/>
          </p:nvSpPr>
          <p:spPr bwMode="auto">
            <a:xfrm>
              <a:off x="4032" y="3120"/>
              <a:ext cx="1296" cy="476"/>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latin typeface="Times New Roman" panose="02020603050405020304" pitchFamily="18" charset="0"/>
                </a:rPr>
                <a:t>Program code</a:t>
              </a: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altLang="en-US" smtClean="0"/>
              <a:t>Dynamic Memory Allocation</a:t>
            </a:r>
          </a:p>
        </p:txBody>
      </p:sp>
      <p:sp>
        <p:nvSpPr>
          <p:cNvPr id="40963" name="Content Placeholder 2"/>
          <p:cNvSpPr>
            <a:spLocks noGrp="1"/>
          </p:cNvSpPr>
          <p:nvPr>
            <p:ph idx="1"/>
          </p:nvPr>
        </p:nvSpPr>
        <p:spPr>
          <a:xfrm>
            <a:off x="457200" y="1752600"/>
            <a:ext cx="8229600" cy="4449763"/>
          </a:xfrm>
        </p:spPr>
        <p:txBody>
          <a:bodyPr/>
          <a:lstStyle/>
          <a:p>
            <a:pPr>
              <a:lnSpc>
                <a:spcPct val="90000"/>
              </a:lnSpc>
              <a:spcBef>
                <a:spcPct val="15000"/>
              </a:spcBef>
            </a:pPr>
            <a:r>
              <a:rPr lang="en-US" altLang="en-US" sz="3100" smtClean="0"/>
              <a:t>Dynamically allocated memory is</a:t>
            </a:r>
            <a:br>
              <a:rPr lang="en-US" altLang="en-US" sz="3100" smtClean="0"/>
            </a:br>
            <a:r>
              <a:rPr lang="en-US" altLang="en-US" sz="3100" smtClean="0"/>
              <a:t>defined at </a:t>
            </a:r>
            <a:r>
              <a:rPr lang="en-US" altLang="en-US" sz="3100" i="1" smtClean="0"/>
              <a:t>runtime.</a:t>
            </a:r>
            <a:endParaRPr lang="en-US" altLang="en-US" sz="3100" smtClean="0"/>
          </a:p>
          <a:p>
            <a:pPr>
              <a:lnSpc>
                <a:spcPct val="90000"/>
              </a:lnSpc>
              <a:spcBef>
                <a:spcPct val="15000"/>
              </a:spcBef>
            </a:pPr>
            <a:r>
              <a:rPr lang="en-US" altLang="en-US" sz="3100" smtClean="0"/>
              <a:t>Dynamic allocation of memory allows for more efficient use of a finite resource.</a:t>
            </a:r>
          </a:p>
          <a:p>
            <a:pPr>
              <a:lnSpc>
                <a:spcPct val="90000"/>
              </a:lnSpc>
              <a:spcBef>
                <a:spcPct val="15000"/>
              </a:spcBef>
            </a:pPr>
            <a:r>
              <a:rPr lang="en-US" altLang="en-US" sz="3100" smtClean="0"/>
              <a:t>Dynamic allocation is often used to support dynamic data structures such as stacks, queues, linked lists and binary trees.</a:t>
            </a:r>
          </a:p>
          <a:p>
            <a:pPr>
              <a:lnSpc>
                <a:spcPct val="90000"/>
              </a:lnSpc>
              <a:spcBef>
                <a:spcPct val="15000"/>
              </a:spcBef>
            </a:pPr>
            <a:r>
              <a:rPr lang="en-US" altLang="en-US" sz="3100" smtClean="0"/>
              <a:t>Dynamically allocated memory should be freed during execution when it is no longer needed.</a:t>
            </a:r>
          </a:p>
        </p:txBody>
      </p:sp>
      <p:sp>
        <p:nvSpPr>
          <p:cNvPr id="40964"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Operator new</a:t>
            </a:r>
          </a:p>
        </p:txBody>
      </p:sp>
      <p:sp>
        <p:nvSpPr>
          <p:cNvPr id="41987" name="Content Placeholder 2"/>
          <p:cNvSpPr>
            <a:spLocks noGrp="1"/>
          </p:cNvSpPr>
          <p:nvPr>
            <p:ph idx="1"/>
          </p:nvPr>
        </p:nvSpPr>
        <p:spPr/>
        <p:txBody>
          <a:bodyPr/>
          <a:lstStyle/>
          <a:p>
            <a:r>
              <a:rPr lang="en-US" altLang="en-US" sz="3600" smtClean="0"/>
              <a:t>Replaces </a:t>
            </a:r>
            <a:r>
              <a:rPr lang="en-US" altLang="en-US" sz="3600" i="1" smtClean="0"/>
              <a:t>malloc</a:t>
            </a:r>
            <a:r>
              <a:rPr lang="en-US" altLang="en-US" sz="3600" smtClean="0"/>
              <a:t>() used in C</a:t>
            </a:r>
          </a:p>
          <a:p>
            <a:r>
              <a:rPr lang="en-US" altLang="en-US" sz="3600" smtClean="0"/>
              <a:t>Allocates a block of memory from the heap.</a:t>
            </a:r>
          </a:p>
          <a:p>
            <a:r>
              <a:rPr lang="en-US" altLang="en-US" sz="3600" smtClean="0"/>
              <a:t>Returns the address of the first byte.</a:t>
            </a:r>
          </a:p>
          <a:p>
            <a:r>
              <a:rPr lang="en-US" altLang="en-US" sz="3600" smtClean="0"/>
              <a:t>If allocation fails, </a:t>
            </a:r>
            <a:r>
              <a:rPr lang="en-US" altLang="en-US" sz="3600" smtClean="0">
                <a:cs typeface="Courier New" panose="02070309020205020404" pitchFamily="49" charset="0"/>
              </a:rPr>
              <a:t>new</a:t>
            </a:r>
            <a:r>
              <a:rPr lang="en-US" altLang="en-US" sz="3600" smtClean="0"/>
              <a:t> throws an exception that terminates the program (or returns NULL on older compilers).</a:t>
            </a:r>
          </a:p>
        </p:txBody>
      </p:sp>
      <p:sp>
        <p:nvSpPr>
          <p:cNvPr id="41988"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smtClean="0"/>
              <a:t>Example</a:t>
            </a:r>
          </a:p>
        </p:txBody>
      </p:sp>
      <p:sp>
        <p:nvSpPr>
          <p:cNvPr id="3" name="Content Placeholder 2"/>
          <p:cNvSpPr>
            <a:spLocks noGrp="1"/>
          </p:cNvSpPr>
          <p:nvPr>
            <p:ph idx="1"/>
          </p:nvPr>
        </p:nvSpPr>
        <p:spPr>
          <a:xfrm>
            <a:off x="304800" y="1447800"/>
            <a:ext cx="8839200" cy="3886200"/>
          </a:xfrm>
        </p:spPr>
        <p:txBody>
          <a:bodyPr/>
          <a:lstStyle/>
          <a:p>
            <a:pPr>
              <a:lnSpc>
                <a:spcPct val="80000"/>
              </a:lnSpc>
              <a:spcBef>
                <a:spcPct val="10000"/>
              </a:spcBef>
              <a:buFontTx/>
              <a:buNone/>
              <a:defRPr/>
            </a:pPr>
            <a:r>
              <a:rPr lang="en-US" sz="2400" kern="1200" dirty="0" err="1" smtClean="0">
                <a:solidFill>
                  <a:srgbClr val="0070C0"/>
                </a:solidFill>
                <a:latin typeface="Lucida Console" pitchFamily="49" charset="0"/>
              </a:rPr>
              <a:t>int</a:t>
            </a:r>
            <a:r>
              <a:rPr lang="en-US" sz="2400" kern="1200" dirty="0" smtClean="0">
                <a:solidFill>
                  <a:srgbClr val="0070C0"/>
                </a:solidFill>
                <a:latin typeface="Lucida Console" pitchFamily="49" charset="0"/>
              </a:rPr>
              <a:t> </a:t>
            </a:r>
            <a:r>
              <a:rPr lang="en-US" sz="2400" kern="1200" dirty="0" smtClean="0">
                <a:latin typeface="Lucida Console" pitchFamily="49" charset="0"/>
              </a:rPr>
              <a:t>*</a:t>
            </a:r>
            <a:r>
              <a:rPr lang="en-US" sz="2400" kern="1200" dirty="0" err="1" smtClean="0">
                <a:latin typeface="Lucida Console" pitchFamily="49" charset="0"/>
              </a:rPr>
              <a:t>iPtr</a:t>
            </a:r>
            <a:r>
              <a:rPr lang="en-US" sz="2400" kern="1200" dirty="0" smtClean="0">
                <a:latin typeface="Lucida Console" pitchFamily="49" charset="0"/>
              </a:rPr>
              <a:t>;</a:t>
            </a:r>
          </a:p>
          <a:p>
            <a:pPr>
              <a:lnSpc>
                <a:spcPct val="80000"/>
              </a:lnSpc>
              <a:spcBef>
                <a:spcPct val="10000"/>
              </a:spcBef>
              <a:buFontTx/>
              <a:buNone/>
              <a:defRPr/>
            </a:pPr>
            <a:r>
              <a:rPr lang="en-US" sz="2400" kern="1200" dirty="0" err="1" smtClean="0">
                <a:latin typeface="Lucida Console" pitchFamily="49" charset="0"/>
              </a:rPr>
              <a:t>iPtr</a:t>
            </a:r>
            <a:r>
              <a:rPr lang="en-US" sz="2400" kern="1200" dirty="0" smtClean="0">
                <a:latin typeface="Lucida Console" pitchFamily="49" charset="0"/>
              </a:rPr>
              <a:t> = new </a:t>
            </a:r>
            <a:r>
              <a:rPr lang="en-US" sz="2400" kern="1200" dirty="0" err="1" smtClean="0">
                <a:latin typeface="Lucida Console" pitchFamily="49" charset="0"/>
              </a:rPr>
              <a:t>int</a:t>
            </a:r>
            <a:r>
              <a:rPr lang="en-US" sz="2400" kern="1200" dirty="0" smtClean="0">
                <a:latin typeface="Lucida Console" pitchFamily="49" charset="0"/>
              </a:rPr>
              <a:t>;</a:t>
            </a:r>
            <a:r>
              <a:rPr lang="en-US" sz="2400" kern="1200" dirty="0" smtClean="0">
                <a:solidFill>
                  <a:srgbClr val="00B050"/>
                </a:solidFill>
                <a:latin typeface="Lucida Console" pitchFamily="49" charset="0"/>
              </a:rPr>
              <a:t>// 4 bytes are allocated</a:t>
            </a:r>
          </a:p>
          <a:p>
            <a:pPr>
              <a:lnSpc>
                <a:spcPct val="80000"/>
              </a:lnSpc>
              <a:spcBef>
                <a:spcPct val="10000"/>
              </a:spcBef>
              <a:buFontTx/>
              <a:buNone/>
              <a:defRPr/>
            </a:pPr>
            <a:r>
              <a:rPr lang="en-US" sz="2400" kern="1200" dirty="0" smtClean="0">
                <a:latin typeface="Lucida Console" pitchFamily="49" charset="0"/>
              </a:rPr>
              <a:t>			     </a:t>
            </a:r>
            <a:r>
              <a:rPr lang="en-US" sz="2400" kern="1200" dirty="0" smtClean="0">
                <a:solidFill>
                  <a:srgbClr val="00B050"/>
                </a:solidFill>
                <a:latin typeface="Lucida Console" pitchFamily="49" charset="0"/>
              </a:rPr>
              <a:t>// </a:t>
            </a:r>
            <a:r>
              <a:rPr lang="en-US" sz="2400" kern="1200" dirty="0" err="1" smtClean="0">
                <a:solidFill>
                  <a:srgbClr val="00B050"/>
                </a:solidFill>
                <a:latin typeface="Lucida Console" pitchFamily="49" charset="0"/>
              </a:rPr>
              <a:t>iPtr</a:t>
            </a:r>
            <a:r>
              <a:rPr lang="en-US" sz="2400" kern="1200" dirty="0" smtClean="0">
                <a:solidFill>
                  <a:srgbClr val="00B050"/>
                </a:solidFill>
                <a:latin typeface="Lucida Console" pitchFamily="49" charset="0"/>
              </a:rPr>
              <a:t> points to 1st byte</a:t>
            </a:r>
          </a:p>
          <a:p>
            <a:pPr>
              <a:lnSpc>
                <a:spcPct val="80000"/>
              </a:lnSpc>
              <a:spcBef>
                <a:spcPct val="10000"/>
              </a:spcBef>
              <a:buFontTx/>
              <a:buNone/>
              <a:defRPr/>
            </a:pPr>
            <a:r>
              <a:rPr lang="en-US" sz="2400" kern="1200" dirty="0" smtClean="0">
                <a:solidFill>
                  <a:srgbClr val="0070C0"/>
                </a:solidFill>
                <a:latin typeface="Lucida Console" pitchFamily="49" charset="0"/>
              </a:rPr>
              <a:t>double</a:t>
            </a:r>
            <a:r>
              <a:rPr lang="en-US" sz="2400" kern="1200" dirty="0" smtClean="0">
                <a:latin typeface="Lucida Console" pitchFamily="49" charset="0"/>
              </a:rPr>
              <a:t> *</a:t>
            </a:r>
            <a:r>
              <a:rPr lang="en-US" sz="2400" kern="1200" dirty="0" err="1" smtClean="0">
                <a:latin typeface="Lucida Console" pitchFamily="49" charset="0"/>
              </a:rPr>
              <a:t>dPtr</a:t>
            </a:r>
            <a:r>
              <a:rPr lang="en-US" sz="2400" kern="1200" dirty="0" smtClean="0">
                <a:latin typeface="Lucida Console" pitchFamily="49" charset="0"/>
              </a:rPr>
              <a:t>;</a:t>
            </a:r>
          </a:p>
          <a:p>
            <a:pPr>
              <a:lnSpc>
                <a:spcPct val="80000"/>
              </a:lnSpc>
              <a:spcBef>
                <a:spcPct val="10000"/>
              </a:spcBef>
              <a:buFontTx/>
              <a:buNone/>
              <a:defRPr/>
            </a:pPr>
            <a:r>
              <a:rPr lang="en-US" sz="2400" kern="1200" dirty="0" err="1" smtClean="0">
                <a:latin typeface="Lucida Console" pitchFamily="49" charset="0"/>
              </a:rPr>
              <a:t>dPtr</a:t>
            </a:r>
            <a:r>
              <a:rPr lang="en-US" sz="2400" kern="1200" dirty="0" smtClean="0">
                <a:latin typeface="Lucida Console" pitchFamily="49" charset="0"/>
              </a:rPr>
              <a:t> = new double[20]; </a:t>
            </a:r>
            <a:r>
              <a:rPr lang="en-US" sz="2400" kern="1200" dirty="0" smtClean="0">
                <a:solidFill>
                  <a:srgbClr val="00B050"/>
                </a:solidFill>
                <a:latin typeface="Lucida Console" pitchFamily="49" charset="0"/>
              </a:rPr>
              <a:t>// 160 bytes allocated</a:t>
            </a:r>
          </a:p>
          <a:p>
            <a:pPr>
              <a:lnSpc>
                <a:spcPct val="80000"/>
              </a:lnSpc>
              <a:spcBef>
                <a:spcPct val="10000"/>
              </a:spcBef>
              <a:buFontTx/>
              <a:buNone/>
              <a:defRPr/>
            </a:pPr>
            <a:r>
              <a:rPr lang="en-US" sz="2400" kern="1200" dirty="0" smtClean="0">
                <a:latin typeface="Lucida Console" pitchFamily="49" charset="0"/>
              </a:rPr>
              <a:t>                    </a:t>
            </a:r>
            <a:r>
              <a:rPr lang="en-US" sz="2400" kern="1200" dirty="0" smtClean="0">
                <a:solidFill>
                  <a:srgbClr val="00B050"/>
                </a:solidFill>
                <a:latin typeface="Lucida Console" pitchFamily="49" charset="0"/>
              </a:rPr>
              <a:t>// </a:t>
            </a:r>
            <a:r>
              <a:rPr lang="en-US" sz="2400" kern="1200" dirty="0" err="1" smtClean="0">
                <a:solidFill>
                  <a:srgbClr val="00B050"/>
                </a:solidFill>
                <a:latin typeface="Lucida Console" pitchFamily="49" charset="0"/>
              </a:rPr>
              <a:t>dPtr</a:t>
            </a:r>
            <a:r>
              <a:rPr lang="en-US" sz="2400" kern="1200" dirty="0" smtClean="0">
                <a:solidFill>
                  <a:srgbClr val="00B050"/>
                </a:solidFill>
                <a:latin typeface="Lucida Console" pitchFamily="49" charset="0"/>
              </a:rPr>
              <a:t> points to 1st byte</a:t>
            </a:r>
            <a:r>
              <a:rPr lang="en-US" sz="2400" kern="1200" dirty="0" smtClean="0">
                <a:latin typeface="Lucida Console" pitchFamily="49" charset="0"/>
              </a:rPr>
              <a:t> </a:t>
            </a:r>
          </a:p>
        </p:txBody>
      </p:sp>
      <p:sp>
        <p:nvSpPr>
          <p:cNvPr id="43012"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aphicFrame>
        <p:nvGraphicFramePr>
          <p:cNvPr id="6" name="Table 5"/>
          <p:cNvGraphicFramePr>
            <a:graphicFrameLocks noGrp="1"/>
          </p:cNvGraphicFramePr>
          <p:nvPr/>
        </p:nvGraphicFramePr>
        <p:xfrm>
          <a:off x="4191000" y="3657600"/>
          <a:ext cx="609600" cy="2982913"/>
        </p:xfrm>
        <a:graphic>
          <a:graphicData uri="http://schemas.openxmlformats.org/drawingml/2006/table">
            <a:tbl>
              <a:tblPr firstRow="1" bandRow="1">
                <a:tableStyleId>{2D5ABB26-0587-4C30-8999-92F81FD0307C}</a:tableStyleId>
              </a:tblPr>
              <a:tblGrid>
                <a:gridCol w="609600">
                  <a:extLst>
                    <a:ext uri="{9D8B030D-6E8A-4147-A177-3AD203B41FA5}">
                      <a16:colId xmlns:a16="http://schemas.microsoft.com/office/drawing/2014/main" val="20000"/>
                    </a:ext>
                  </a:extLst>
                </a:gridCol>
              </a:tblGrid>
              <a:tr h="382581">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82581">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82581">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82581">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82581">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04846">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82581">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82581">
                <a:tc>
                  <a:txBody>
                    <a:bodyPr/>
                    <a:lstStyle/>
                    <a:p>
                      <a:r>
                        <a:rPr lang="en-US" sz="1400" dirty="0" smtClean="0"/>
                        <a:t>?</a:t>
                      </a:r>
                      <a:endParaRPr lang="en-US" sz="14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43033" name="TextBox 8"/>
          <p:cNvSpPr txBox="1">
            <a:spLocks noChangeArrowheads="1"/>
          </p:cNvSpPr>
          <p:nvPr/>
        </p:nvSpPr>
        <p:spPr bwMode="auto">
          <a:xfrm>
            <a:off x="4876800" y="45720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heap</a:t>
            </a:r>
          </a:p>
        </p:txBody>
      </p:sp>
      <p:grpSp>
        <p:nvGrpSpPr>
          <p:cNvPr id="43034" name="Group 13"/>
          <p:cNvGrpSpPr>
            <a:grpSpLocks/>
          </p:cNvGrpSpPr>
          <p:nvPr/>
        </p:nvGrpSpPr>
        <p:grpSpPr bwMode="auto">
          <a:xfrm>
            <a:off x="2819400" y="3657600"/>
            <a:ext cx="762000" cy="338138"/>
            <a:chOff x="1371600" y="3429000"/>
            <a:chExt cx="762000" cy="338554"/>
          </a:xfrm>
        </p:grpSpPr>
        <p:sp>
          <p:nvSpPr>
            <p:cNvPr id="43040" name="TextBox 9"/>
            <p:cNvSpPr txBox="1">
              <a:spLocks noChangeArrowheads="1"/>
            </p:cNvSpPr>
            <p:nvPr/>
          </p:nvSpPr>
          <p:spPr bwMode="auto">
            <a:xfrm>
              <a:off x="1371600" y="3429000"/>
              <a:ext cx="533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600"/>
                <a:t>iPtr</a:t>
              </a:r>
            </a:p>
          </p:txBody>
        </p:sp>
        <p:sp>
          <p:nvSpPr>
            <p:cNvPr id="43041" name="Rectangle 10"/>
            <p:cNvSpPr>
              <a:spLocks noChangeArrowheads="1"/>
            </p:cNvSpPr>
            <p:nvPr/>
          </p:nvSpPr>
          <p:spPr bwMode="auto">
            <a:xfrm>
              <a:off x="1828800" y="3505200"/>
              <a:ext cx="304800" cy="2286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grpSp>
      <p:cxnSp>
        <p:nvCxnSpPr>
          <p:cNvPr id="43035" name="Straight Arrow Connector 12"/>
          <p:cNvCxnSpPr>
            <a:cxnSpLocks noChangeShapeType="1"/>
          </p:cNvCxnSpPr>
          <p:nvPr/>
        </p:nvCxnSpPr>
        <p:spPr bwMode="auto">
          <a:xfrm>
            <a:off x="3429000" y="3810000"/>
            <a:ext cx="7620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grpSp>
        <p:nvGrpSpPr>
          <p:cNvPr id="43036" name="Group 14"/>
          <p:cNvGrpSpPr>
            <a:grpSpLocks/>
          </p:cNvGrpSpPr>
          <p:nvPr/>
        </p:nvGrpSpPr>
        <p:grpSpPr bwMode="auto">
          <a:xfrm>
            <a:off x="2819400" y="5181600"/>
            <a:ext cx="838200" cy="338138"/>
            <a:chOff x="1371600" y="3429000"/>
            <a:chExt cx="838200" cy="338554"/>
          </a:xfrm>
        </p:grpSpPr>
        <p:sp>
          <p:nvSpPr>
            <p:cNvPr id="43038" name="TextBox 15"/>
            <p:cNvSpPr txBox="1">
              <a:spLocks noChangeArrowheads="1"/>
            </p:cNvSpPr>
            <p:nvPr/>
          </p:nvSpPr>
          <p:spPr bwMode="auto">
            <a:xfrm>
              <a:off x="1371600" y="342900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600"/>
                <a:t>dPtr</a:t>
              </a:r>
            </a:p>
          </p:txBody>
        </p:sp>
        <p:sp>
          <p:nvSpPr>
            <p:cNvPr id="43039" name="Rectangle 16"/>
            <p:cNvSpPr>
              <a:spLocks noChangeArrowheads="1"/>
            </p:cNvSpPr>
            <p:nvPr/>
          </p:nvSpPr>
          <p:spPr bwMode="auto">
            <a:xfrm>
              <a:off x="1905000" y="3505200"/>
              <a:ext cx="304800" cy="2286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grpSp>
      <p:cxnSp>
        <p:nvCxnSpPr>
          <p:cNvPr id="43037" name="Straight Arrow Connector 17"/>
          <p:cNvCxnSpPr>
            <a:cxnSpLocks noChangeShapeType="1"/>
          </p:cNvCxnSpPr>
          <p:nvPr/>
        </p:nvCxnSpPr>
        <p:spPr bwMode="auto">
          <a:xfrm>
            <a:off x="3429000" y="5334000"/>
            <a:ext cx="7620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smtClean="0"/>
              <a:t>Initializing Dynamically Allocated Memory</a:t>
            </a:r>
          </a:p>
        </p:txBody>
      </p:sp>
      <p:sp>
        <p:nvSpPr>
          <p:cNvPr id="44035" name="Content Placeholder 2"/>
          <p:cNvSpPr>
            <a:spLocks noGrp="1"/>
          </p:cNvSpPr>
          <p:nvPr>
            <p:ph idx="1"/>
          </p:nvPr>
        </p:nvSpPr>
        <p:spPr>
          <a:xfrm>
            <a:off x="457200" y="2057400"/>
            <a:ext cx="8229600" cy="2286000"/>
          </a:xfrm>
        </p:spPr>
        <p:txBody>
          <a:bodyPr/>
          <a:lstStyle/>
          <a:p>
            <a:r>
              <a:rPr lang="en-US" altLang="en-US" smtClean="0"/>
              <a:t>To initialize a dynamically allocated</a:t>
            </a:r>
            <a:br>
              <a:rPr lang="en-US" altLang="en-US" smtClean="0"/>
            </a:br>
            <a:r>
              <a:rPr lang="en-US" altLang="en-US" smtClean="0"/>
              <a:t>object, the initial value is provided inside parentheses following the type.</a:t>
            </a:r>
          </a:p>
          <a:p>
            <a:pPr>
              <a:buFontTx/>
              <a:buNone/>
            </a:pPr>
            <a:r>
              <a:rPr lang="en-US" altLang="en-US" smtClean="0"/>
              <a:t>Example:</a:t>
            </a:r>
          </a:p>
          <a:p>
            <a:endParaRPr lang="en-US" altLang="en-US" smtClean="0"/>
          </a:p>
        </p:txBody>
      </p:sp>
      <p:sp>
        <p:nvSpPr>
          <p:cNvPr id="44036"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5" name="Content Placeholder 2"/>
          <p:cNvSpPr txBox="1">
            <a:spLocks/>
          </p:cNvSpPr>
          <p:nvPr/>
        </p:nvSpPr>
        <p:spPr bwMode="auto">
          <a:xfrm>
            <a:off x="381000" y="4419600"/>
            <a:ext cx="8458200" cy="2438400"/>
          </a:xfrm>
          <a:prstGeom prst="rect">
            <a:avLst/>
          </a:prstGeom>
          <a:noFill/>
          <a:ln w="9525">
            <a:noFill/>
            <a:miter lim="800000"/>
            <a:headEnd/>
            <a:tailEnd/>
          </a:ln>
        </p:spPr>
        <p:txBody>
          <a:bodyPr/>
          <a:lstStyle/>
          <a:p>
            <a:pPr marL="342900" indent="-342900">
              <a:lnSpc>
                <a:spcPct val="80000"/>
              </a:lnSpc>
              <a:spcBef>
                <a:spcPct val="10000"/>
              </a:spcBef>
              <a:defRPr/>
            </a:pPr>
            <a:r>
              <a:rPr lang="en-US" sz="2400" dirty="0" err="1">
                <a:solidFill>
                  <a:srgbClr val="0070C0"/>
                </a:solidFill>
                <a:latin typeface="Lucida Console" pitchFamily="49" charset="0"/>
                <a:cs typeface="+mn-cs"/>
              </a:rPr>
              <a:t>int</a:t>
            </a:r>
            <a:r>
              <a:rPr lang="en-US" sz="2400" dirty="0">
                <a:solidFill>
                  <a:srgbClr val="0070C0"/>
                </a:solidFill>
                <a:latin typeface="Lucida Console" pitchFamily="49" charset="0"/>
                <a:cs typeface="+mn-cs"/>
              </a:rPr>
              <a:t> </a:t>
            </a:r>
            <a:r>
              <a:rPr lang="en-US" sz="2400" dirty="0">
                <a:latin typeface="Lucida Console" pitchFamily="49" charset="0"/>
                <a:cs typeface="+mn-cs"/>
              </a:rPr>
              <a:t>*</a:t>
            </a:r>
            <a:r>
              <a:rPr lang="en-US" sz="2400" dirty="0" err="1">
                <a:latin typeface="Lucida Console" pitchFamily="49" charset="0"/>
                <a:cs typeface="+mn-cs"/>
              </a:rPr>
              <a:t>iPtr</a:t>
            </a:r>
            <a:r>
              <a:rPr lang="en-US" sz="2400" dirty="0">
                <a:latin typeface="Lucida Console" pitchFamily="49" charset="0"/>
                <a:cs typeface="+mn-cs"/>
              </a:rPr>
              <a:t>;</a:t>
            </a:r>
          </a:p>
          <a:p>
            <a:pPr marL="342900" indent="-342900">
              <a:lnSpc>
                <a:spcPct val="80000"/>
              </a:lnSpc>
              <a:spcBef>
                <a:spcPct val="10000"/>
              </a:spcBef>
              <a:defRPr/>
            </a:pPr>
            <a:r>
              <a:rPr lang="en-US" sz="2400" dirty="0" err="1">
                <a:latin typeface="Lucida Console" pitchFamily="49" charset="0"/>
                <a:cs typeface="+mn-cs"/>
              </a:rPr>
              <a:t>iPtr</a:t>
            </a:r>
            <a:r>
              <a:rPr lang="en-US" sz="2400" dirty="0">
                <a:latin typeface="Lucida Console" pitchFamily="49" charset="0"/>
                <a:cs typeface="+mn-cs"/>
              </a:rPr>
              <a:t> = </a:t>
            </a:r>
            <a:r>
              <a:rPr lang="en-US" sz="2400" dirty="0">
                <a:solidFill>
                  <a:srgbClr val="0070C0"/>
                </a:solidFill>
                <a:latin typeface="Lucida Console" pitchFamily="49" charset="0"/>
                <a:cs typeface="+mn-cs"/>
              </a:rPr>
              <a:t>new</a:t>
            </a:r>
            <a:r>
              <a:rPr lang="en-US" sz="2400" dirty="0">
                <a:latin typeface="Lucida Console" pitchFamily="49" charset="0"/>
                <a:cs typeface="+mn-cs"/>
              </a:rPr>
              <a:t> </a:t>
            </a:r>
            <a:r>
              <a:rPr lang="en-US" sz="2400" dirty="0" err="1">
                <a:latin typeface="Lucida Console" pitchFamily="49" charset="0"/>
                <a:cs typeface="+mn-cs"/>
              </a:rPr>
              <a:t>int</a:t>
            </a:r>
            <a:r>
              <a:rPr lang="en-US" sz="2400" dirty="0">
                <a:latin typeface="Lucida Console" pitchFamily="49" charset="0"/>
                <a:cs typeface="+mn-cs"/>
              </a:rPr>
              <a:t>(100);  </a:t>
            </a:r>
            <a:r>
              <a:rPr lang="en-US" sz="2400" dirty="0">
                <a:solidFill>
                  <a:srgbClr val="00B050"/>
                </a:solidFill>
                <a:latin typeface="Lucida Console" pitchFamily="49" charset="0"/>
                <a:cs typeface="+mn-cs"/>
              </a:rPr>
              <a:t>//4 bytes allocated</a:t>
            </a:r>
          </a:p>
          <a:p>
            <a:pPr marL="342900" indent="-342900">
              <a:lnSpc>
                <a:spcPct val="80000"/>
              </a:lnSpc>
              <a:spcBef>
                <a:spcPct val="10000"/>
              </a:spcBef>
              <a:defRPr/>
            </a:pPr>
            <a:r>
              <a:rPr lang="en-US" sz="2400" dirty="0">
                <a:solidFill>
                  <a:srgbClr val="00B050"/>
                </a:solidFill>
                <a:latin typeface="Lucida Console" pitchFamily="49" charset="0"/>
                <a:cs typeface="+mn-cs"/>
              </a:rPr>
              <a:t>                      //initial value: 100</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altLang="en-US" smtClean="0"/>
              <a:t>Operator delete</a:t>
            </a:r>
          </a:p>
        </p:txBody>
      </p:sp>
      <p:sp>
        <p:nvSpPr>
          <p:cNvPr id="45059" name="Content Placeholder 2"/>
          <p:cNvSpPr>
            <a:spLocks noGrp="1"/>
          </p:cNvSpPr>
          <p:nvPr>
            <p:ph idx="1"/>
          </p:nvPr>
        </p:nvSpPr>
        <p:spPr>
          <a:xfrm>
            <a:off x="457200" y="2133600"/>
            <a:ext cx="8229600" cy="3992563"/>
          </a:xfrm>
        </p:spPr>
        <p:txBody>
          <a:bodyPr/>
          <a:lstStyle/>
          <a:p>
            <a:r>
              <a:rPr lang="en-US" altLang="en-US" sz="3600" smtClean="0"/>
              <a:t>Replaces free() used in C.</a:t>
            </a:r>
          </a:p>
          <a:p>
            <a:r>
              <a:rPr lang="en-US" altLang="en-US" sz="3600" smtClean="0"/>
              <a:t>The </a:t>
            </a:r>
            <a:r>
              <a:rPr lang="en-US" altLang="en-US" sz="3600" smtClean="0">
                <a:latin typeface="Courier New" panose="02070309020205020404" pitchFamily="49" charset="0"/>
                <a:cs typeface="Courier New" panose="02070309020205020404" pitchFamily="49" charset="0"/>
              </a:rPr>
              <a:t>delete</a:t>
            </a:r>
            <a:r>
              <a:rPr lang="en-US" altLang="en-US" sz="3600" smtClean="0"/>
              <a:t> operator frees memory allocated by </a:t>
            </a:r>
            <a:r>
              <a:rPr lang="en-US" altLang="en-US" sz="3600" smtClean="0">
                <a:latin typeface="Courier New" panose="02070309020205020404" pitchFamily="49" charset="0"/>
                <a:cs typeface="Courier New" panose="02070309020205020404" pitchFamily="49" charset="0"/>
              </a:rPr>
              <a:t>new.</a:t>
            </a:r>
          </a:p>
          <a:p>
            <a:r>
              <a:rPr lang="en-US" altLang="en-US" sz="3600" smtClean="0"/>
              <a:t>Using </a:t>
            </a:r>
            <a:r>
              <a:rPr lang="en-US" altLang="en-US" sz="3600" smtClean="0">
                <a:latin typeface="Courier New" panose="02070309020205020404" pitchFamily="49" charset="0"/>
                <a:cs typeface="Courier New" panose="02070309020205020404" pitchFamily="49" charset="0"/>
              </a:rPr>
              <a:t>delete</a:t>
            </a:r>
            <a:r>
              <a:rPr lang="en-US" altLang="en-US" sz="3600" smtClean="0"/>
              <a:t> to attempt to free any other type of address will result in errors.</a:t>
            </a:r>
          </a:p>
          <a:p>
            <a:endParaRPr lang="en-US" altLang="en-US" smtClean="0"/>
          </a:p>
        </p:txBody>
      </p:sp>
      <p:sp>
        <p:nvSpPr>
          <p:cNvPr id="45060"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mtClean="0"/>
              <a:t>Example</a:t>
            </a:r>
          </a:p>
        </p:txBody>
      </p:sp>
      <p:sp>
        <p:nvSpPr>
          <p:cNvPr id="3" name="Content Placeholder 2"/>
          <p:cNvSpPr>
            <a:spLocks noGrp="1"/>
          </p:cNvSpPr>
          <p:nvPr>
            <p:ph idx="1"/>
          </p:nvPr>
        </p:nvSpPr>
        <p:spPr>
          <a:xfrm>
            <a:off x="304800" y="1447800"/>
            <a:ext cx="8839200" cy="3886200"/>
          </a:xfrm>
        </p:spPr>
        <p:txBody>
          <a:bodyPr/>
          <a:lstStyle/>
          <a:p>
            <a:pPr>
              <a:lnSpc>
                <a:spcPct val="80000"/>
              </a:lnSpc>
              <a:spcBef>
                <a:spcPct val="10000"/>
              </a:spcBef>
              <a:buFontTx/>
              <a:buNone/>
              <a:defRPr/>
            </a:pPr>
            <a:r>
              <a:rPr lang="en-US" sz="2400" kern="1200" dirty="0" err="1" smtClean="0">
                <a:solidFill>
                  <a:srgbClr val="0070C0"/>
                </a:solidFill>
                <a:latin typeface="Lucida Console" pitchFamily="49" charset="0"/>
              </a:rPr>
              <a:t>int</a:t>
            </a:r>
            <a:r>
              <a:rPr lang="en-US" sz="2400" kern="1200" dirty="0" smtClean="0">
                <a:solidFill>
                  <a:srgbClr val="0070C0"/>
                </a:solidFill>
                <a:latin typeface="Lucida Console" pitchFamily="49" charset="0"/>
              </a:rPr>
              <a:t> </a:t>
            </a:r>
            <a:r>
              <a:rPr lang="en-US" sz="2400" kern="1200" dirty="0" smtClean="0">
                <a:latin typeface="Lucida Console" pitchFamily="49" charset="0"/>
              </a:rPr>
              <a:t>*</a:t>
            </a:r>
            <a:r>
              <a:rPr lang="en-US" sz="2400" kern="1200" dirty="0" err="1" smtClean="0">
                <a:latin typeface="Lucida Console" pitchFamily="49" charset="0"/>
              </a:rPr>
              <a:t>iPtr</a:t>
            </a:r>
            <a:r>
              <a:rPr lang="en-US" sz="2400" kern="1200" dirty="0" smtClean="0">
                <a:latin typeface="Lucida Console" pitchFamily="49" charset="0"/>
              </a:rPr>
              <a:t>;</a:t>
            </a:r>
          </a:p>
          <a:p>
            <a:pPr>
              <a:lnSpc>
                <a:spcPct val="80000"/>
              </a:lnSpc>
              <a:spcBef>
                <a:spcPct val="10000"/>
              </a:spcBef>
              <a:buFontTx/>
              <a:buNone/>
              <a:defRPr/>
            </a:pPr>
            <a:r>
              <a:rPr lang="en-US" sz="2400" kern="1200" dirty="0" err="1" smtClean="0">
                <a:latin typeface="Lucida Console" pitchFamily="49" charset="0"/>
              </a:rPr>
              <a:t>iPtr</a:t>
            </a:r>
            <a:r>
              <a:rPr lang="en-US" sz="2400" kern="1200" dirty="0" smtClean="0">
                <a:latin typeface="Lucida Console" pitchFamily="49" charset="0"/>
              </a:rPr>
              <a:t> = new </a:t>
            </a:r>
            <a:r>
              <a:rPr lang="en-US" sz="2400" kern="1200" dirty="0" err="1" smtClean="0">
                <a:latin typeface="Lucida Console" pitchFamily="49" charset="0"/>
              </a:rPr>
              <a:t>int</a:t>
            </a:r>
            <a:r>
              <a:rPr lang="en-US" sz="2400" kern="1200" dirty="0" smtClean="0">
                <a:latin typeface="Lucida Console" pitchFamily="49" charset="0"/>
              </a:rPr>
              <a:t>(100);</a:t>
            </a:r>
          </a:p>
          <a:p>
            <a:pPr>
              <a:lnSpc>
                <a:spcPct val="80000"/>
              </a:lnSpc>
              <a:spcBef>
                <a:spcPct val="10000"/>
              </a:spcBef>
              <a:buFontTx/>
              <a:buNone/>
              <a:defRPr/>
            </a:pPr>
            <a:r>
              <a:rPr lang="en-US" sz="2400" kern="1200" dirty="0" err="1" smtClean="0">
                <a:latin typeface="Lucida Console" pitchFamily="49" charset="0"/>
              </a:rPr>
              <a:t>cout</a:t>
            </a:r>
            <a:r>
              <a:rPr lang="en-US" sz="2400" kern="1200" dirty="0" smtClean="0">
                <a:latin typeface="Lucida Console" pitchFamily="49" charset="0"/>
              </a:rPr>
              <a:t> &lt;&lt; *</a:t>
            </a:r>
            <a:r>
              <a:rPr lang="en-US" sz="2400" kern="1200" dirty="0" err="1" smtClean="0">
                <a:latin typeface="Lucida Console" pitchFamily="49" charset="0"/>
              </a:rPr>
              <a:t>ptr</a:t>
            </a:r>
            <a:r>
              <a:rPr lang="en-US" sz="2400" kern="1200" dirty="0" smtClean="0">
                <a:latin typeface="Lucida Console" pitchFamily="49" charset="0"/>
              </a:rPr>
              <a:t>;</a:t>
            </a:r>
          </a:p>
          <a:p>
            <a:pPr>
              <a:lnSpc>
                <a:spcPct val="80000"/>
              </a:lnSpc>
              <a:spcBef>
                <a:spcPct val="10000"/>
              </a:spcBef>
              <a:buFontTx/>
              <a:buNone/>
              <a:defRPr/>
            </a:pPr>
            <a:endParaRPr lang="en-US" sz="2400" kern="1200" dirty="0" smtClean="0">
              <a:latin typeface="Lucida Console" pitchFamily="49" charset="0"/>
            </a:endParaRPr>
          </a:p>
          <a:p>
            <a:pPr>
              <a:lnSpc>
                <a:spcPct val="80000"/>
              </a:lnSpc>
              <a:spcBef>
                <a:spcPct val="10000"/>
              </a:spcBef>
              <a:buFontTx/>
              <a:buNone/>
              <a:defRPr/>
            </a:pPr>
            <a:endParaRPr lang="en-US" sz="2400" kern="1200" dirty="0" smtClean="0">
              <a:latin typeface="Lucida Console" pitchFamily="49" charset="0"/>
            </a:endParaRPr>
          </a:p>
          <a:p>
            <a:pPr>
              <a:lnSpc>
                <a:spcPct val="80000"/>
              </a:lnSpc>
              <a:spcBef>
                <a:spcPct val="10000"/>
              </a:spcBef>
              <a:buFontTx/>
              <a:buNone/>
              <a:defRPr/>
            </a:pPr>
            <a:endParaRPr lang="en-US" sz="2400" kern="1200" dirty="0" smtClean="0">
              <a:latin typeface="Lucida Console" pitchFamily="49" charset="0"/>
            </a:endParaRPr>
          </a:p>
          <a:p>
            <a:pPr>
              <a:lnSpc>
                <a:spcPct val="80000"/>
              </a:lnSpc>
              <a:spcBef>
                <a:spcPct val="10000"/>
              </a:spcBef>
              <a:buFontTx/>
              <a:buNone/>
              <a:defRPr/>
            </a:pPr>
            <a:r>
              <a:rPr lang="en-US" sz="2400" kern="1200" dirty="0" smtClean="0">
                <a:latin typeface="Lucida Console" pitchFamily="49" charset="0"/>
              </a:rPr>
              <a:t>delete </a:t>
            </a:r>
            <a:r>
              <a:rPr lang="en-US" sz="2400" kern="1200" dirty="0" err="1" smtClean="0">
                <a:latin typeface="Lucida Console" pitchFamily="49" charset="0"/>
              </a:rPr>
              <a:t>iPtr</a:t>
            </a:r>
            <a:r>
              <a:rPr lang="en-US" sz="2400" kern="1200" dirty="0" smtClean="0">
                <a:latin typeface="Lucida Console" pitchFamily="49" charset="0"/>
              </a:rPr>
              <a:t>;</a:t>
            </a:r>
          </a:p>
          <a:p>
            <a:pPr>
              <a:lnSpc>
                <a:spcPct val="80000"/>
              </a:lnSpc>
              <a:spcBef>
                <a:spcPct val="10000"/>
              </a:spcBef>
              <a:buFontTx/>
              <a:buNone/>
              <a:defRPr/>
            </a:pPr>
            <a:endParaRPr lang="en-US" sz="2400" kern="1200" dirty="0" smtClean="0">
              <a:latin typeface="Lucida Console" pitchFamily="49" charset="0"/>
            </a:endParaRPr>
          </a:p>
          <a:p>
            <a:pPr>
              <a:lnSpc>
                <a:spcPct val="80000"/>
              </a:lnSpc>
              <a:spcBef>
                <a:spcPct val="10000"/>
              </a:spcBef>
              <a:buFontTx/>
              <a:buNone/>
              <a:defRPr/>
            </a:pPr>
            <a:endParaRPr lang="en-US" sz="2400" kern="1200" dirty="0" smtClean="0">
              <a:latin typeface="Lucida Console" pitchFamily="49" charset="0"/>
            </a:endParaRPr>
          </a:p>
          <a:p>
            <a:pPr>
              <a:lnSpc>
                <a:spcPct val="80000"/>
              </a:lnSpc>
              <a:spcBef>
                <a:spcPct val="10000"/>
              </a:spcBef>
              <a:buFontTx/>
              <a:buNone/>
              <a:defRPr/>
            </a:pPr>
            <a:r>
              <a:rPr lang="en-US" sz="2400" kern="1200" dirty="0" smtClean="0">
                <a:solidFill>
                  <a:srgbClr val="00B050"/>
                </a:solidFill>
                <a:latin typeface="Lucida Console" pitchFamily="49" charset="0"/>
              </a:rPr>
              <a:t>//memory manager is now free to reallocate</a:t>
            </a:r>
          </a:p>
          <a:p>
            <a:pPr>
              <a:lnSpc>
                <a:spcPct val="80000"/>
              </a:lnSpc>
              <a:spcBef>
                <a:spcPct val="10000"/>
              </a:spcBef>
              <a:buFontTx/>
              <a:buNone/>
              <a:defRPr/>
            </a:pPr>
            <a:r>
              <a:rPr lang="en-US" sz="2400" kern="1200" dirty="0" smtClean="0">
                <a:solidFill>
                  <a:srgbClr val="00B050"/>
                </a:solidFill>
                <a:latin typeface="Lucida Console" pitchFamily="49" charset="0"/>
              </a:rPr>
              <a:t>//freed memory to other programs</a:t>
            </a:r>
          </a:p>
          <a:p>
            <a:pPr>
              <a:lnSpc>
                <a:spcPct val="80000"/>
              </a:lnSpc>
              <a:spcBef>
                <a:spcPct val="10000"/>
              </a:spcBef>
              <a:buFontTx/>
              <a:buNone/>
              <a:defRPr/>
            </a:pPr>
            <a:r>
              <a:rPr lang="en-US" sz="2400" kern="1200" dirty="0" smtClean="0">
                <a:solidFill>
                  <a:srgbClr val="00B050"/>
                </a:solidFill>
                <a:latin typeface="Lucida Console" pitchFamily="49" charset="0"/>
              </a:rPr>
              <a:t>//accessing freed memory may or may not result</a:t>
            </a:r>
          </a:p>
          <a:p>
            <a:pPr>
              <a:lnSpc>
                <a:spcPct val="80000"/>
              </a:lnSpc>
              <a:spcBef>
                <a:spcPct val="10000"/>
              </a:spcBef>
              <a:buFontTx/>
              <a:buNone/>
              <a:defRPr/>
            </a:pPr>
            <a:r>
              <a:rPr lang="en-US" sz="2400" kern="1200" dirty="0" smtClean="0">
                <a:solidFill>
                  <a:srgbClr val="00B050"/>
                </a:solidFill>
                <a:latin typeface="Lucida Console" pitchFamily="49" charset="0"/>
              </a:rPr>
              <a:t>//in errors. Good idea to set pointer to null</a:t>
            </a:r>
          </a:p>
          <a:p>
            <a:pPr>
              <a:lnSpc>
                <a:spcPct val="80000"/>
              </a:lnSpc>
              <a:spcBef>
                <a:spcPct val="10000"/>
              </a:spcBef>
              <a:buFontTx/>
              <a:buNone/>
              <a:defRPr/>
            </a:pPr>
            <a:r>
              <a:rPr lang="en-US" sz="2400" kern="1200" dirty="0" err="1" smtClean="0">
                <a:latin typeface="Lucida Console" pitchFamily="49" charset="0"/>
              </a:rPr>
              <a:t>iPtr</a:t>
            </a:r>
            <a:r>
              <a:rPr lang="en-US" sz="2400" kern="1200" dirty="0" smtClean="0">
                <a:latin typeface="Lucida Console" pitchFamily="49" charset="0"/>
              </a:rPr>
              <a:t> = NULL; </a:t>
            </a:r>
          </a:p>
        </p:txBody>
      </p:sp>
      <p:sp>
        <p:nvSpPr>
          <p:cNvPr id="46084"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pSp>
        <p:nvGrpSpPr>
          <p:cNvPr id="46085" name="Group 22"/>
          <p:cNvGrpSpPr>
            <a:grpSpLocks/>
          </p:cNvGrpSpPr>
          <p:nvPr/>
        </p:nvGrpSpPr>
        <p:grpSpPr bwMode="auto">
          <a:xfrm>
            <a:off x="1905000" y="2667000"/>
            <a:ext cx="3429000" cy="533400"/>
            <a:chOff x="1371600" y="3276600"/>
            <a:chExt cx="3429000" cy="533400"/>
          </a:xfrm>
        </p:grpSpPr>
        <p:grpSp>
          <p:nvGrpSpPr>
            <p:cNvPr id="46091" name="Group 16"/>
            <p:cNvGrpSpPr>
              <a:grpSpLocks/>
            </p:cNvGrpSpPr>
            <p:nvPr/>
          </p:nvGrpSpPr>
          <p:grpSpPr bwMode="auto">
            <a:xfrm>
              <a:off x="1981200" y="3276600"/>
              <a:ext cx="2819400" cy="533400"/>
              <a:chOff x="2362200" y="4572000"/>
              <a:chExt cx="2819400" cy="533400"/>
            </a:xfrm>
          </p:grpSpPr>
          <p:sp>
            <p:nvSpPr>
              <p:cNvPr id="46093" name="Rectangle 6"/>
              <p:cNvSpPr>
                <a:spLocks noChangeArrowheads="1"/>
              </p:cNvSpPr>
              <p:nvPr/>
            </p:nvSpPr>
            <p:spPr bwMode="auto">
              <a:xfrm>
                <a:off x="2362200" y="4572000"/>
                <a:ext cx="762000" cy="533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grpSp>
            <p:nvGrpSpPr>
              <p:cNvPr id="46094" name="Group 10"/>
              <p:cNvGrpSpPr>
                <a:grpSpLocks/>
              </p:cNvGrpSpPr>
              <p:nvPr/>
            </p:nvGrpSpPr>
            <p:grpSpPr bwMode="auto">
              <a:xfrm>
                <a:off x="2857500" y="4572000"/>
                <a:ext cx="2324100" cy="457200"/>
                <a:chOff x="1800" y="2880"/>
                <a:chExt cx="1464" cy="288"/>
              </a:xfrm>
            </p:grpSpPr>
            <p:sp>
              <p:nvSpPr>
                <p:cNvPr id="46095" name="Rectangle 8"/>
                <p:cNvSpPr>
                  <a:spLocks noChangeArrowheads="1"/>
                </p:cNvSpPr>
                <p:nvPr/>
              </p:nvSpPr>
              <p:spPr bwMode="auto">
                <a:xfrm>
                  <a:off x="2880" y="2880"/>
                  <a:ext cx="384" cy="288"/>
                </a:xfrm>
                <a:prstGeom prst="rect">
                  <a:avLst/>
                </a:prstGeom>
                <a:solidFill>
                  <a:schemeClr val="accent1"/>
                </a:solidFill>
                <a:ln w="1905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a:t>100</a:t>
                  </a:r>
                </a:p>
              </p:txBody>
            </p:sp>
            <p:cxnSp>
              <p:nvCxnSpPr>
                <p:cNvPr id="46096" name="AutoShape 9"/>
                <p:cNvCxnSpPr>
                  <a:cxnSpLocks noChangeShapeType="1"/>
                  <a:endCxn id="46095" idx="1"/>
                </p:cNvCxnSpPr>
                <p:nvPr/>
              </p:nvCxnSpPr>
              <p:spPr bwMode="auto">
                <a:xfrm>
                  <a:off x="1800" y="3024"/>
                  <a:ext cx="1074" cy="0"/>
                </a:xfrm>
                <a:prstGeom prst="straightConnector1">
                  <a:avLst/>
                </a:prstGeom>
                <a:noFill/>
                <a:ln w="9525">
                  <a:solidFill>
                    <a:schemeClr val="accent2"/>
                  </a:solidFill>
                  <a:round/>
                  <a:headEnd type="oval" w="med" len="med"/>
                  <a:tailEnd type="triangle" w="med" len="med"/>
                </a:ln>
                <a:extLst>
                  <a:ext uri="{909E8E84-426E-40DD-AFC4-6F175D3DCCD1}">
                    <a14:hiddenFill xmlns:a14="http://schemas.microsoft.com/office/drawing/2010/main">
                      <a:noFill/>
                    </a14:hiddenFill>
                  </a:ext>
                </a:extLst>
              </p:spPr>
            </p:cxnSp>
          </p:grpSp>
        </p:grpSp>
        <p:sp>
          <p:nvSpPr>
            <p:cNvPr id="46092" name="TextBox 21"/>
            <p:cNvSpPr txBox="1">
              <a:spLocks noChangeArrowheads="1"/>
            </p:cNvSpPr>
            <p:nvPr/>
          </p:nvSpPr>
          <p:spPr bwMode="auto">
            <a:xfrm>
              <a:off x="1371600" y="3276600"/>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ptr</a:t>
              </a:r>
            </a:p>
          </p:txBody>
        </p:sp>
      </p:grpSp>
      <p:grpSp>
        <p:nvGrpSpPr>
          <p:cNvPr id="46086" name="Group 27"/>
          <p:cNvGrpSpPr>
            <a:grpSpLocks/>
          </p:cNvGrpSpPr>
          <p:nvPr/>
        </p:nvGrpSpPr>
        <p:grpSpPr bwMode="auto">
          <a:xfrm>
            <a:off x="1905000" y="3810000"/>
            <a:ext cx="3429000" cy="533400"/>
            <a:chOff x="1905000" y="3886200"/>
            <a:chExt cx="3429000" cy="533400"/>
          </a:xfrm>
        </p:grpSpPr>
        <p:grpSp>
          <p:nvGrpSpPr>
            <p:cNvPr id="46087" name="Group 18"/>
            <p:cNvGrpSpPr>
              <a:grpSpLocks/>
            </p:cNvGrpSpPr>
            <p:nvPr/>
          </p:nvGrpSpPr>
          <p:grpSpPr bwMode="auto">
            <a:xfrm>
              <a:off x="2514600" y="3886200"/>
              <a:ext cx="2819400" cy="533400"/>
              <a:chOff x="2362200" y="4572000"/>
              <a:chExt cx="2819400" cy="533400"/>
            </a:xfrm>
          </p:grpSpPr>
          <p:sp>
            <p:nvSpPr>
              <p:cNvPr id="46089" name="Rectangle 6"/>
              <p:cNvSpPr>
                <a:spLocks noChangeArrowheads="1"/>
              </p:cNvSpPr>
              <p:nvPr/>
            </p:nvSpPr>
            <p:spPr bwMode="auto">
              <a:xfrm>
                <a:off x="2362200" y="4572000"/>
                <a:ext cx="762000" cy="533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6090" name="Rectangle 8"/>
              <p:cNvSpPr>
                <a:spLocks noChangeArrowheads="1"/>
              </p:cNvSpPr>
              <p:nvPr/>
            </p:nvSpPr>
            <p:spPr bwMode="auto">
              <a:xfrm>
                <a:off x="4572000" y="4572000"/>
                <a:ext cx="609600" cy="457200"/>
              </a:xfrm>
              <a:prstGeom prst="rect">
                <a:avLst/>
              </a:prstGeom>
              <a:solidFill>
                <a:schemeClr val="accent1"/>
              </a:solidFill>
              <a:ln w="1905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a:t>?</a:t>
                </a:r>
              </a:p>
            </p:txBody>
          </p:sp>
        </p:grpSp>
        <p:sp>
          <p:nvSpPr>
            <p:cNvPr id="46088" name="TextBox 26"/>
            <p:cNvSpPr txBox="1">
              <a:spLocks noChangeArrowheads="1"/>
            </p:cNvSpPr>
            <p:nvPr/>
          </p:nvSpPr>
          <p:spPr bwMode="auto">
            <a:xfrm>
              <a:off x="1905000" y="3886200"/>
              <a:ext cx="60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ptr</a:t>
              </a:r>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altLang="en-US" smtClean="0"/>
              <a:t>Example: Dynamically Allocated Arrays</a:t>
            </a:r>
          </a:p>
        </p:txBody>
      </p:sp>
      <p:sp>
        <p:nvSpPr>
          <p:cNvPr id="3" name="Content Placeholder 2"/>
          <p:cNvSpPr>
            <a:spLocks noGrp="1"/>
          </p:cNvSpPr>
          <p:nvPr>
            <p:ph idx="1"/>
          </p:nvPr>
        </p:nvSpPr>
        <p:spPr>
          <a:xfrm>
            <a:off x="457200" y="2514600"/>
            <a:ext cx="8305800" cy="3352800"/>
          </a:xfrm>
        </p:spPr>
        <p:txBody>
          <a:bodyPr/>
          <a:lstStyle/>
          <a:p>
            <a:pPr>
              <a:lnSpc>
                <a:spcPct val="80000"/>
              </a:lnSpc>
              <a:spcBef>
                <a:spcPct val="10000"/>
              </a:spcBef>
              <a:buFontTx/>
              <a:buNone/>
              <a:defRPr/>
            </a:pPr>
            <a:r>
              <a:rPr lang="en-US" sz="2400" kern="1200" dirty="0" smtClean="0">
                <a:solidFill>
                  <a:srgbClr val="0070C0"/>
                </a:solidFill>
                <a:latin typeface="Lucida Console" pitchFamily="49" charset="0"/>
              </a:rPr>
              <a:t>double</a:t>
            </a:r>
            <a:r>
              <a:rPr lang="en-US" sz="2400" kern="1200" dirty="0" smtClean="0">
                <a:latin typeface="Lucida Console" pitchFamily="49" charset="0"/>
              </a:rPr>
              <a:t> *</a:t>
            </a:r>
            <a:r>
              <a:rPr lang="en-US" sz="2400" kern="1200" dirty="0" err="1" smtClean="0">
                <a:latin typeface="Lucida Console" pitchFamily="49" charset="0"/>
              </a:rPr>
              <a:t>dptr</a:t>
            </a:r>
            <a:r>
              <a:rPr lang="en-US" sz="2400" kern="1200" dirty="0" smtClean="0">
                <a:latin typeface="Lucida Console" pitchFamily="49" charset="0"/>
              </a:rPr>
              <a:t>;</a:t>
            </a:r>
          </a:p>
          <a:p>
            <a:pPr>
              <a:lnSpc>
                <a:spcPct val="80000"/>
              </a:lnSpc>
              <a:spcBef>
                <a:spcPct val="10000"/>
              </a:spcBef>
              <a:buFontTx/>
              <a:buNone/>
              <a:defRPr/>
            </a:pPr>
            <a:r>
              <a:rPr lang="en-US" sz="2400" kern="1200" dirty="0" smtClean="0">
                <a:solidFill>
                  <a:srgbClr val="0070C0"/>
                </a:solidFill>
                <a:latin typeface="Lucida Console" pitchFamily="49" charset="0"/>
              </a:rPr>
              <a:t>const</a:t>
            </a:r>
            <a:r>
              <a:rPr lang="en-US" sz="2400" kern="1200" dirty="0" smtClean="0">
                <a:latin typeface="Lucida Console" pitchFamily="49" charset="0"/>
              </a:rPr>
              <a:t> </a:t>
            </a:r>
            <a:r>
              <a:rPr lang="en-US" sz="2400" kern="1200" dirty="0" err="1" smtClean="0">
                <a:solidFill>
                  <a:srgbClr val="0070C0"/>
                </a:solidFill>
                <a:latin typeface="Lucida Console" pitchFamily="49" charset="0"/>
              </a:rPr>
              <a:t>int</a:t>
            </a:r>
            <a:r>
              <a:rPr lang="en-US" sz="2400" kern="1200" dirty="0" smtClean="0">
                <a:latin typeface="Lucida Console" pitchFamily="49" charset="0"/>
              </a:rPr>
              <a:t> SIZE = 10;</a:t>
            </a:r>
          </a:p>
          <a:p>
            <a:pPr>
              <a:lnSpc>
                <a:spcPct val="80000"/>
              </a:lnSpc>
              <a:spcBef>
                <a:spcPct val="10000"/>
              </a:spcBef>
              <a:buFontTx/>
              <a:buNone/>
              <a:defRPr/>
            </a:pPr>
            <a:r>
              <a:rPr lang="en-US" sz="2400" kern="1200" dirty="0" err="1" smtClean="0">
                <a:latin typeface="Lucida Console" pitchFamily="49" charset="0"/>
              </a:rPr>
              <a:t>dptr</a:t>
            </a:r>
            <a:r>
              <a:rPr lang="en-US" sz="2400" kern="1200" dirty="0" smtClean="0">
                <a:latin typeface="Lucida Console" pitchFamily="49" charset="0"/>
              </a:rPr>
              <a:t> = </a:t>
            </a:r>
            <a:r>
              <a:rPr lang="en-US" sz="2400" kern="1200" dirty="0" smtClean="0">
                <a:solidFill>
                  <a:srgbClr val="0070C0"/>
                </a:solidFill>
                <a:latin typeface="Lucida Console" pitchFamily="49" charset="0"/>
              </a:rPr>
              <a:t>new</a:t>
            </a:r>
            <a:r>
              <a:rPr lang="en-US" sz="2400" kern="1200" dirty="0" smtClean="0">
                <a:latin typeface="Lucida Console" pitchFamily="49" charset="0"/>
              </a:rPr>
              <a:t> double[SIZE];	</a:t>
            </a:r>
            <a:r>
              <a:rPr lang="en-US" sz="2400" kern="1200" dirty="0" smtClean="0">
                <a:solidFill>
                  <a:srgbClr val="00B050"/>
                </a:solidFill>
                <a:latin typeface="Lucida Console" pitchFamily="49" charset="0"/>
              </a:rPr>
              <a:t>//80 bytes</a:t>
            </a:r>
          </a:p>
          <a:p>
            <a:pPr>
              <a:lnSpc>
                <a:spcPct val="80000"/>
              </a:lnSpc>
              <a:spcBef>
                <a:spcPct val="10000"/>
              </a:spcBef>
              <a:buFontTx/>
              <a:buNone/>
              <a:defRPr/>
            </a:pPr>
            <a:r>
              <a:rPr lang="en-US" sz="2400" kern="1200" dirty="0" smtClean="0">
                <a:solidFill>
                  <a:srgbClr val="0070C0"/>
                </a:solidFill>
                <a:latin typeface="Lucida Console" pitchFamily="49" charset="0"/>
              </a:rPr>
              <a:t>for</a:t>
            </a:r>
            <a:r>
              <a:rPr lang="en-US" sz="2400" kern="1200" dirty="0" smtClean="0">
                <a:latin typeface="Lucida Console" pitchFamily="49" charset="0"/>
              </a:rPr>
              <a:t>(</a:t>
            </a:r>
            <a:r>
              <a:rPr lang="en-US" sz="2400" kern="1200" dirty="0" err="1" smtClean="0">
                <a:solidFill>
                  <a:srgbClr val="0070C0"/>
                </a:solidFill>
                <a:latin typeface="Lucida Console" pitchFamily="49" charset="0"/>
              </a:rPr>
              <a:t>int</a:t>
            </a:r>
            <a:r>
              <a:rPr lang="en-US" sz="2400" kern="1200" dirty="0" smtClean="0">
                <a:latin typeface="Lucida Console" pitchFamily="49" charset="0"/>
              </a:rPr>
              <a:t> </a:t>
            </a:r>
            <a:r>
              <a:rPr lang="en-US" sz="2400" kern="1200" dirty="0" err="1" smtClean="0">
                <a:latin typeface="Lucida Console" pitchFamily="49" charset="0"/>
              </a:rPr>
              <a:t>i</a:t>
            </a:r>
            <a:r>
              <a:rPr lang="en-US" sz="2400" kern="1200" dirty="0" smtClean="0">
                <a:latin typeface="Lucida Console" pitchFamily="49" charset="0"/>
              </a:rPr>
              <a:t>=0; </a:t>
            </a:r>
            <a:r>
              <a:rPr lang="en-US" sz="2400" kern="1200" dirty="0" err="1" smtClean="0">
                <a:latin typeface="Lucida Console" pitchFamily="49" charset="0"/>
              </a:rPr>
              <a:t>i</a:t>
            </a:r>
            <a:r>
              <a:rPr lang="en-US" sz="2400" kern="1200" dirty="0" smtClean="0">
                <a:latin typeface="Lucida Console" pitchFamily="49" charset="0"/>
              </a:rPr>
              <a:t>&lt;SIZE; ++</a:t>
            </a:r>
            <a:r>
              <a:rPr lang="en-US" sz="2400" kern="1200" dirty="0" err="1" smtClean="0">
                <a:latin typeface="Lucida Console" pitchFamily="49" charset="0"/>
              </a:rPr>
              <a:t>i</a:t>
            </a:r>
            <a:r>
              <a:rPr lang="en-US" sz="2400" kern="1200" dirty="0" smtClean="0">
                <a:latin typeface="Lucida Console" pitchFamily="49" charset="0"/>
              </a:rPr>
              <a:t>)</a:t>
            </a:r>
          </a:p>
          <a:p>
            <a:pPr>
              <a:lnSpc>
                <a:spcPct val="80000"/>
              </a:lnSpc>
              <a:spcBef>
                <a:spcPct val="10000"/>
              </a:spcBef>
              <a:buFontTx/>
              <a:buNone/>
              <a:defRPr/>
            </a:pPr>
            <a:r>
              <a:rPr lang="en-US" sz="2400" kern="1200" dirty="0" smtClean="0">
                <a:latin typeface="Lucida Console" pitchFamily="49" charset="0"/>
              </a:rPr>
              <a:t>	</a:t>
            </a:r>
            <a:r>
              <a:rPr lang="en-US" sz="2400" kern="1200" dirty="0" err="1" smtClean="0">
                <a:latin typeface="Lucida Console" pitchFamily="49" charset="0"/>
              </a:rPr>
              <a:t>cin</a:t>
            </a:r>
            <a:r>
              <a:rPr lang="en-US" sz="2400" kern="1200" dirty="0" smtClean="0">
                <a:latin typeface="Lucida Console" pitchFamily="49" charset="0"/>
              </a:rPr>
              <a:t> &gt;&gt; </a:t>
            </a:r>
            <a:r>
              <a:rPr lang="en-US" sz="2400" kern="1200" dirty="0" err="1" smtClean="0">
                <a:latin typeface="Lucida Console" pitchFamily="49" charset="0"/>
              </a:rPr>
              <a:t>dptr</a:t>
            </a:r>
            <a:r>
              <a:rPr lang="en-US" sz="2400" kern="1200" dirty="0" smtClean="0">
                <a:latin typeface="Lucida Console" pitchFamily="49" charset="0"/>
              </a:rPr>
              <a:t>[</a:t>
            </a:r>
            <a:r>
              <a:rPr lang="en-US" sz="2400" kern="1200" dirty="0" err="1" smtClean="0">
                <a:latin typeface="Lucida Console" pitchFamily="49" charset="0"/>
              </a:rPr>
              <a:t>i</a:t>
            </a:r>
            <a:r>
              <a:rPr lang="en-US" sz="2400" kern="1200" dirty="0" smtClean="0">
                <a:latin typeface="Lucida Console" pitchFamily="49" charset="0"/>
              </a:rPr>
              <a:t>];</a:t>
            </a:r>
          </a:p>
          <a:p>
            <a:pPr>
              <a:lnSpc>
                <a:spcPct val="80000"/>
              </a:lnSpc>
              <a:spcBef>
                <a:spcPct val="10000"/>
              </a:spcBef>
              <a:buFontTx/>
              <a:buNone/>
              <a:defRPr/>
            </a:pPr>
            <a:r>
              <a:rPr lang="en-US" sz="2400" kern="1200" dirty="0" smtClean="0">
                <a:latin typeface="Lucida Console" pitchFamily="49" charset="0"/>
              </a:rPr>
              <a:t>fun1(</a:t>
            </a:r>
            <a:r>
              <a:rPr lang="en-US" sz="2400" kern="1200" dirty="0" err="1" smtClean="0">
                <a:latin typeface="Lucida Console" pitchFamily="49" charset="0"/>
              </a:rPr>
              <a:t>dptr</a:t>
            </a:r>
            <a:r>
              <a:rPr lang="en-US" sz="2400" kern="1200" dirty="0" smtClean="0">
                <a:latin typeface="Lucida Console" pitchFamily="49" charset="0"/>
              </a:rPr>
              <a:t>, SIZE); </a:t>
            </a:r>
            <a:r>
              <a:rPr lang="en-US" sz="2400" kern="1200" dirty="0" smtClean="0">
                <a:solidFill>
                  <a:srgbClr val="00B050"/>
                </a:solidFill>
                <a:latin typeface="Lucida Console" pitchFamily="49" charset="0"/>
              </a:rPr>
              <a:t>// pass array to fun1</a:t>
            </a:r>
          </a:p>
          <a:p>
            <a:pPr>
              <a:lnSpc>
                <a:spcPct val="80000"/>
              </a:lnSpc>
              <a:spcBef>
                <a:spcPct val="10000"/>
              </a:spcBef>
              <a:buFontTx/>
              <a:buNone/>
              <a:defRPr/>
            </a:pPr>
            <a:r>
              <a:rPr lang="en-US" sz="2400" kern="1200" dirty="0" smtClean="0">
                <a:solidFill>
                  <a:srgbClr val="0070C0"/>
                </a:solidFill>
                <a:latin typeface="Lucida Console" pitchFamily="49" charset="0"/>
              </a:rPr>
              <a:t>delete</a:t>
            </a:r>
            <a:r>
              <a:rPr lang="en-US" sz="2400" kern="1200" dirty="0" smtClean="0">
                <a:latin typeface="Lucida Console" pitchFamily="49" charset="0"/>
              </a:rPr>
              <a:t> [] </a:t>
            </a:r>
            <a:r>
              <a:rPr lang="en-US" sz="2400" kern="1200" dirty="0" err="1" smtClean="0">
                <a:latin typeface="Lucida Console" pitchFamily="49" charset="0"/>
              </a:rPr>
              <a:t>dptr</a:t>
            </a:r>
            <a:r>
              <a:rPr lang="en-US" sz="2400" kern="1200" dirty="0" smtClean="0">
                <a:latin typeface="Lucida Console" pitchFamily="49" charset="0"/>
              </a:rPr>
              <a:t>;   </a:t>
            </a:r>
            <a:r>
              <a:rPr lang="en-US" sz="2400" kern="1200" dirty="0" smtClean="0">
                <a:solidFill>
                  <a:srgbClr val="00B050"/>
                </a:solidFill>
                <a:latin typeface="Lucida Console" pitchFamily="49" charset="0"/>
              </a:rPr>
              <a:t>//free all 10 elements</a:t>
            </a:r>
          </a:p>
        </p:txBody>
      </p:sp>
      <p:sp>
        <p:nvSpPr>
          <p:cNvPr id="47108"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4"/>
          <p:cNvSpPr>
            <a:spLocks noGrp="1" noChangeArrowheads="1"/>
          </p:cNvSpPr>
          <p:nvPr/>
        </p:nvSpPr>
        <p:spPr bwMode="auto">
          <a:xfrm>
            <a:off x="419100" y="20637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tr-TR" sz="4400">
                <a:solidFill>
                  <a:schemeClr val="tx2"/>
                </a:solidFill>
              </a:rPr>
              <a:t>Dynamic Arrays (cont.)</a:t>
            </a:r>
          </a:p>
        </p:txBody>
      </p:sp>
      <p:sp>
        <p:nvSpPr>
          <p:cNvPr id="48131" name="Rectangle 5"/>
          <p:cNvSpPr>
            <a:spLocks noGrp="1" noChangeArrowheads="1"/>
          </p:cNvSpPr>
          <p:nvPr/>
        </p:nvSpPr>
        <p:spPr bwMode="auto">
          <a:xfrm>
            <a:off x="419100" y="1531938"/>
            <a:ext cx="83058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r>
              <a:rPr lang="en-US" altLang="tr-TR"/>
              <a:t>The size of a dynamic array does not need to be known at compile time:</a:t>
            </a:r>
          </a:p>
          <a:p>
            <a:pPr eaLnBrk="1" hangingPunct="1"/>
            <a:endParaRPr lang="en-US" altLang="tr-TR"/>
          </a:p>
          <a:p>
            <a:pPr lvl="1" eaLnBrk="1" hangingPunct="1">
              <a:buFontTx/>
              <a:buNone/>
            </a:pPr>
            <a:r>
              <a:rPr lang="en-US" altLang="tr-TR" sz="2400"/>
              <a:t>int numElements;</a:t>
            </a:r>
          </a:p>
          <a:p>
            <a:pPr lvl="1" eaLnBrk="1" hangingPunct="1">
              <a:buFontTx/>
              <a:buNone/>
            </a:pPr>
            <a:r>
              <a:rPr lang="en-US" altLang="tr-TR" sz="2400"/>
              <a:t>cout &lt;&lt; “How many elements would you like?“;</a:t>
            </a:r>
          </a:p>
          <a:p>
            <a:pPr lvl="1" eaLnBrk="1" hangingPunct="1">
              <a:buFontTx/>
              <a:buNone/>
            </a:pPr>
            <a:r>
              <a:rPr lang="en-US" altLang="tr-TR" sz="2400"/>
              <a:t>cin &gt;&gt; numElements;</a:t>
            </a:r>
          </a:p>
          <a:p>
            <a:pPr lvl="1" eaLnBrk="1" hangingPunct="1">
              <a:buFontTx/>
              <a:buNone/>
            </a:pPr>
            <a:r>
              <a:rPr lang="en-US" altLang="tr-TR" sz="2400"/>
              <a:t>float *ptrArr = new float [ numElements</a:t>
            </a:r>
            <a:r>
              <a:rPr lang="en-US" altLang="tr-TR" sz="2400" b="1"/>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001000" cy="1143000"/>
          </a:xfrm>
        </p:spPr>
        <p:txBody>
          <a:bodyPr/>
          <a:lstStyle/>
          <a:p>
            <a:pPr eaLnBrk="1" hangingPunct="1"/>
            <a:r>
              <a:rPr lang="en-US" altLang="en-US" smtClean="0"/>
              <a:t>The Pointer Data Type and Pointer Variables (cont’d.)</a:t>
            </a:r>
          </a:p>
        </p:txBody>
      </p:sp>
      <p:sp>
        <p:nvSpPr>
          <p:cNvPr id="7171" name="Rectangle 3"/>
          <p:cNvSpPr>
            <a:spLocks noGrp="1" noChangeArrowheads="1"/>
          </p:cNvSpPr>
          <p:nvPr>
            <p:ph type="body" idx="1"/>
          </p:nvPr>
        </p:nvSpPr>
        <p:spPr/>
        <p:txBody>
          <a:bodyPr/>
          <a:lstStyle/>
          <a:p>
            <a:pPr eaLnBrk="1" hangingPunct="1"/>
            <a:r>
              <a:rPr lang="en-US" altLang="en-US" smtClean="0"/>
              <a:t>Declaring pointer variables </a:t>
            </a:r>
          </a:p>
          <a:p>
            <a:pPr lvl="1" eaLnBrk="1" hangingPunct="1"/>
            <a:r>
              <a:rPr lang="en-US" altLang="en-US" smtClean="0"/>
              <a:t>Specify data type of value stored in the memory location that pointer variable points to</a:t>
            </a:r>
          </a:p>
          <a:p>
            <a:pPr lvl="1" eaLnBrk="1" hangingPunct="1"/>
            <a:r>
              <a:rPr lang="en-US" altLang="en-US" smtClean="0"/>
              <a:t>General syntax</a:t>
            </a:r>
          </a:p>
          <a:p>
            <a:pPr lvl="2" eaLnBrk="1" hangingPunct="1">
              <a:buFontTx/>
              <a:buNone/>
            </a:pPr>
            <a:r>
              <a:rPr lang="en-US" altLang="en-US" smtClean="0">
                <a:latin typeface="Courier New" panose="02070309020205020404" pitchFamily="49" charset="0"/>
              </a:rPr>
              <a:t>dataType *identifier;</a:t>
            </a:r>
          </a:p>
          <a:p>
            <a:pPr lvl="1" eaLnBrk="1" hangingPunct="1"/>
            <a:r>
              <a:rPr lang="en-US" altLang="en-US" smtClean="0"/>
              <a:t>Asterisk symbol (</a:t>
            </a:r>
            <a:r>
              <a:rPr lang="en-US" altLang="en-US" smtClean="0">
                <a:latin typeface="Courier New" panose="02070309020205020404" pitchFamily="49" charset="0"/>
                <a:cs typeface="Courier New" panose="02070309020205020404" pitchFamily="49" charset="0"/>
              </a:rPr>
              <a:t>*</a:t>
            </a:r>
            <a:r>
              <a:rPr lang="en-US" altLang="en-US" smtClean="0"/>
              <a:t>)</a:t>
            </a:r>
          </a:p>
          <a:p>
            <a:pPr lvl="2" eaLnBrk="1" hangingPunct="1"/>
            <a:r>
              <a:rPr lang="en-US" altLang="en-US" smtClean="0"/>
              <a:t>Between data type and variable name</a:t>
            </a:r>
          </a:p>
          <a:p>
            <a:pPr lvl="2" eaLnBrk="1" hangingPunct="1"/>
            <a:r>
              <a:rPr lang="en-US" altLang="en-US" smtClean="0"/>
              <a:t>Can appear anywhere between the two</a:t>
            </a:r>
          </a:p>
          <a:p>
            <a:pPr lvl="2" eaLnBrk="1" hangingPunct="1"/>
            <a:r>
              <a:rPr lang="en-US" altLang="en-US" smtClean="0"/>
              <a:t>Preference: attach </a:t>
            </a:r>
            <a:r>
              <a:rPr lang="en-US" altLang="en-US" smtClean="0">
                <a:latin typeface="Courier New" panose="02070309020205020404" pitchFamily="49" charset="0"/>
                <a:cs typeface="Courier New" panose="02070309020205020404" pitchFamily="49" charset="0"/>
              </a:rPr>
              <a:t>*</a:t>
            </a:r>
            <a:r>
              <a:rPr lang="en-US" altLang="en-US" smtClean="0"/>
              <a:t> to variable name</a:t>
            </a:r>
          </a:p>
          <a:p>
            <a:pPr lvl="1" eaLnBrk="1" hangingPunct="1"/>
            <a:r>
              <a:rPr lang="en-US" altLang="en-US" smtClean="0"/>
              <a:t>Examples: </a:t>
            </a:r>
            <a:r>
              <a:rPr lang="en-US" altLang="en-US" smtClean="0">
                <a:latin typeface="Courier New" panose="02070309020205020404" pitchFamily="49" charset="0"/>
              </a:rPr>
              <a:t>int *p; </a:t>
            </a:r>
            <a:r>
              <a:rPr lang="en-US" altLang="en-US" smtClean="0"/>
              <a:t>and</a:t>
            </a:r>
            <a:r>
              <a:rPr lang="en-US" altLang="en-US" smtClean="0">
                <a:latin typeface="Courier New" panose="02070309020205020404" pitchFamily="49" charset="0"/>
              </a:rPr>
              <a:t> char *ch;</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55B6A1D8-ED36-403C-8842-35DB134E761C}" type="slidenum">
              <a:rPr lang="en-US" altLang="tr-TR" sz="1400"/>
              <a:pPr eaLnBrk="1" hangingPunct="1">
                <a:spcBef>
                  <a:spcPct val="0"/>
                </a:spcBef>
                <a:buFontTx/>
                <a:buNone/>
              </a:pPr>
              <a:t>40</a:t>
            </a:fld>
            <a:endParaRPr lang="en-US" altLang="tr-TR" sz="1400"/>
          </a:p>
        </p:txBody>
      </p:sp>
      <p:sp>
        <p:nvSpPr>
          <p:cNvPr id="49155" name="Rectangle 2"/>
          <p:cNvSpPr>
            <a:spLocks noGrp="1" noChangeArrowheads="1"/>
          </p:cNvSpPr>
          <p:nvPr>
            <p:ph type="title"/>
          </p:nvPr>
        </p:nvSpPr>
        <p:spPr/>
        <p:txBody>
          <a:bodyPr/>
          <a:lstStyle/>
          <a:p>
            <a:pPr eaLnBrk="1" hangingPunct="1"/>
            <a:r>
              <a:rPr lang="en-US" altLang="tr-TR" sz="4000" smtClean="0"/>
              <a:t>What Happens at the End </a:t>
            </a:r>
            <a:br>
              <a:rPr lang="en-US" altLang="tr-TR" sz="4000" smtClean="0"/>
            </a:br>
            <a:r>
              <a:rPr lang="en-US" altLang="tr-TR" sz="4000" smtClean="0"/>
              <a:t>of This Function?</a:t>
            </a:r>
          </a:p>
        </p:txBody>
      </p:sp>
      <p:sp>
        <p:nvSpPr>
          <p:cNvPr id="49156" name="Rectangle 3"/>
          <p:cNvSpPr>
            <a:spLocks noGrp="1" noChangeArrowheads="1"/>
          </p:cNvSpPr>
          <p:nvPr>
            <p:ph type="body" idx="1"/>
          </p:nvPr>
        </p:nvSpPr>
        <p:spPr>
          <a:xfrm>
            <a:off x="457200" y="1447800"/>
            <a:ext cx="8686800" cy="4525963"/>
          </a:xfrm>
        </p:spPr>
        <p:txBody>
          <a:bodyPr/>
          <a:lstStyle/>
          <a:p>
            <a:pPr eaLnBrk="1" hangingPunct="1">
              <a:lnSpc>
                <a:spcPct val="90000"/>
              </a:lnSpc>
              <a:buFontTx/>
              <a:buNone/>
            </a:pPr>
            <a:r>
              <a:rPr lang="en-US" altLang="tr-TR" sz="2000" smtClean="0"/>
              <a:t>1    void foo( )</a:t>
            </a:r>
          </a:p>
          <a:p>
            <a:pPr eaLnBrk="1" hangingPunct="1">
              <a:lnSpc>
                <a:spcPct val="90000"/>
              </a:lnSpc>
              <a:buFontTx/>
              <a:buNone/>
            </a:pPr>
            <a:r>
              <a:rPr lang="en-US" altLang="tr-TR" sz="2000" smtClean="0"/>
              <a:t>2    {</a:t>
            </a:r>
          </a:p>
          <a:p>
            <a:pPr eaLnBrk="1" hangingPunct="1">
              <a:lnSpc>
                <a:spcPct val="90000"/>
              </a:lnSpc>
              <a:buFontTx/>
              <a:buNone/>
            </a:pPr>
            <a:r>
              <a:rPr lang="en-US" altLang="tr-TR" sz="2000" smtClean="0"/>
              <a:t>3	  int numElements;</a:t>
            </a:r>
          </a:p>
          <a:p>
            <a:pPr eaLnBrk="1" hangingPunct="1">
              <a:lnSpc>
                <a:spcPct val="90000"/>
              </a:lnSpc>
              <a:buFontTx/>
              <a:buNone/>
            </a:pPr>
            <a:r>
              <a:rPr lang="en-US" altLang="tr-TR" sz="2000" smtClean="0"/>
              <a:t>4	  cout &lt;&lt; </a:t>
            </a:r>
          </a:p>
          <a:p>
            <a:pPr eaLnBrk="1" hangingPunct="1">
              <a:lnSpc>
                <a:spcPct val="90000"/>
              </a:lnSpc>
              <a:buFontTx/>
              <a:buNone/>
            </a:pPr>
            <a:r>
              <a:rPr lang="en-US" altLang="tr-TR" sz="2000" smtClean="0"/>
              <a:t>5      “How many elements would you like the array to have? “;</a:t>
            </a:r>
          </a:p>
          <a:p>
            <a:pPr eaLnBrk="1" hangingPunct="1">
              <a:lnSpc>
                <a:spcPct val="90000"/>
              </a:lnSpc>
              <a:buFontTx/>
              <a:buNone/>
            </a:pPr>
            <a:r>
              <a:rPr lang="en-US" altLang="tr-TR" sz="2000" smtClean="0"/>
              <a:t>6	 cin &gt;&gt; numElements;</a:t>
            </a:r>
          </a:p>
          <a:p>
            <a:pPr eaLnBrk="1" hangingPunct="1">
              <a:lnSpc>
                <a:spcPct val="90000"/>
              </a:lnSpc>
              <a:buFontTx/>
              <a:buNone/>
            </a:pPr>
            <a:r>
              <a:rPr lang="en-US" altLang="tr-TR" sz="2000" smtClean="0"/>
              <a:t>7	 float *ptrArr = new float [ numElements ];</a:t>
            </a:r>
          </a:p>
          <a:p>
            <a:pPr eaLnBrk="1" hangingPunct="1">
              <a:lnSpc>
                <a:spcPct val="90000"/>
              </a:lnSpc>
              <a:buFontTx/>
              <a:buNone/>
            </a:pPr>
            <a:r>
              <a:rPr lang="en-US" altLang="tr-TR" sz="2000" smtClean="0"/>
              <a:t>8</a:t>
            </a:r>
          </a:p>
          <a:p>
            <a:pPr eaLnBrk="1" hangingPunct="1">
              <a:lnSpc>
                <a:spcPct val="90000"/>
              </a:lnSpc>
              <a:buFontTx/>
              <a:buNone/>
            </a:pPr>
            <a:r>
              <a:rPr lang="en-US" altLang="tr-TR" sz="2000" smtClean="0"/>
              <a:t>9	       // the array is processed here</a:t>
            </a:r>
          </a:p>
          <a:p>
            <a:pPr eaLnBrk="1" hangingPunct="1">
              <a:lnSpc>
                <a:spcPct val="90000"/>
              </a:lnSpc>
              <a:buFontTx/>
              <a:buNone/>
            </a:pPr>
            <a:r>
              <a:rPr lang="en-US" altLang="tr-TR" sz="2000" smtClean="0"/>
              <a:t>10 	// output to the user is provided here</a:t>
            </a:r>
          </a:p>
          <a:p>
            <a:pPr eaLnBrk="1" hangingPunct="1">
              <a:lnSpc>
                <a:spcPct val="90000"/>
              </a:lnSpc>
              <a:buFontTx/>
              <a:buNone/>
            </a:pPr>
            <a:r>
              <a:rPr lang="en-US" altLang="tr-TR" sz="2000" smtClean="0"/>
              <a:t>11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380C9743-2290-4DAE-B4A2-57BC4B1D0671}" type="slidenum">
              <a:rPr lang="en-US" altLang="tr-TR" sz="1400"/>
              <a:pPr eaLnBrk="1" hangingPunct="1">
                <a:spcBef>
                  <a:spcPct val="0"/>
                </a:spcBef>
                <a:buFontTx/>
                <a:buNone/>
              </a:pPr>
              <a:t>41</a:t>
            </a:fld>
            <a:endParaRPr lang="en-US" altLang="tr-TR" sz="1400"/>
          </a:p>
        </p:txBody>
      </p:sp>
      <p:sp>
        <p:nvSpPr>
          <p:cNvPr id="50179" name="Rectangle 2"/>
          <p:cNvSpPr>
            <a:spLocks noGrp="1" noChangeArrowheads="1"/>
          </p:cNvSpPr>
          <p:nvPr>
            <p:ph type="title"/>
          </p:nvPr>
        </p:nvSpPr>
        <p:spPr/>
        <p:txBody>
          <a:bodyPr/>
          <a:lstStyle/>
          <a:p>
            <a:pPr eaLnBrk="1" hangingPunct="1"/>
            <a:r>
              <a:rPr lang="en-US" altLang="tr-TR" smtClean="0"/>
              <a:t>Memory Leak</a:t>
            </a:r>
          </a:p>
        </p:txBody>
      </p:sp>
      <p:sp>
        <p:nvSpPr>
          <p:cNvPr id="50180" name="Rectangle 3"/>
          <p:cNvSpPr>
            <a:spLocks noGrp="1" noChangeArrowheads="1"/>
          </p:cNvSpPr>
          <p:nvPr>
            <p:ph type="body" idx="1"/>
          </p:nvPr>
        </p:nvSpPr>
        <p:spPr/>
        <p:txBody>
          <a:bodyPr/>
          <a:lstStyle/>
          <a:p>
            <a:pPr eaLnBrk="1" hangingPunct="1">
              <a:lnSpc>
                <a:spcPct val="80000"/>
              </a:lnSpc>
            </a:pPr>
            <a:r>
              <a:rPr lang="en-US" altLang="tr-TR" sz="2800" smtClean="0"/>
              <a:t>All local variables and the values they contain are destroyed (numElements and ptrArr)</a:t>
            </a:r>
          </a:p>
          <a:p>
            <a:pPr eaLnBrk="1" hangingPunct="1">
              <a:lnSpc>
                <a:spcPct val="80000"/>
              </a:lnSpc>
            </a:pPr>
            <a:r>
              <a:rPr lang="en-US" altLang="tr-TR" sz="2800" smtClean="0"/>
              <a:t>The address of the dynamic array is lost</a:t>
            </a:r>
          </a:p>
          <a:p>
            <a:pPr eaLnBrk="1" hangingPunct="1">
              <a:lnSpc>
                <a:spcPct val="80000"/>
              </a:lnSpc>
            </a:pPr>
            <a:r>
              <a:rPr lang="en-US" altLang="tr-TR" sz="2800" smtClean="0"/>
              <a:t>BUT…the dynamic array is not destroyed</a:t>
            </a:r>
          </a:p>
          <a:p>
            <a:pPr eaLnBrk="1" hangingPunct="1">
              <a:lnSpc>
                <a:spcPct val="80000"/>
              </a:lnSpc>
            </a:pPr>
            <a:r>
              <a:rPr lang="en-US" altLang="tr-TR" sz="2800" smtClean="0"/>
              <a:t>The dynamic array can no longer be used, but the new operator will consider it as used heap memory (and cannot reuse it for something else).</a:t>
            </a:r>
          </a:p>
          <a:p>
            <a:pPr eaLnBrk="1" hangingPunct="1">
              <a:lnSpc>
                <a:spcPct val="80000"/>
              </a:lnSpc>
            </a:pPr>
            <a:r>
              <a:rPr lang="en-US" altLang="tr-TR" sz="2800" smtClean="0"/>
              <a:t>This is called </a:t>
            </a:r>
            <a:r>
              <a:rPr lang="en-US" altLang="tr-TR" sz="2800" b="1" i="1" smtClean="0">
                <a:solidFill>
                  <a:srgbClr val="0066FF"/>
                </a:solidFill>
              </a:rPr>
              <a:t>memory leak</a:t>
            </a:r>
            <a:r>
              <a:rPr lang="en-US" altLang="tr-TR" sz="2800" b="1" i="1" smtClean="0"/>
              <a:t>.</a:t>
            </a:r>
          </a:p>
          <a:p>
            <a:pPr eaLnBrk="1" hangingPunct="1">
              <a:lnSpc>
                <a:spcPct val="80000"/>
              </a:lnSpc>
            </a:pPr>
            <a:r>
              <a:rPr lang="en-US" altLang="tr-TR" sz="2800" smtClean="0"/>
              <a:t>Memory leak is not permanent – it will end when the program stops. </a:t>
            </a:r>
          </a:p>
          <a:p>
            <a:pPr eaLnBrk="1" hangingPunct="1">
              <a:lnSpc>
                <a:spcPct val="80000"/>
              </a:lnSpc>
            </a:pPr>
            <a:endParaRPr lang="en-US" altLang="tr-TR" sz="280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tr-TR" sz="1400"/>
          </a:p>
        </p:txBody>
      </p:sp>
      <p:sp>
        <p:nvSpPr>
          <p:cNvPr id="51203" name="Rectangle 2"/>
          <p:cNvSpPr>
            <a:spLocks noGrp="1" noChangeArrowheads="1"/>
          </p:cNvSpPr>
          <p:nvPr>
            <p:ph type="title"/>
          </p:nvPr>
        </p:nvSpPr>
        <p:spPr/>
        <p:txBody>
          <a:bodyPr/>
          <a:lstStyle/>
          <a:p>
            <a:pPr eaLnBrk="1" hangingPunct="1"/>
            <a:r>
              <a:rPr lang="en-US" altLang="tr-TR" smtClean="0"/>
              <a:t>Memory Leak (cont.)</a:t>
            </a:r>
          </a:p>
        </p:txBody>
      </p:sp>
      <p:sp>
        <p:nvSpPr>
          <p:cNvPr id="51204" name="Rectangle 3"/>
          <p:cNvSpPr>
            <a:spLocks noGrp="1" noChangeArrowheads="1"/>
          </p:cNvSpPr>
          <p:nvPr>
            <p:ph type="body" idx="1"/>
          </p:nvPr>
        </p:nvSpPr>
        <p:spPr/>
        <p:txBody>
          <a:bodyPr/>
          <a:lstStyle/>
          <a:p>
            <a:pPr eaLnBrk="1" hangingPunct="1"/>
            <a:r>
              <a:rPr lang="en-US" altLang="tr-TR" smtClean="0"/>
              <a:t>Memory leak can easily be prevented during execution of a program.</a:t>
            </a:r>
          </a:p>
          <a:p>
            <a:pPr eaLnBrk="1" hangingPunct="1"/>
            <a:r>
              <a:rPr lang="en-US" altLang="tr-TR" smtClean="0"/>
              <a:t>A program that continually leaks memory may run out of heap memory to use.</a:t>
            </a:r>
          </a:p>
          <a:p>
            <a:pPr eaLnBrk="1" hangingPunct="1"/>
            <a:r>
              <a:rPr lang="en-US" altLang="tr-TR" smtClean="0"/>
              <a:t>Therefore, it is poor programming practice to allow memory leak to occur.</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457200" y="16764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lnSpc>
                <a:spcPct val="90000"/>
              </a:lnSpc>
              <a:defRPr/>
            </a:pPr>
            <a:r>
              <a:rPr lang="en-US" altLang="en-US" kern="0" smtClean="0"/>
              <a:t>Dynamic two-dimensional arrays</a:t>
            </a:r>
          </a:p>
          <a:p>
            <a:pPr lvl="1" eaLnBrk="1" hangingPunct="1">
              <a:lnSpc>
                <a:spcPct val="90000"/>
              </a:lnSpc>
              <a:defRPr/>
            </a:pPr>
            <a:r>
              <a:rPr lang="en-US" altLang="en-US" kern="0" smtClean="0"/>
              <a:t>Creation</a:t>
            </a:r>
          </a:p>
        </p:txBody>
      </p:sp>
      <p:pic>
        <p:nvPicPr>
          <p:cNvPr id="52227" name="Picture 5" descr="Dynamic array creation1"/>
          <p:cNvPicPr>
            <a:picLocks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304800" y="2895600"/>
            <a:ext cx="8229600" cy="1438275"/>
          </a:xfrm>
          <a:no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9" descr="Dynamic array creati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953000"/>
            <a:ext cx="7010400"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8"/>
          <p:cNvSpPr txBox="1">
            <a:spLocks noChangeArrowheads="1"/>
          </p:cNvSpPr>
          <p:nvPr/>
        </p:nvSpPr>
        <p:spPr bwMode="auto">
          <a:xfrm>
            <a:off x="457200" y="1600200"/>
            <a:ext cx="8229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defRPr/>
            </a:pPr>
            <a:r>
              <a:rPr lang="en-US" altLang="en-US" kern="0" smtClean="0"/>
              <a:t>Dynamic two-dimensional arrays (cont’d.)</a:t>
            </a:r>
          </a:p>
          <a:p>
            <a:pPr lvl="1" eaLnBrk="1" hangingPunct="1">
              <a:defRPr/>
            </a:pPr>
            <a:r>
              <a:rPr lang="en-US" altLang="en-US" kern="0" smtClean="0"/>
              <a:t>Declare </a:t>
            </a:r>
            <a:r>
              <a:rPr lang="en-US" altLang="en-US" kern="0" smtClean="0">
                <a:latin typeface="Courier New" panose="02070309020205020404" pitchFamily="49" charset="0"/>
              </a:rPr>
              <a:t>board</a:t>
            </a:r>
            <a:r>
              <a:rPr lang="en-US" altLang="en-US" kern="0" smtClean="0"/>
              <a:t> to be a pointer to a pointer</a:t>
            </a:r>
          </a:p>
          <a:p>
            <a:pPr lvl="2" eaLnBrk="1" hangingPunct="1">
              <a:buFontTx/>
              <a:buNone/>
              <a:defRPr/>
            </a:pPr>
            <a:r>
              <a:rPr lang="en-US" altLang="en-US" kern="0" smtClean="0">
                <a:latin typeface="Courier New" panose="02070309020205020404" pitchFamily="49" charset="0"/>
              </a:rPr>
              <a:t>int **board;</a:t>
            </a:r>
          </a:p>
          <a:p>
            <a:pPr lvl="1" eaLnBrk="1" hangingPunct="1">
              <a:defRPr/>
            </a:pPr>
            <a:r>
              <a:rPr lang="en-US" altLang="en-US" kern="0" smtClean="0"/>
              <a:t>Declare </a:t>
            </a:r>
            <a:r>
              <a:rPr lang="en-US" altLang="en-US" kern="0" smtClean="0">
                <a:latin typeface="Courier New" panose="02070309020205020404" pitchFamily="49" charset="0"/>
              </a:rPr>
              <a:t>board</a:t>
            </a:r>
            <a:r>
              <a:rPr lang="en-US" altLang="en-US" kern="0" smtClean="0"/>
              <a:t> to be an array of 10 rows and 15 columns</a:t>
            </a:r>
          </a:p>
          <a:p>
            <a:pPr lvl="2" eaLnBrk="1" hangingPunct="1">
              <a:defRPr/>
            </a:pPr>
            <a:r>
              <a:rPr lang="en-US" altLang="en-US" kern="0" smtClean="0"/>
              <a:t>To access </a:t>
            </a:r>
            <a:r>
              <a:rPr lang="en-US" altLang="en-US" kern="0" smtClean="0">
                <a:latin typeface="Courier New" panose="02070309020205020404" pitchFamily="49" charset="0"/>
              </a:rPr>
              <a:t>board </a:t>
            </a:r>
            <a:r>
              <a:rPr lang="en-US" altLang="en-US" kern="0" smtClean="0"/>
              <a:t>components, use array subscripting notation</a:t>
            </a:r>
            <a:endParaRPr lang="en-US" altLang="en-US" kern="0" smtClean="0">
              <a:latin typeface="Courier New" panose="02070309020205020404" pitchFamily="49"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body" idx="1"/>
          </p:nvPr>
        </p:nvSpPr>
        <p:spPr>
          <a:xfrm>
            <a:off x="533400" y="457200"/>
            <a:ext cx="8229600" cy="4525963"/>
          </a:xfrm>
        </p:spPr>
        <p:txBody>
          <a:bodyPr/>
          <a:lstStyle/>
          <a:p>
            <a:pPr marL="0" indent="0" eaLnBrk="1" hangingPunct="1">
              <a:buFontTx/>
              <a:buNone/>
            </a:pPr>
            <a:r>
              <a:rPr lang="en-US" altLang="en-US" smtClean="0"/>
              <a:t>Shallow vs. deep copy and pointers</a:t>
            </a:r>
          </a:p>
          <a:p>
            <a:pPr lvl="1" eaLnBrk="1" hangingPunct="1"/>
            <a:r>
              <a:rPr lang="en-US" altLang="en-US" smtClean="0"/>
              <a:t>Pointer arithmetic may create unsuspected or erroneous results </a:t>
            </a:r>
          </a:p>
          <a:p>
            <a:pPr lvl="1" eaLnBrk="1" hangingPunct="1"/>
            <a:r>
              <a:rPr lang="en-US" altLang="en-US" smtClean="0"/>
              <a:t>Shallow copy</a:t>
            </a:r>
          </a:p>
          <a:p>
            <a:pPr lvl="2" eaLnBrk="1" hangingPunct="1"/>
            <a:r>
              <a:rPr lang="en-US" altLang="en-US" smtClean="0"/>
              <a:t>Two or more pointers of same type</a:t>
            </a:r>
          </a:p>
          <a:p>
            <a:pPr lvl="2" eaLnBrk="1" hangingPunct="1"/>
            <a:r>
              <a:rPr lang="en-US" altLang="en-US" smtClean="0"/>
              <a:t>Points to same memory</a:t>
            </a:r>
          </a:p>
          <a:p>
            <a:pPr lvl="2" eaLnBrk="1" hangingPunct="1"/>
            <a:r>
              <a:rPr lang="en-US" altLang="en-US" smtClean="0"/>
              <a:t>Points to same data</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6"/>
          <p:cNvSpPr>
            <a:spLocks noGrp="1" noChangeArrowheads="1"/>
          </p:cNvSpPr>
          <p:nvPr>
            <p:ph type="body" idx="1"/>
          </p:nvPr>
        </p:nvSpPr>
        <p:spPr>
          <a:xfrm>
            <a:off x="533400" y="304800"/>
            <a:ext cx="8229600" cy="1066800"/>
          </a:xfrm>
        </p:spPr>
        <p:txBody>
          <a:bodyPr/>
          <a:lstStyle/>
          <a:p>
            <a:pPr marL="0" indent="0" eaLnBrk="1" hangingPunct="1">
              <a:buFontTx/>
              <a:buNone/>
            </a:pPr>
            <a:r>
              <a:rPr lang="en-US" altLang="en-US" smtClean="0"/>
              <a:t>Shallow copy </a:t>
            </a:r>
          </a:p>
        </p:txBody>
      </p:sp>
      <p:grpSp>
        <p:nvGrpSpPr>
          <p:cNvPr id="56323" name="Group 9"/>
          <p:cNvGrpSpPr>
            <a:grpSpLocks/>
          </p:cNvGrpSpPr>
          <p:nvPr/>
        </p:nvGrpSpPr>
        <p:grpSpPr bwMode="auto">
          <a:xfrm>
            <a:off x="925513" y="1020763"/>
            <a:ext cx="5486400" cy="1570037"/>
            <a:chOff x="1586" y="1872"/>
            <a:chExt cx="2029" cy="416"/>
          </a:xfrm>
        </p:grpSpPr>
        <p:pic>
          <p:nvPicPr>
            <p:cNvPr id="56330" name="Picture 7" descr="ch03-f-0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0" y="1872"/>
              <a:ext cx="193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31" name="Rectangle 8"/>
            <p:cNvSpPr>
              <a:spLocks noChangeArrowheads="1"/>
            </p:cNvSpPr>
            <p:nvPr/>
          </p:nvSpPr>
          <p:spPr bwMode="auto">
            <a:xfrm>
              <a:off x="1586" y="2055"/>
              <a:ext cx="189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Pointer </a:t>
              </a:r>
              <a:r>
                <a:rPr lang="en-US" altLang="en-US" sz="1800">
                  <a:latin typeface="Courier New" panose="02070309020205020404" pitchFamily="49" charset="0"/>
                </a:rPr>
                <a:t>first</a:t>
              </a:r>
              <a:r>
                <a:rPr lang="en-US" altLang="en-US" sz="1800"/>
                <a:t> and its array</a:t>
              </a:r>
            </a:p>
          </p:txBody>
        </p:sp>
      </p:grpSp>
      <p:grpSp>
        <p:nvGrpSpPr>
          <p:cNvPr id="56324" name="Group 12"/>
          <p:cNvGrpSpPr>
            <a:grpSpLocks/>
          </p:cNvGrpSpPr>
          <p:nvPr/>
        </p:nvGrpSpPr>
        <p:grpSpPr bwMode="auto">
          <a:xfrm>
            <a:off x="1028700" y="2590800"/>
            <a:ext cx="6286500" cy="1981200"/>
            <a:chOff x="1392" y="2352"/>
            <a:chExt cx="2647" cy="753"/>
          </a:xfrm>
        </p:grpSpPr>
        <p:pic>
          <p:nvPicPr>
            <p:cNvPr id="56328" name="Picture 10" descr="ch03-f-0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8" y="2352"/>
              <a:ext cx="196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9" name="Rectangle 11"/>
            <p:cNvSpPr>
              <a:spLocks noChangeArrowheads="1"/>
            </p:cNvSpPr>
            <p:nvPr/>
          </p:nvSpPr>
          <p:spPr bwMode="auto">
            <a:xfrm>
              <a:off x="1392" y="2698"/>
              <a:ext cx="2647"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latin typeface="Courier New" panose="02070309020205020404" pitchFamily="49" charset="0"/>
                </a:rPr>
                <a:t>first</a:t>
              </a:r>
              <a:r>
                <a:rPr lang="en-US" altLang="en-US" sz="1800"/>
                <a:t> and </a:t>
              </a:r>
              <a:r>
                <a:rPr lang="en-US" altLang="en-US" sz="1800">
                  <a:latin typeface="Courier New" panose="02070309020205020404" pitchFamily="49" charset="0"/>
                </a:rPr>
                <a:t>second</a:t>
              </a:r>
              <a:r>
                <a:rPr lang="en-US" altLang="en-US" sz="1800"/>
                <a:t> after the statement</a:t>
              </a:r>
            </a:p>
            <a:p>
              <a:pPr eaLnBrk="1" hangingPunct="1">
                <a:spcBef>
                  <a:spcPct val="0"/>
                </a:spcBef>
                <a:buFontTx/>
                <a:buNone/>
              </a:pPr>
              <a:r>
                <a:rPr lang="en-US" altLang="en-US" sz="1800">
                  <a:latin typeface="Courier New" panose="02070309020205020404" pitchFamily="49" charset="0"/>
                </a:rPr>
                <a:t>second = first;</a:t>
              </a:r>
              <a:r>
                <a:rPr lang="en-US" altLang="en-US" sz="1800"/>
                <a:t> executes</a:t>
              </a:r>
            </a:p>
          </p:txBody>
        </p:sp>
      </p:grpSp>
      <p:grpSp>
        <p:nvGrpSpPr>
          <p:cNvPr id="56325" name="Group 15"/>
          <p:cNvGrpSpPr>
            <a:grpSpLocks/>
          </p:cNvGrpSpPr>
          <p:nvPr/>
        </p:nvGrpSpPr>
        <p:grpSpPr bwMode="auto">
          <a:xfrm>
            <a:off x="1179513" y="4953000"/>
            <a:ext cx="4202112" cy="1255713"/>
            <a:chOff x="1392" y="3120"/>
            <a:chExt cx="2647" cy="791"/>
          </a:xfrm>
        </p:grpSpPr>
        <p:sp>
          <p:nvSpPr>
            <p:cNvPr id="56326" name="Rectangle 13"/>
            <p:cNvSpPr>
              <a:spLocks noChangeArrowheads="1"/>
            </p:cNvSpPr>
            <p:nvPr/>
          </p:nvSpPr>
          <p:spPr bwMode="auto">
            <a:xfrm>
              <a:off x="1392" y="3504"/>
              <a:ext cx="2647"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latin typeface="Courier New" panose="02070309020205020404" pitchFamily="49" charset="0"/>
                </a:rPr>
                <a:t>first</a:t>
              </a:r>
              <a:r>
                <a:rPr lang="en-US" altLang="en-US" sz="1800"/>
                <a:t> and </a:t>
              </a:r>
              <a:r>
                <a:rPr lang="en-US" altLang="en-US" sz="1800">
                  <a:latin typeface="Courier New" panose="02070309020205020404" pitchFamily="49" charset="0"/>
                </a:rPr>
                <a:t>second</a:t>
              </a:r>
              <a:r>
                <a:rPr lang="en-US" altLang="en-US" sz="1800"/>
                <a:t> after the statement</a:t>
              </a:r>
            </a:p>
            <a:p>
              <a:pPr eaLnBrk="1" hangingPunct="1">
                <a:spcBef>
                  <a:spcPct val="0"/>
                </a:spcBef>
                <a:buFontTx/>
                <a:buNone/>
              </a:pPr>
              <a:r>
                <a:rPr lang="en-US" altLang="en-US" sz="1800">
                  <a:latin typeface="Courier New" panose="02070309020205020404" pitchFamily="49" charset="0"/>
                </a:rPr>
                <a:t>delete [] second; </a:t>
              </a:r>
              <a:r>
                <a:rPr lang="en-US" altLang="en-US" sz="1800"/>
                <a:t>executes</a:t>
              </a:r>
            </a:p>
          </p:txBody>
        </p:sp>
        <p:pic>
          <p:nvPicPr>
            <p:cNvPr id="56327" name="Picture 14" descr="ch03-f-0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8" y="3120"/>
              <a:ext cx="484" cy="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body" idx="1"/>
          </p:nvPr>
        </p:nvSpPr>
        <p:spPr>
          <a:xfrm>
            <a:off x="457200" y="685800"/>
            <a:ext cx="8229600" cy="1752600"/>
          </a:xfrm>
        </p:spPr>
        <p:txBody>
          <a:bodyPr/>
          <a:lstStyle/>
          <a:p>
            <a:pPr marL="0" indent="0" eaLnBrk="1" hangingPunct="1">
              <a:buFontTx/>
              <a:buNone/>
            </a:pPr>
            <a:r>
              <a:rPr lang="en-US" altLang="en-US" smtClean="0"/>
              <a:t>Deep copy</a:t>
            </a:r>
          </a:p>
          <a:p>
            <a:pPr lvl="1" eaLnBrk="1" hangingPunct="1"/>
            <a:r>
              <a:rPr lang="en-US" altLang="en-US" smtClean="0"/>
              <a:t>Two or more pointers have their own data</a:t>
            </a:r>
          </a:p>
        </p:txBody>
      </p:sp>
      <p:grpSp>
        <p:nvGrpSpPr>
          <p:cNvPr id="58371" name="Group 7"/>
          <p:cNvGrpSpPr>
            <a:grpSpLocks/>
          </p:cNvGrpSpPr>
          <p:nvPr/>
        </p:nvGrpSpPr>
        <p:grpSpPr bwMode="auto">
          <a:xfrm>
            <a:off x="1676400" y="3124200"/>
            <a:ext cx="7239000" cy="2133600"/>
            <a:chOff x="1056" y="2208"/>
            <a:chExt cx="3382" cy="617"/>
          </a:xfrm>
        </p:grpSpPr>
        <p:pic>
          <p:nvPicPr>
            <p:cNvPr id="58372" name="Picture 4" descr="ch03-f-0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4" y="2208"/>
              <a:ext cx="1889"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3" name="Rectangle 5"/>
            <p:cNvSpPr>
              <a:spLocks noChangeArrowheads="1"/>
            </p:cNvSpPr>
            <p:nvPr/>
          </p:nvSpPr>
          <p:spPr bwMode="auto">
            <a:xfrm>
              <a:off x="1056" y="2592"/>
              <a:ext cx="338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latin typeface="Courier New" panose="02070309020205020404" pitchFamily="49" charset="0"/>
                </a:rPr>
                <a:t>first</a:t>
              </a:r>
              <a:r>
                <a:rPr lang="en-US" altLang="en-US" sz="1800"/>
                <a:t> and </a:t>
              </a:r>
              <a:r>
                <a:rPr lang="en-US" altLang="en-US" sz="1800">
                  <a:latin typeface="Courier New" panose="02070309020205020404" pitchFamily="49" charset="0"/>
                </a:rPr>
                <a:t>second</a:t>
              </a:r>
              <a:r>
                <a:rPr lang="en-US" altLang="en-US" sz="1800"/>
                <a:t> both pointing to their own data</a:t>
              </a:r>
            </a:p>
          </p:txBody>
        </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3"/>
          <p:cNvSpPr>
            <a:spLocks noGrp="1"/>
          </p:cNvSpPr>
          <p:nvPr>
            <p:ph type="ftr" sz="quarter" idx="4294967295"/>
          </p:nvPr>
        </p:nvSpPr>
        <p:spPr bwMode="auto">
          <a:xfrm>
            <a:off x="457200" y="6245225"/>
            <a:ext cx="69342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 Data Structures Using C++ 2E</a:t>
            </a:r>
          </a:p>
        </p:txBody>
      </p:sp>
      <p:sp>
        <p:nvSpPr>
          <p:cNvPr id="60419" name="Slide Number Placeholder 4"/>
          <p:cNvSpPr>
            <a:spLocks noGrp="1"/>
          </p:cNvSpPr>
          <p:nvPr>
            <p:ph type="sldNum" sz="quarter" idx="4294967295"/>
          </p:nvPr>
        </p:nvSpPr>
        <p:spPr bwMode="auto">
          <a:xfrm>
            <a:off x="7848600" y="6245225"/>
            <a:ext cx="8382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E68F19C7-4A0A-4A84-B795-E26A6DBEFFA8}" type="slidenum">
              <a:rPr lang="en-US" altLang="en-US" sz="1800"/>
              <a:pPr eaLnBrk="1" hangingPunct="1">
                <a:spcBef>
                  <a:spcPct val="0"/>
                </a:spcBef>
                <a:buFontTx/>
                <a:buNone/>
              </a:pPr>
              <a:t>48</a:t>
            </a:fld>
            <a:endParaRPr lang="en-US" altLang="en-US" sz="1800"/>
          </a:p>
        </p:txBody>
      </p:sp>
      <p:sp>
        <p:nvSpPr>
          <p:cNvPr id="60420" name="Rectangle 2"/>
          <p:cNvSpPr>
            <a:spLocks noGrp="1" noChangeArrowheads="1"/>
          </p:cNvSpPr>
          <p:nvPr>
            <p:ph type="title"/>
          </p:nvPr>
        </p:nvSpPr>
        <p:spPr/>
        <p:txBody>
          <a:bodyPr/>
          <a:lstStyle/>
          <a:p>
            <a:pPr eaLnBrk="1" hangingPunct="1"/>
            <a:r>
              <a:rPr lang="en-US" altLang="en-US" smtClean="0"/>
              <a:t>Classes and Pointers: Some Peculiarities</a:t>
            </a:r>
          </a:p>
        </p:txBody>
      </p:sp>
      <p:sp>
        <p:nvSpPr>
          <p:cNvPr id="60421" name="Rectangle 3"/>
          <p:cNvSpPr>
            <a:spLocks noGrp="1" noChangeArrowheads="1"/>
          </p:cNvSpPr>
          <p:nvPr>
            <p:ph type="body" idx="1"/>
          </p:nvPr>
        </p:nvSpPr>
        <p:spPr/>
        <p:txBody>
          <a:bodyPr/>
          <a:lstStyle/>
          <a:p>
            <a:pPr eaLnBrk="1" hangingPunct="1"/>
            <a:r>
              <a:rPr lang="en-US" altLang="en-US" smtClean="0"/>
              <a:t>Class can have pointer member variables</a:t>
            </a:r>
          </a:p>
          <a:p>
            <a:pPr lvl="1" eaLnBrk="1" hangingPunct="1"/>
            <a:r>
              <a:rPr lang="en-US" altLang="en-US" smtClean="0"/>
              <a:t>Peculiarities of such classes exist</a:t>
            </a:r>
          </a:p>
        </p:txBody>
      </p:sp>
      <p:grpSp>
        <p:nvGrpSpPr>
          <p:cNvPr id="60422" name="Group 6"/>
          <p:cNvGrpSpPr>
            <a:grpSpLocks/>
          </p:cNvGrpSpPr>
          <p:nvPr/>
        </p:nvGrpSpPr>
        <p:grpSpPr bwMode="auto">
          <a:xfrm>
            <a:off x="2590800" y="2971800"/>
            <a:ext cx="5435600" cy="1128713"/>
            <a:chOff x="1632" y="1872"/>
            <a:chExt cx="3424" cy="711"/>
          </a:xfrm>
        </p:grpSpPr>
        <p:pic>
          <p:nvPicPr>
            <p:cNvPr id="60423" name="Picture 4" descr="ch03-f-0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0" y="1872"/>
              <a:ext cx="147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4" name="Rectangle 5"/>
            <p:cNvSpPr>
              <a:spLocks noChangeArrowheads="1"/>
            </p:cNvSpPr>
            <p:nvPr/>
          </p:nvSpPr>
          <p:spPr bwMode="auto">
            <a:xfrm>
              <a:off x="1632" y="2352"/>
              <a:ext cx="342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FIGURE 3-20</a:t>
              </a:r>
              <a:r>
                <a:rPr lang="en-US" altLang="en-US" sz="1800"/>
                <a:t> Objects </a:t>
              </a:r>
              <a:r>
                <a:rPr lang="en-US" altLang="en-US" sz="1800">
                  <a:latin typeface="Courier New" panose="02070309020205020404" pitchFamily="49" charset="0"/>
                </a:rPr>
                <a:t>objectOne</a:t>
              </a:r>
              <a:r>
                <a:rPr lang="en-US" altLang="en-US" sz="1800"/>
                <a:t> and </a:t>
              </a:r>
              <a:r>
                <a:rPr lang="en-US" altLang="en-US" sz="1800">
                  <a:latin typeface="Courier New" panose="02070309020205020404" pitchFamily="49" charset="0"/>
                </a:rPr>
                <a:t>objectTwo</a:t>
              </a:r>
            </a:p>
          </p:txBody>
        </p:sp>
      </p:gr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5"/>
          <p:cNvSpPr>
            <a:spLocks noGrp="1"/>
          </p:cNvSpPr>
          <p:nvPr>
            <p:ph type="title"/>
          </p:nvPr>
        </p:nvSpPr>
        <p:spPr>
          <a:xfrm>
            <a:off x="723900" y="2590800"/>
            <a:ext cx="7391400" cy="1143000"/>
          </a:xfrm>
        </p:spPr>
        <p:txBody>
          <a:bodyPr/>
          <a:lstStyle/>
          <a:p>
            <a:pPr marL="514350" indent="-514350" eaLnBrk="1" hangingPunct="1"/>
            <a:r>
              <a:rPr lang="en-US" altLang="en-US" smtClean="0"/>
              <a:t>Common Errors Using new and delete</a:t>
            </a:r>
          </a:p>
        </p:txBody>
      </p:sp>
      <p:sp>
        <p:nvSpPr>
          <p:cNvPr id="62467" name="Footer Placeholder 4"/>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xfrm>
            <a:off x="457200" y="274638"/>
            <a:ext cx="8458200" cy="1143000"/>
          </a:xfrm>
        </p:spPr>
        <p:txBody>
          <a:bodyPr/>
          <a:lstStyle/>
          <a:p>
            <a:pPr eaLnBrk="1" hangingPunct="1"/>
            <a:r>
              <a:rPr lang="en-US" altLang="en-US" smtClean="0"/>
              <a:t>The Pointer Data Type and Pointer Variables (cont’d.)</a:t>
            </a:r>
          </a:p>
        </p:txBody>
      </p:sp>
      <p:sp>
        <p:nvSpPr>
          <p:cNvPr id="9219" name="Rectangle 5"/>
          <p:cNvSpPr>
            <a:spLocks noGrp="1" noChangeArrowheads="1"/>
          </p:cNvSpPr>
          <p:nvPr>
            <p:ph type="body" idx="1"/>
          </p:nvPr>
        </p:nvSpPr>
        <p:spPr/>
        <p:txBody>
          <a:bodyPr/>
          <a:lstStyle/>
          <a:p>
            <a:pPr eaLnBrk="1" hangingPunct="1"/>
            <a:r>
              <a:rPr lang="en-US" altLang="en-US" smtClean="0"/>
              <a:t>Address of operator (</a:t>
            </a:r>
            <a:r>
              <a:rPr lang="en-US" altLang="en-US" smtClean="0">
                <a:latin typeface="Courier New" panose="02070309020205020404" pitchFamily="49" charset="0"/>
                <a:cs typeface="Courier New" panose="02070309020205020404" pitchFamily="49" charset="0"/>
              </a:rPr>
              <a:t>&amp;</a:t>
            </a:r>
            <a:r>
              <a:rPr lang="en-US" altLang="en-US" smtClean="0"/>
              <a:t>)</a:t>
            </a:r>
          </a:p>
          <a:p>
            <a:pPr lvl="1" eaLnBrk="1" hangingPunct="1"/>
            <a:r>
              <a:rPr lang="en-US" altLang="en-US" smtClean="0"/>
              <a:t>Unary operator</a:t>
            </a:r>
          </a:p>
          <a:p>
            <a:pPr lvl="1" eaLnBrk="1" hangingPunct="1"/>
            <a:r>
              <a:rPr lang="en-US" altLang="en-US" smtClean="0"/>
              <a:t>Returns address of its operand</a:t>
            </a:r>
          </a:p>
          <a:p>
            <a:pPr eaLnBrk="1" hangingPunct="1"/>
            <a:r>
              <a:rPr lang="en-US" altLang="en-US" smtClean="0"/>
              <a:t>Dereferencing operator (</a:t>
            </a:r>
            <a:r>
              <a:rPr lang="en-US" altLang="en-US" smtClean="0">
                <a:latin typeface="Courier New" panose="02070309020205020404" pitchFamily="49" charset="0"/>
                <a:cs typeface="Courier New" panose="02070309020205020404" pitchFamily="49" charset="0"/>
              </a:rPr>
              <a:t>*</a:t>
            </a:r>
            <a:r>
              <a:rPr lang="en-US" altLang="en-US" smtClean="0"/>
              <a:t>)</a:t>
            </a:r>
          </a:p>
          <a:p>
            <a:pPr lvl="1" eaLnBrk="1" hangingPunct="1"/>
            <a:r>
              <a:rPr lang="en-US" altLang="en-US" smtClean="0"/>
              <a:t>Unary operator</a:t>
            </a:r>
          </a:p>
          <a:p>
            <a:pPr lvl="2" eaLnBrk="1" hangingPunct="1"/>
            <a:r>
              <a:rPr lang="en-US" altLang="en-US" smtClean="0"/>
              <a:t>Different from binary multiplication operator</a:t>
            </a:r>
          </a:p>
          <a:p>
            <a:pPr lvl="1" eaLnBrk="1" hangingPunct="1"/>
            <a:r>
              <a:rPr lang="en-US" altLang="en-US" smtClean="0"/>
              <a:t>Also known as indirection operator</a:t>
            </a:r>
          </a:p>
          <a:p>
            <a:pPr lvl="1" eaLnBrk="1" hangingPunct="1"/>
            <a:r>
              <a:rPr lang="en-US" altLang="en-US" smtClean="0"/>
              <a:t>Refers to object where the pointer points (operand of the </a:t>
            </a:r>
            <a:r>
              <a:rPr lang="en-US" altLang="en-US" smtClean="0">
                <a:latin typeface="Courier New" panose="02070309020205020404" pitchFamily="49" charset="0"/>
                <a:cs typeface="Courier New" panose="02070309020205020404" pitchFamily="49" charset="0"/>
              </a:rPr>
              <a:t>*</a:t>
            </a:r>
            <a:r>
              <a:rPr lang="en-US" altLang="en-US" smtClean="0"/>
              <a:t>)</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altLang="en-US" smtClean="0"/>
              <a:t>Memory Management</a:t>
            </a:r>
          </a:p>
        </p:txBody>
      </p:sp>
      <p:sp>
        <p:nvSpPr>
          <p:cNvPr id="63491" name="Content Placeholder 3"/>
          <p:cNvSpPr>
            <a:spLocks noGrp="1"/>
          </p:cNvSpPr>
          <p:nvPr>
            <p:ph idx="1"/>
          </p:nvPr>
        </p:nvSpPr>
        <p:spPr>
          <a:xfrm>
            <a:off x="457200" y="1524000"/>
            <a:ext cx="8229600" cy="4602163"/>
          </a:xfrm>
        </p:spPr>
        <p:txBody>
          <a:bodyPr/>
          <a:lstStyle/>
          <a:p>
            <a:r>
              <a:rPr lang="en-US" altLang="en-US" sz="2800" smtClean="0"/>
              <a:t>Dynamically allocated memory should</a:t>
            </a:r>
            <a:br>
              <a:rPr lang="en-US" altLang="en-US" sz="2800" smtClean="0"/>
            </a:br>
            <a:r>
              <a:rPr lang="en-US" altLang="en-US" sz="2800" smtClean="0"/>
              <a:t>always be returned to the heap once it is no longer needed to allow for the reuse of the memory.</a:t>
            </a:r>
          </a:p>
          <a:p>
            <a:r>
              <a:rPr lang="en-US" altLang="en-US" sz="2800" smtClean="0"/>
              <a:t>Careful tracking of pointers to this memory is required.</a:t>
            </a:r>
          </a:p>
          <a:p>
            <a:r>
              <a:rPr lang="en-US" altLang="en-US" sz="2800" smtClean="0"/>
              <a:t>Strategies for managing pointers often involve establishing an owner of each an every piece of dynamic memory.</a:t>
            </a:r>
          </a:p>
          <a:p>
            <a:pPr lvl="1"/>
            <a:r>
              <a:rPr lang="en-US" altLang="en-US" sz="2400" smtClean="0"/>
              <a:t>The owner is responsible for deleting the memory when it is no longer needed.</a:t>
            </a:r>
          </a:p>
        </p:txBody>
      </p:sp>
      <p:sp>
        <p:nvSpPr>
          <p:cNvPr id="63492" name="Footer Placeholder 2"/>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altLang="en-US" smtClean="0"/>
              <a:t>Common Dynamic Memory Errors</a:t>
            </a:r>
          </a:p>
        </p:txBody>
      </p:sp>
      <p:sp>
        <p:nvSpPr>
          <p:cNvPr id="64515" name="Content Placeholder 2"/>
          <p:cNvSpPr>
            <a:spLocks noGrp="1"/>
          </p:cNvSpPr>
          <p:nvPr>
            <p:ph idx="1"/>
          </p:nvPr>
        </p:nvSpPr>
        <p:spPr/>
        <p:txBody>
          <a:bodyPr/>
          <a:lstStyle/>
          <a:p>
            <a:r>
              <a:rPr lang="en-US" altLang="en-US" sz="2600" smtClean="0"/>
              <a:t>Referencing a pointer to dynamically allocated memory after delete has been called to return the memory to the heap.</a:t>
            </a:r>
          </a:p>
          <a:p>
            <a:r>
              <a:rPr lang="en-US" altLang="en-US" sz="2600" smtClean="0"/>
              <a:t>Failing to return memory when it is no longer being used.</a:t>
            </a:r>
          </a:p>
          <a:p>
            <a:pPr lvl="1"/>
            <a:r>
              <a:rPr lang="en-US" altLang="en-US" sz="2600" smtClean="0"/>
              <a:t>Often called a </a:t>
            </a:r>
            <a:r>
              <a:rPr lang="en-US" altLang="en-US" sz="2600" b="1" smtClean="0"/>
              <a:t>memory leak</a:t>
            </a:r>
            <a:r>
              <a:rPr lang="en-US" altLang="en-US" sz="2600" smtClean="0"/>
              <a:t>.</a:t>
            </a:r>
          </a:p>
          <a:p>
            <a:r>
              <a:rPr lang="en-US" altLang="en-US" sz="2600" smtClean="0"/>
              <a:t>Using the delete operator with a pointer that does not reference memory that has been dynamically allocated using the new operator.</a:t>
            </a:r>
          </a:p>
          <a:p>
            <a:r>
              <a:rPr lang="en-US" altLang="en-US" sz="2600" smtClean="0"/>
              <a:t>Omitting the square brackets when using delete to free a dynamically allocated array.</a:t>
            </a:r>
          </a:p>
        </p:txBody>
      </p:sp>
      <p:sp>
        <p:nvSpPr>
          <p:cNvPr id="64516"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39CDCAC8-5845-4DC5-8145-6F4F3298F78D}" type="slidenum">
              <a:rPr lang="en-US" altLang="tr-TR" sz="1400"/>
              <a:pPr eaLnBrk="1" hangingPunct="1">
                <a:spcBef>
                  <a:spcPct val="0"/>
                </a:spcBef>
                <a:buFontTx/>
                <a:buNone/>
              </a:pPr>
              <a:t>52</a:t>
            </a:fld>
            <a:endParaRPr lang="en-US" altLang="tr-TR" sz="1400"/>
          </a:p>
        </p:txBody>
      </p:sp>
      <p:sp>
        <p:nvSpPr>
          <p:cNvPr id="65539" name="Rectangle 2"/>
          <p:cNvSpPr>
            <a:spLocks noGrp="1" noChangeArrowheads="1"/>
          </p:cNvSpPr>
          <p:nvPr>
            <p:ph type="title"/>
          </p:nvPr>
        </p:nvSpPr>
        <p:spPr>
          <a:xfrm>
            <a:off x="457200" y="274638"/>
            <a:ext cx="8229600" cy="1477962"/>
          </a:xfrm>
        </p:spPr>
        <p:txBody>
          <a:bodyPr/>
          <a:lstStyle/>
          <a:p>
            <a:pPr eaLnBrk="1" hangingPunct="1"/>
            <a:r>
              <a:rPr lang="en-US" altLang="tr-TR" sz="4000" smtClean="0"/>
              <a:t>Array Expansion</a:t>
            </a:r>
          </a:p>
        </p:txBody>
      </p:sp>
      <p:sp>
        <p:nvSpPr>
          <p:cNvPr id="65540" name="Rectangle 4"/>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5541" name="Text Box 8"/>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65542" name="Rectangle 9"/>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5543" name="Text Box 10"/>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65544" name="Rectangle 11"/>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5545" name="Text Box 12"/>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65546" name="Rectangle 13"/>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5547" name="Text Box 14"/>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65548" name="Text Box 15"/>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65549" name="Line 16"/>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5550" name="Text Box 17"/>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65551" name="Text Box 18"/>
          <p:cNvSpPr txBox="1">
            <a:spLocks noChangeArrowheads="1"/>
          </p:cNvSpPr>
          <p:nvPr/>
        </p:nvSpPr>
        <p:spPr bwMode="auto">
          <a:xfrm>
            <a:off x="1143000" y="4191000"/>
            <a:ext cx="6705600" cy="1196975"/>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rgbClr val="FF3300"/>
                </a:solidFill>
              </a:rPr>
              <a:t>A dynamic array is filled, and more data needs to be put in.  Therefore, the array needs to be expanded.</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55594143-F70D-4520-A980-D0B24B754ABA}" type="slidenum">
              <a:rPr lang="en-US" altLang="tr-TR" sz="1400"/>
              <a:pPr eaLnBrk="1" hangingPunct="1">
                <a:spcBef>
                  <a:spcPct val="0"/>
                </a:spcBef>
                <a:buFontTx/>
                <a:buNone/>
              </a:pPr>
              <a:t>53</a:t>
            </a:fld>
            <a:endParaRPr lang="en-US" altLang="tr-TR" sz="1400"/>
          </a:p>
        </p:txBody>
      </p:sp>
      <p:sp>
        <p:nvSpPr>
          <p:cNvPr id="66563" name="Rectangle 2"/>
          <p:cNvSpPr>
            <a:spLocks noGrp="1" noChangeArrowheads="1"/>
          </p:cNvSpPr>
          <p:nvPr>
            <p:ph type="title"/>
          </p:nvPr>
        </p:nvSpPr>
        <p:spPr>
          <a:xfrm>
            <a:off x="457200" y="274638"/>
            <a:ext cx="8229600" cy="1477962"/>
          </a:xfrm>
        </p:spPr>
        <p:txBody>
          <a:bodyPr/>
          <a:lstStyle/>
          <a:p>
            <a:pPr eaLnBrk="1" hangingPunct="1"/>
            <a:r>
              <a:rPr lang="en-US" altLang="tr-TR" sz="3600" smtClean="0">
                <a:solidFill>
                  <a:srgbClr val="FF3300"/>
                </a:solidFill>
              </a:rPr>
              <a:t>int *temp = new int [size * 2];</a:t>
            </a:r>
          </a:p>
        </p:txBody>
      </p:sp>
      <p:sp>
        <p:nvSpPr>
          <p:cNvPr id="66564"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6565"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66566"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6567"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66568"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6569"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66570"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6571"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66572"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66573"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74"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EE568182-6323-406B-AF71-5785F501E352}" type="slidenum">
              <a:rPr lang="en-US" altLang="tr-TR" sz="1400"/>
              <a:pPr eaLnBrk="1" hangingPunct="1">
                <a:spcBef>
                  <a:spcPct val="0"/>
                </a:spcBef>
                <a:buFontTx/>
                <a:buNone/>
              </a:pPr>
              <a:t>54</a:t>
            </a:fld>
            <a:endParaRPr lang="en-US" altLang="tr-TR" sz="1400"/>
          </a:p>
        </p:txBody>
      </p:sp>
      <p:sp>
        <p:nvSpPr>
          <p:cNvPr id="67587"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588"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67589"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590"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67591"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592"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67593"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594"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67595"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67596"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597"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67598"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599" name="Rectangle 16"/>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600" name="Text Box 17"/>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7601" name="Rectangle 18"/>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602" name="Text Box 19"/>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7603" name="Rectangle 20"/>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604" name="Text Box 21"/>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7605" name="Rectangle 22"/>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606" name="Rectangle 23"/>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607" name="Text Box 24"/>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7608" name="Rectangle 25"/>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609" name="Text Box 26"/>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7610" name="Rectangle 27"/>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7611" name="Text Box 28"/>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7612" name="Text Box 29"/>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67613" name="Line 30"/>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614" name="Rectangle 32"/>
          <p:cNvSpPr>
            <a:spLocks noGrp="1" noChangeArrowheads="1"/>
          </p:cNvSpPr>
          <p:nvPr>
            <p:ph type="title"/>
          </p:nvPr>
        </p:nvSpPr>
        <p:spPr>
          <a:xfrm>
            <a:off x="457200" y="274638"/>
            <a:ext cx="8229600" cy="1477962"/>
          </a:xfrm>
        </p:spPr>
        <p:txBody>
          <a:bodyPr/>
          <a:lstStyle/>
          <a:p>
            <a:pPr eaLnBrk="1" hangingPunct="1"/>
            <a:r>
              <a:rPr lang="en-US" altLang="tr-TR" sz="3600" smtClean="0"/>
              <a:t>int *temp = new int [size * 2];</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A3BE2792-8DC5-4494-854B-BA1EE1708115}" type="slidenum">
              <a:rPr lang="en-US" altLang="tr-TR" sz="1400"/>
              <a:pPr eaLnBrk="1" hangingPunct="1">
                <a:spcBef>
                  <a:spcPct val="0"/>
                </a:spcBef>
                <a:buFontTx/>
                <a:buNone/>
              </a:pPr>
              <a:t>55</a:t>
            </a:fld>
            <a:endParaRPr lang="en-US" altLang="tr-TR" sz="1400"/>
          </a:p>
        </p:txBody>
      </p:sp>
      <p:sp>
        <p:nvSpPr>
          <p:cNvPr id="68611" name="Rectangle 2"/>
          <p:cNvSpPr>
            <a:spLocks noGrp="1" noChangeArrowheads="1"/>
          </p:cNvSpPr>
          <p:nvPr>
            <p:ph type="title"/>
          </p:nvPr>
        </p:nvSpPr>
        <p:spPr>
          <a:xfrm>
            <a:off x="457200" y="274638"/>
            <a:ext cx="8229600" cy="1554162"/>
          </a:xfrm>
        </p:spPr>
        <p:txBody>
          <a:bodyPr/>
          <a:lstStyle/>
          <a:p>
            <a:pPr algn="l" eaLnBrk="1" hangingPunct="1"/>
            <a:r>
              <a:rPr lang="en-US" altLang="tr-TR" smtClean="0"/>
              <a:t>    for ( int i = 0; i &lt; size; i++ )</a:t>
            </a:r>
            <a:br>
              <a:rPr lang="en-US" altLang="tr-TR" smtClean="0"/>
            </a:br>
            <a:r>
              <a:rPr lang="en-US" altLang="tr-TR" smtClean="0"/>
              <a:t>	    temp[ i ] = ptr[ i ];</a:t>
            </a:r>
          </a:p>
        </p:txBody>
      </p:sp>
      <p:sp>
        <p:nvSpPr>
          <p:cNvPr id="68612"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13"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68614"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15"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68616"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17"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68618"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19"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68620"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68621"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22"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68623"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24"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25"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8626"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27"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8628"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29"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8630"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31"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32"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8633"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34"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8635"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8636"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8637"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68638"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A42E385D-5F54-4BB1-AF19-9366F0DDEB8D}" type="slidenum">
              <a:rPr lang="en-US" altLang="tr-TR" sz="1400"/>
              <a:pPr eaLnBrk="1" hangingPunct="1">
                <a:spcBef>
                  <a:spcPct val="0"/>
                </a:spcBef>
                <a:buFontTx/>
                <a:buNone/>
              </a:pPr>
              <a:t>56</a:t>
            </a:fld>
            <a:endParaRPr lang="en-US" altLang="tr-TR" sz="1400"/>
          </a:p>
        </p:txBody>
      </p:sp>
      <p:sp>
        <p:nvSpPr>
          <p:cNvPr id="69635"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a:t>
            </a:r>
            <a:r>
              <a:rPr lang="en-US" altLang="tr-TR" smtClean="0">
                <a:solidFill>
                  <a:srgbClr val="FF3300"/>
                </a:solidFill>
              </a:rPr>
              <a:t>int i = 0</a:t>
            </a:r>
            <a:r>
              <a:rPr lang="en-US" altLang="tr-TR" smtClean="0"/>
              <a:t>; i &lt; size; i++ )</a:t>
            </a:r>
            <a:br>
              <a:rPr lang="en-US" altLang="tr-TR" smtClean="0"/>
            </a:br>
            <a:r>
              <a:rPr lang="en-US" altLang="tr-TR" smtClean="0"/>
              <a:t>	    temp[ i ] = ptr[ i ];</a:t>
            </a:r>
          </a:p>
        </p:txBody>
      </p:sp>
      <p:sp>
        <p:nvSpPr>
          <p:cNvPr id="69636"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37"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69638"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39"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69640"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41"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69642"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43"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69644"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69645"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9646"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69647"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48"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49"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9650"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51"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9652"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53"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9654"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55"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56"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9657"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58"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9659"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69660"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69661"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69662"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9663"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0</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C8511537-94C0-4BD1-9022-4C7033AA273A}" type="slidenum">
              <a:rPr lang="en-US" altLang="tr-TR" sz="1400"/>
              <a:pPr eaLnBrk="1" hangingPunct="1">
                <a:spcBef>
                  <a:spcPct val="0"/>
                </a:spcBef>
                <a:buFontTx/>
                <a:buNone/>
              </a:pPr>
              <a:t>57</a:t>
            </a:fld>
            <a:endParaRPr lang="en-US" altLang="tr-TR" sz="1400"/>
          </a:p>
        </p:txBody>
      </p:sp>
      <p:sp>
        <p:nvSpPr>
          <p:cNvPr id="70659"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i &lt; size; i++ )</a:t>
            </a:r>
            <a:br>
              <a:rPr lang="en-US" altLang="tr-TR" smtClean="0"/>
            </a:br>
            <a:r>
              <a:rPr lang="en-US" altLang="tr-TR" smtClean="0"/>
              <a:t>	    </a:t>
            </a:r>
            <a:r>
              <a:rPr lang="en-US" altLang="tr-TR" smtClean="0">
                <a:solidFill>
                  <a:srgbClr val="FF3300"/>
                </a:solidFill>
              </a:rPr>
              <a:t>temp[ i ] = ptr[ i ];</a:t>
            </a:r>
          </a:p>
        </p:txBody>
      </p:sp>
      <p:sp>
        <p:nvSpPr>
          <p:cNvPr id="70660"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61"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0662"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63"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0664"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65"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0666"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67"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0668"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0669"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70"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0671"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72"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73"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0674"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75"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0676"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77"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0678"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79"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80"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0681"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82"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0683"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0684"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0685"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0686"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7"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0</a:t>
            </a:r>
          </a:p>
        </p:txBody>
      </p:sp>
      <p:sp>
        <p:nvSpPr>
          <p:cNvPr id="70688" name="Line 31"/>
          <p:cNvSpPr>
            <a:spLocks noChangeShapeType="1"/>
          </p:cNvSpPr>
          <p:nvPr/>
        </p:nvSpPr>
        <p:spPr bwMode="auto">
          <a:xfrm>
            <a:off x="2438400" y="3962400"/>
            <a:ext cx="0" cy="838200"/>
          </a:xfrm>
          <a:prstGeom prst="line">
            <a:avLst/>
          </a:prstGeom>
          <a:noFill/>
          <a:ln w="38100">
            <a:solidFill>
              <a:srgbClr val="FF33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9"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05D23A25-2652-4DAB-BAD3-0555232C18A6}" type="slidenum">
              <a:rPr lang="en-US" altLang="tr-TR" sz="1400"/>
              <a:pPr eaLnBrk="1" hangingPunct="1">
                <a:spcBef>
                  <a:spcPct val="0"/>
                </a:spcBef>
                <a:buFontTx/>
                <a:buNone/>
              </a:pPr>
              <a:t>58</a:t>
            </a:fld>
            <a:endParaRPr lang="en-US" altLang="tr-TR" sz="1400"/>
          </a:p>
        </p:txBody>
      </p:sp>
      <p:sp>
        <p:nvSpPr>
          <p:cNvPr id="71683"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i &lt; size; </a:t>
            </a:r>
            <a:r>
              <a:rPr lang="en-US" altLang="tr-TR" smtClean="0">
                <a:solidFill>
                  <a:srgbClr val="FF3300"/>
                </a:solidFill>
              </a:rPr>
              <a:t>i++</a:t>
            </a:r>
            <a:r>
              <a:rPr lang="en-US" altLang="tr-TR" smtClean="0"/>
              <a:t> )</a:t>
            </a:r>
            <a:br>
              <a:rPr lang="en-US" altLang="tr-TR" smtClean="0"/>
            </a:br>
            <a:r>
              <a:rPr lang="en-US" altLang="tr-TR" smtClean="0"/>
              <a:t>	    temp[ i ] = ptr[ i ];</a:t>
            </a:r>
          </a:p>
        </p:txBody>
      </p:sp>
      <p:sp>
        <p:nvSpPr>
          <p:cNvPr id="71684"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685"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1686"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687"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1688"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689"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1690"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691"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1692"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1693"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694"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1695"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696"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697"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1698"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699"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1700"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701"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1702"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703"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704"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1705"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706"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1707"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1708"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1709"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1710"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11"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1</a:t>
            </a:r>
          </a:p>
        </p:txBody>
      </p:sp>
      <p:sp>
        <p:nvSpPr>
          <p:cNvPr id="71712"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1713" name="Text Box 33"/>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572714AC-D7EC-4F61-B6CF-DDAEC2D97538}" type="slidenum">
              <a:rPr lang="en-US" altLang="tr-TR" sz="1400"/>
              <a:pPr eaLnBrk="1" hangingPunct="1">
                <a:spcBef>
                  <a:spcPct val="0"/>
                </a:spcBef>
                <a:buFontTx/>
                <a:buNone/>
              </a:pPr>
              <a:t>59</a:t>
            </a:fld>
            <a:endParaRPr lang="en-US" altLang="tr-TR" sz="1400"/>
          </a:p>
        </p:txBody>
      </p:sp>
      <p:sp>
        <p:nvSpPr>
          <p:cNvPr id="72707"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i &lt; size; i++ )</a:t>
            </a:r>
            <a:br>
              <a:rPr lang="en-US" altLang="tr-TR" smtClean="0"/>
            </a:br>
            <a:r>
              <a:rPr lang="en-US" altLang="tr-TR" smtClean="0"/>
              <a:t>	    </a:t>
            </a:r>
            <a:r>
              <a:rPr lang="en-US" altLang="tr-TR" smtClean="0">
                <a:solidFill>
                  <a:srgbClr val="FF3300"/>
                </a:solidFill>
              </a:rPr>
              <a:t>temp[ i ] = ptr[ i ];</a:t>
            </a:r>
          </a:p>
        </p:txBody>
      </p:sp>
      <p:sp>
        <p:nvSpPr>
          <p:cNvPr id="72708"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09"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2710" name="Rectangle 5"/>
          <p:cNvSpPr>
            <a:spLocks noChangeArrowheads="1"/>
          </p:cNvSpPr>
          <p:nvPr/>
        </p:nvSpPr>
        <p:spPr bwMode="auto">
          <a:xfrm>
            <a:off x="2819400" y="3276600"/>
            <a:ext cx="7620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11"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2712"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13"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2714"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15"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2716"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2717"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18"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2719"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20"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21"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2722"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23"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2724"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25"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2726"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27"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28"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2729"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30"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2731"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2732"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2733"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2734"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5"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1</a:t>
            </a:r>
          </a:p>
        </p:txBody>
      </p:sp>
      <p:sp>
        <p:nvSpPr>
          <p:cNvPr id="72736" name="Line 31"/>
          <p:cNvSpPr>
            <a:spLocks noChangeShapeType="1"/>
          </p:cNvSpPr>
          <p:nvPr/>
        </p:nvSpPr>
        <p:spPr bwMode="auto">
          <a:xfrm>
            <a:off x="3200400" y="3962400"/>
            <a:ext cx="0" cy="838200"/>
          </a:xfrm>
          <a:prstGeom prst="line">
            <a:avLst/>
          </a:prstGeom>
          <a:noFill/>
          <a:ln w="38100">
            <a:solidFill>
              <a:srgbClr val="FF33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7"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2738" name="Text Box 33"/>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5"/>
          <p:cNvSpPr>
            <a:spLocks noGrp="1"/>
          </p:cNvSpPr>
          <p:nvPr>
            <p:ph type="title"/>
          </p:nvPr>
        </p:nvSpPr>
        <p:spPr/>
        <p:txBody>
          <a:bodyPr/>
          <a:lstStyle/>
          <a:p>
            <a:pPr marL="514350" indent="-514350" eaLnBrk="1" hangingPunct="1"/>
            <a:r>
              <a:rPr lang="en-US" altLang="en-US" smtClean="0"/>
              <a:t>Addresses and Pointers</a:t>
            </a:r>
          </a:p>
        </p:txBody>
      </p:sp>
      <p:sp>
        <p:nvSpPr>
          <p:cNvPr id="11267" name="Content Placeholder 1"/>
          <p:cNvSpPr>
            <a:spLocks noGrp="1"/>
          </p:cNvSpPr>
          <p:nvPr>
            <p:ph idx="1"/>
          </p:nvPr>
        </p:nvSpPr>
        <p:spPr>
          <a:xfrm>
            <a:off x="381000" y="1676400"/>
            <a:ext cx="8229600" cy="4137025"/>
          </a:xfrm>
        </p:spPr>
        <p:txBody>
          <a:bodyPr/>
          <a:lstStyle/>
          <a:p>
            <a:pPr>
              <a:lnSpc>
                <a:spcPct val="90000"/>
              </a:lnSpc>
            </a:pPr>
            <a:r>
              <a:rPr lang="en-US" altLang="en-US" smtClean="0"/>
              <a:t>A pointer is an object that holds the </a:t>
            </a:r>
            <a:r>
              <a:rPr lang="en-US" altLang="en-US" i="1" smtClean="0"/>
              <a:t>memory address</a:t>
            </a:r>
            <a:r>
              <a:rPr lang="en-US" altLang="en-US" smtClean="0"/>
              <a:t> of another object. </a:t>
            </a:r>
          </a:p>
          <a:p>
            <a:pPr>
              <a:lnSpc>
                <a:spcPct val="90000"/>
              </a:lnSpc>
            </a:pPr>
            <a:r>
              <a:rPr lang="en-US" altLang="en-US" smtClean="0"/>
              <a:t>If a variable </a:t>
            </a:r>
            <a:r>
              <a:rPr lang="en-US" altLang="en-US" i="1" smtClean="0">
                <a:latin typeface="Courier New" panose="02070309020205020404" pitchFamily="49" charset="0"/>
                <a:cs typeface="Courier New" panose="02070309020205020404" pitchFamily="49" charset="0"/>
              </a:rPr>
              <a:t>p</a:t>
            </a:r>
            <a:r>
              <a:rPr lang="en-US" altLang="en-US" b="1" i="1" smtClean="0"/>
              <a:t> </a:t>
            </a:r>
            <a:r>
              <a:rPr lang="en-US" altLang="en-US" smtClean="0"/>
              <a:t> contains the address of another variable </a:t>
            </a:r>
            <a:r>
              <a:rPr lang="en-US" altLang="en-US" i="1" smtClean="0">
                <a:latin typeface="Courier New" panose="02070309020205020404" pitchFamily="49" charset="0"/>
                <a:cs typeface="Courier New" panose="02070309020205020404" pitchFamily="49" charset="0"/>
              </a:rPr>
              <a:t>q</a:t>
            </a:r>
            <a:r>
              <a:rPr lang="en-US" altLang="en-US" smtClean="0"/>
              <a:t>, then </a:t>
            </a:r>
            <a:r>
              <a:rPr lang="en-US" altLang="en-US" i="1" smtClean="0">
                <a:latin typeface="Courier New" panose="02070309020205020404" pitchFamily="49" charset="0"/>
                <a:cs typeface="Courier New" panose="02070309020205020404" pitchFamily="49" charset="0"/>
              </a:rPr>
              <a:t>p</a:t>
            </a:r>
            <a:r>
              <a:rPr lang="en-US" altLang="en-US" smtClean="0"/>
              <a:t> is said to point to </a:t>
            </a:r>
            <a:r>
              <a:rPr lang="en-US" altLang="en-US" i="1" smtClean="0">
                <a:latin typeface="Courier New" panose="02070309020205020404" pitchFamily="49" charset="0"/>
                <a:cs typeface="Courier New" panose="02070309020205020404" pitchFamily="49" charset="0"/>
              </a:rPr>
              <a:t>q</a:t>
            </a:r>
            <a:r>
              <a:rPr lang="en-US" altLang="en-US" b="1" i="1" smtClean="0"/>
              <a:t>.</a:t>
            </a:r>
          </a:p>
          <a:p>
            <a:pPr>
              <a:lnSpc>
                <a:spcPct val="90000"/>
              </a:lnSpc>
            </a:pPr>
            <a:r>
              <a:rPr lang="en-US" altLang="en-US" smtClean="0"/>
              <a:t>If </a:t>
            </a:r>
            <a:r>
              <a:rPr lang="en-US" altLang="en-US" i="1" smtClean="0">
                <a:latin typeface="Courier New" panose="02070309020205020404" pitchFamily="49" charset="0"/>
                <a:cs typeface="Courier New" panose="02070309020205020404" pitchFamily="49" charset="0"/>
              </a:rPr>
              <a:t>q</a:t>
            </a:r>
            <a:r>
              <a:rPr lang="en-US" altLang="en-US" smtClean="0"/>
              <a:t> is a variable at location 100 in memory, then </a:t>
            </a:r>
            <a:r>
              <a:rPr lang="en-US" altLang="en-US" i="1" smtClean="0">
                <a:latin typeface="Courier New" panose="02070309020205020404" pitchFamily="49" charset="0"/>
                <a:cs typeface="Courier New" panose="02070309020205020404" pitchFamily="49" charset="0"/>
              </a:rPr>
              <a:t>p</a:t>
            </a:r>
            <a:r>
              <a:rPr lang="en-US" altLang="en-US" smtClean="0"/>
              <a:t>  would have the value 100 (</a:t>
            </a:r>
            <a:r>
              <a:rPr lang="en-US" altLang="en-US" i="1" smtClean="0">
                <a:latin typeface="Courier New" panose="02070309020205020404" pitchFamily="49" charset="0"/>
                <a:cs typeface="Courier New" panose="02070309020205020404" pitchFamily="49" charset="0"/>
              </a:rPr>
              <a:t>q</a:t>
            </a:r>
            <a:r>
              <a:rPr lang="en-US" altLang="en-US" smtClean="0"/>
              <a:t>’s address).</a:t>
            </a:r>
          </a:p>
          <a:p>
            <a:pPr lvl="1">
              <a:lnSpc>
                <a:spcPct val="90000"/>
              </a:lnSpc>
            </a:pPr>
            <a:r>
              <a:rPr lang="en-US" altLang="en-US" smtClean="0"/>
              <a:t>Memory snapshot:</a:t>
            </a:r>
          </a:p>
        </p:txBody>
      </p:sp>
      <p:sp>
        <p:nvSpPr>
          <p:cNvPr id="11268" name="Footer Placeholder 4"/>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pSp>
        <p:nvGrpSpPr>
          <p:cNvPr id="11269" name="Group 2"/>
          <p:cNvGrpSpPr>
            <a:grpSpLocks/>
          </p:cNvGrpSpPr>
          <p:nvPr/>
        </p:nvGrpSpPr>
        <p:grpSpPr bwMode="auto">
          <a:xfrm>
            <a:off x="4876800" y="5591175"/>
            <a:ext cx="2590800" cy="400050"/>
            <a:chOff x="2895600" y="5718647"/>
            <a:chExt cx="2590800" cy="400050"/>
          </a:xfrm>
        </p:grpSpPr>
        <p:grpSp>
          <p:nvGrpSpPr>
            <p:cNvPr id="11270" name="Group 13"/>
            <p:cNvGrpSpPr>
              <a:grpSpLocks/>
            </p:cNvGrpSpPr>
            <p:nvPr/>
          </p:nvGrpSpPr>
          <p:grpSpPr bwMode="auto">
            <a:xfrm>
              <a:off x="3124200" y="5718647"/>
              <a:ext cx="1752600" cy="381000"/>
              <a:chOff x="2286000" y="5486400"/>
              <a:chExt cx="1752600" cy="381000"/>
            </a:xfrm>
          </p:grpSpPr>
          <p:sp>
            <p:nvSpPr>
              <p:cNvPr id="11273" name="Rectangle 7"/>
              <p:cNvSpPr>
                <a:spLocks noChangeArrowheads="1"/>
              </p:cNvSpPr>
              <p:nvPr/>
            </p:nvSpPr>
            <p:spPr bwMode="auto">
              <a:xfrm>
                <a:off x="2286000" y="5486400"/>
                <a:ext cx="609600" cy="3810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cxnSp>
            <p:nvCxnSpPr>
              <p:cNvPr id="11274" name="Straight Arrow Connector 9"/>
              <p:cNvCxnSpPr>
                <a:cxnSpLocks noChangeShapeType="1"/>
              </p:cNvCxnSpPr>
              <p:nvPr/>
            </p:nvCxnSpPr>
            <p:spPr bwMode="auto">
              <a:xfrm>
                <a:off x="2590800" y="5715000"/>
                <a:ext cx="838200" cy="1588"/>
              </a:xfrm>
              <a:prstGeom prst="straightConnector1">
                <a:avLst/>
              </a:prstGeom>
              <a:noFill/>
              <a:ln w="9525" cap="rnd" algn="ctr">
                <a:solidFill>
                  <a:schemeClr val="tx1"/>
                </a:solidFill>
                <a:prstDash val="sysDot"/>
                <a:round/>
                <a:headEnd type="oval" w="med" len="med"/>
                <a:tailEnd type="arrow" w="med" len="med"/>
              </a:ln>
              <a:extLst>
                <a:ext uri="{909E8E84-426E-40DD-AFC4-6F175D3DCCD1}">
                  <a14:hiddenFill xmlns:a14="http://schemas.microsoft.com/office/drawing/2010/main">
                    <a:noFill/>
                  </a14:hiddenFill>
                </a:ext>
              </a:extLst>
            </p:spPr>
          </p:cxnSp>
          <p:sp>
            <p:nvSpPr>
              <p:cNvPr id="11275" name="Rectangle 10"/>
              <p:cNvSpPr>
                <a:spLocks noChangeArrowheads="1"/>
              </p:cNvSpPr>
              <p:nvPr/>
            </p:nvSpPr>
            <p:spPr bwMode="auto">
              <a:xfrm>
                <a:off x="3429000" y="5486400"/>
                <a:ext cx="609600" cy="381000"/>
              </a:xfrm>
              <a:prstGeom prst="rect">
                <a:avLst/>
              </a:prstGeom>
              <a:noFill/>
              <a:ln w="9525" cap="rnd" algn="ctr">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grpSp>
        <p:sp>
          <p:nvSpPr>
            <p:cNvPr id="11271" name="TextBox 8"/>
            <p:cNvSpPr txBox="1">
              <a:spLocks noChangeArrowheads="1"/>
            </p:cNvSpPr>
            <p:nvPr/>
          </p:nvSpPr>
          <p:spPr bwMode="auto">
            <a:xfrm>
              <a:off x="4876800" y="5718647"/>
              <a:ext cx="609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000">
                  <a:latin typeface="Courier New" panose="02070309020205020404" pitchFamily="49" charset="0"/>
                  <a:cs typeface="Courier New" panose="02070309020205020404" pitchFamily="49" charset="0"/>
                </a:rPr>
                <a:t>q</a:t>
              </a:r>
            </a:p>
          </p:txBody>
        </p:sp>
        <p:sp>
          <p:nvSpPr>
            <p:cNvPr id="11272" name="TextBox 9"/>
            <p:cNvSpPr txBox="1">
              <a:spLocks noChangeArrowheads="1"/>
            </p:cNvSpPr>
            <p:nvPr/>
          </p:nvSpPr>
          <p:spPr bwMode="auto">
            <a:xfrm>
              <a:off x="2895600" y="5718647"/>
              <a:ext cx="228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000">
                  <a:latin typeface="Courier New" panose="02070309020205020404" pitchFamily="49" charset="0"/>
                  <a:cs typeface="Courier New" panose="02070309020205020404" pitchFamily="49" charset="0"/>
                </a:rPr>
                <a:t>p</a:t>
              </a:r>
            </a:p>
          </p:txBody>
        </p: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249499A3-0700-4543-9314-103F92FCEDFB}" type="slidenum">
              <a:rPr lang="en-US" altLang="tr-TR" sz="1400"/>
              <a:pPr eaLnBrk="1" hangingPunct="1">
                <a:spcBef>
                  <a:spcPct val="0"/>
                </a:spcBef>
                <a:buFontTx/>
                <a:buNone/>
              </a:pPr>
              <a:t>60</a:t>
            </a:fld>
            <a:endParaRPr lang="en-US" altLang="tr-TR" sz="1400"/>
          </a:p>
        </p:txBody>
      </p:sp>
      <p:sp>
        <p:nvSpPr>
          <p:cNvPr id="73731"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i &lt; size; </a:t>
            </a:r>
            <a:r>
              <a:rPr lang="en-US" altLang="tr-TR" smtClean="0">
                <a:solidFill>
                  <a:srgbClr val="FF3300"/>
                </a:solidFill>
              </a:rPr>
              <a:t>i++</a:t>
            </a:r>
            <a:r>
              <a:rPr lang="en-US" altLang="tr-TR" smtClean="0"/>
              <a:t> )</a:t>
            </a:r>
            <a:br>
              <a:rPr lang="en-US" altLang="tr-TR" smtClean="0"/>
            </a:br>
            <a:r>
              <a:rPr lang="en-US" altLang="tr-TR" smtClean="0"/>
              <a:t>	    temp[ i ] = ptr[ i ];</a:t>
            </a:r>
          </a:p>
        </p:txBody>
      </p:sp>
      <p:sp>
        <p:nvSpPr>
          <p:cNvPr id="73732"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33"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3734"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35"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3736"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37"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3738"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39"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3740"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3741"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42"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3743"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44"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45"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3746"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47"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3748"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49"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3750"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51"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52"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3753"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54"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3755"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3756"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3757"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3758"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59"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2</a:t>
            </a:r>
          </a:p>
        </p:txBody>
      </p:sp>
      <p:sp>
        <p:nvSpPr>
          <p:cNvPr id="73760"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3761" name="Text Box 33"/>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3762" name="Text Box 34"/>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F6448A55-A668-4506-94CD-46374C896D9E}" type="slidenum">
              <a:rPr lang="en-US" altLang="tr-TR" sz="1400"/>
              <a:pPr eaLnBrk="1" hangingPunct="1">
                <a:spcBef>
                  <a:spcPct val="0"/>
                </a:spcBef>
                <a:buFontTx/>
                <a:buNone/>
              </a:pPr>
              <a:t>61</a:t>
            </a:fld>
            <a:endParaRPr lang="en-US" altLang="tr-TR" sz="1400"/>
          </a:p>
        </p:txBody>
      </p:sp>
      <p:sp>
        <p:nvSpPr>
          <p:cNvPr id="74755"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i &lt; size; i++ )</a:t>
            </a:r>
            <a:br>
              <a:rPr lang="en-US" altLang="tr-TR" smtClean="0"/>
            </a:br>
            <a:r>
              <a:rPr lang="en-US" altLang="tr-TR" smtClean="0"/>
              <a:t>	    </a:t>
            </a:r>
            <a:r>
              <a:rPr lang="en-US" altLang="tr-TR" smtClean="0">
                <a:solidFill>
                  <a:srgbClr val="FF3300"/>
                </a:solidFill>
              </a:rPr>
              <a:t>temp[ i ] = ptr[ i ];</a:t>
            </a:r>
          </a:p>
        </p:txBody>
      </p:sp>
      <p:sp>
        <p:nvSpPr>
          <p:cNvPr id="74756"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57"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4758"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59"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4760"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61"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4762"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63"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4764"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4765"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66"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4767"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68"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69"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4770"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71"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4772"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73"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4774"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75"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76"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4777"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78"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4779"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4780"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4781"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4782"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3"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2</a:t>
            </a:r>
          </a:p>
        </p:txBody>
      </p:sp>
      <p:sp>
        <p:nvSpPr>
          <p:cNvPr id="74784" name="Line 31"/>
          <p:cNvSpPr>
            <a:spLocks noChangeShapeType="1"/>
          </p:cNvSpPr>
          <p:nvPr/>
        </p:nvSpPr>
        <p:spPr bwMode="auto">
          <a:xfrm>
            <a:off x="3962400" y="3962400"/>
            <a:ext cx="0" cy="838200"/>
          </a:xfrm>
          <a:prstGeom prst="line">
            <a:avLst/>
          </a:prstGeom>
          <a:noFill/>
          <a:ln w="38100">
            <a:solidFill>
              <a:srgbClr val="FF33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5"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4786" name="Text Box 33"/>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4787" name="Text Box 34"/>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703039BA-8C89-4723-97F0-02262E250519}" type="slidenum">
              <a:rPr lang="en-US" altLang="tr-TR" sz="1400"/>
              <a:pPr eaLnBrk="1" hangingPunct="1">
                <a:spcBef>
                  <a:spcPct val="0"/>
                </a:spcBef>
                <a:buFontTx/>
                <a:buNone/>
              </a:pPr>
              <a:t>62</a:t>
            </a:fld>
            <a:endParaRPr lang="en-US" altLang="tr-TR" sz="1400"/>
          </a:p>
        </p:txBody>
      </p:sp>
      <p:sp>
        <p:nvSpPr>
          <p:cNvPr id="75779"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i &lt; size; </a:t>
            </a:r>
            <a:r>
              <a:rPr lang="en-US" altLang="tr-TR" smtClean="0">
                <a:solidFill>
                  <a:srgbClr val="FF3300"/>
                </a:solidFill>
              </a:rPr>
              <a:t>i++</a:t>
            </a:r>
            <a:r>
              <a:rPr lang="en-US" altLang="tr-TR" smtClean="0"/>
              <a:t> )</a:t>
            </a:r>
            <a:br>
              <a:rPr lang="en-US" altLang="tr-TR" smtClean="0"/>
            </a:br>
            <a:r>
              <a:rPr lang="en-US" altLang="tr-TR" smtClean="0"/>
              <a:t>	    temp[ i ] = ptr[ i ];</a:t>
            </a:r>
          </a:p>
        </p:txBody>
      </p:sp>
      <p:sp>
        <p:nvSpPr>
          <p:cNvPr id="75780"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81"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5782"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83"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5784"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85"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5786"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87"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5788"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5789"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790"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5791"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92"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93"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5794"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95"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5796"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97"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5798"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799"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800"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5801"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802"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5803"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5804"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5805"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5806"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7"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3</a:t>
            </a:r>
          </a:p>
        </p:txBody>
      </p:sp>
      <p:sp>
        <p:nvSpPr>
          <p:cNvPr id="75808"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5809" name="Text Box 33"/>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5810" name="Text Box 34"/>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5811" name="Text Box 35"/>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D5A41BEA-086F-4D2A-BD3C-CD3C75E322CC}" type="slidenum">
              <a:rPr lang="en-US" altLang="tr-TR" sz="1400"/>
              <a:pPr eaLnBrk="1" hangingPunct="1">
                <a:spcBef>
                  <a:spcPct val="0"/>
                </a:spcBef>
                <a:buFontTx/>
                <a:buNone/>
              </a:pPr>
              <a:t>63</a:t>
            </a:fld>
            <a:endParaRPr lang="en-US" altLang="tr-TR" sz="1400"/>
          </a:p>
        </p:txBody>
      </p:sp>
      <p:sp>
        <p:nvSpPr>
          <p:cNvPr id="76803"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i &lt; size; i++ )</a:t>
            </a:r>
            <a:br>
              <a:rPr lang="en-US" altLang="tr-TR" smtClean="0"/>
            </a:br>
            <a:r>
              <a:rPr lang="en-US" altLang="tr-TR" smtClean="0"/>
              <a:t>	    </a:t>
            </a:r>
            <a:r>
              <a:rPr lang="en-US" altLang="tr-TR" smtClean="0">
                <a:solidFill>
                  <a:srgbClr val="FF3300"/>
                </a:solidFill>
              </a:rPr>
              <a:t>temp[ i ] = ptr[ i ];</a:t>
            </a:r>
          </a:p>
        </p:txBody>
      </p:sp>
      <p:sp>
        <p:nvSpPr>
          <p:cNvPr id="76804"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05"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6806"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07"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6808"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09"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6810"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11"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6812"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6813"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14"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6815"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16"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17"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6818"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19"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6820"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21"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6822"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23"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24"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6825"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26"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6827"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6828"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6829"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6830"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1" name="Text Box 30"/>
          <p:cNvSpPr txBox="1">
            <a:spLocks noChangeArrowheads="1"/>
          </p:cNvSpPr>
          <p:nvPr/>
        </p:nvSpPr>
        <p:spPr bwMode="auto">
          <a:xfrm>
            <a:off x="6096000" y="2133600"/>
            <a:ext cx="1905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b="1">
                <a:solidFill>
                  <a:srgbClr val="FF3300"/>
                </a:solidFill>
                <a:latin typeface="Garamond" panose="02020404030301010803" pitchFamily="18" charset="0"/>
              </a:rPr>
              <a:t>i is 3</a:t>
            </a:r>
          </a:p>
        </p:txBody>
      </p:sp>
      <p:sp>
        <p:nvSpPr>
          <p:cNvPr id="76832" name="Line 31"/>
          <p:cNvSpPr>
            <a:spLocks noChangeShapeType="1"/>
          </p:cNvSpPr>
          <p:nvPr/>
        </p:nvSpPr>
        <p:spPr bwMode="auto">
          <a:xfrm>
            <a:off x="4724400" y="3962400"/>
            <a:ext cx="0" cy="838200"/>
          </a:xfrm>
          <a:prstGeom prst="line">
            <a:avLst/>
          </a:prstGeom>
          <a:noFill/>
          <a:ln w="38100">
            <a:solidFill>
              <a:srgbClr val="FF33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3"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6834" name="Text Box 33"/>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6835" name="Text Box 34"/>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6836" name="Text Box 35"/>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D1C76090-76E1-4F1D-9821-0FF882258C96}" type="slidenum">
              <a:rPr lang="en-US" altLang="tr-TR" sz="1400"/>
              <a:pPr eaLnBrk="1" hangingPunct="1">
                <a:spcBef>
                  <a:spcPct val="0"/>
                </a:spcBef>
                <a:buFontTx/>
                <a:buNone/>
              </a:pPr>
              <a:t>64</a:t>
            </a:fld>
            <a:endParaRPr lang="en-US" altLang="tr-TR" sz="1400"/>
          </a:p>
        </p:txBody>
      </p:sp>
      <p:sp>
        <p:nvSpPr>
          <p:cNvPr id="77827" name="Rectangle 2"/>
          <p:cNvSpPr>
            <a:spLocks noGrp="1" noChangeArrowheads="1"/>
          </p:cNvSpPr>
          <p:nvPr>
            <p:ph type="title"/>
          </p:nvPr>
        </p:nvSpPr>
        <p:spPr>
          <a:xfrm>
            <a:off x="457200" y="274638"/>
            <a:ext cx="8229600" cy="1477962"/>
          </a:xfrm>
        </p:spPr>
        <p:txBody>
          <a:bodyPr/>
          <a:lstStyle/>
          <a:p>
            <a:pPr algn="l" eaLnBrk="1" hangingPunct="1"/>
            <a:r>
              <a:rPr lang="en-US" altLang="tr-TR" smtClean="0"/>
              <a:t>    for ( int i = 0; </a:t>
            </a:r>
            <a:r>
              <a:rPr lang="en-US" altLang="tr-TR" smtClean="0">
                <a:solidFill>
                  <a:schemeClr val="tx1"/>
                </a:solidFill>
              </a:rPr>
              <a:t>i &lt; size;</a:t>
            </a:r>
            <a:r>
              <a:rPr lang="en-US" altLang="tr-TR" smtClean="0"/>
              <a:t> i++ )</a:t>
            </a:r>
            <a:br>
              <a:rPr lang="en-US" altLang="tr-TR" smtClean="0"/>
            </a:br>
            <a:r>
              <a:rPr lang="en-US" altLang="tr-TR" smtClean="0"/>
              <a:t>	    temp[ i ] = ptr[ i ];</a:t>
            </a:r>
          </a:p>
        </p:txBody>
      </p:sp>
      <p:sp>
        <p:nvSpPr>
          <p:cNvPr id="77828"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29"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7830"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31"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7832"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33"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7834"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35"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7836"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7837"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38"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7839"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40"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41"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7842"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43"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7844"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45"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7846"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47"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48"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7849"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50"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7851"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7852"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7853"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7854"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855" name="Text Box 32"/>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7856" name="Text Box 33"/>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7857" name="Text Box 34"/>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7858" name="Text Box 35"/>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0A925453-D7BF-4C98-99B5-72E50BB1E6B1}" type="slidenum">
              <a:rPr lang="en-US" altLang="tr-TR" sz="1400"/>
              <a:pPr eaLnBrk="1" hangingPunct="1">
                <a:spcBef>
                  <a:spcPct val="0"/>
                </a:spcBef>
                <a:buFontTx/>
                <a:buNone/>
              </a:pPr>
              <a:t>65</a:t>
            </a:fld>
            <a:endParaRPr lang="en-US" altLang="tr-TR" sz="1400"/>
          </a:p>
        </p:txBody>
      </p:sp>
      <p:sp>
        <p:nvSpPr>
          <p:cNvPr id="78851" name="Rectangle 2"/>
          <p:cNvSpPr>
            <a:spLocks noGrp="1" noChangeArrowheads="1"/>
          </p:cNvSpPr>
          <p:nvPr>
            <p:ph type="title"/>
          </p:nvPr>
        </p:nvSpPr>
        <p:spPr>
          <a:xfrm>
            <a:off x="457200" y="274638"/>
            <a:ext cx="8229600" cy="1477962"/>
          </a:xfrm>
        </p:spPr>
        <p:txBody>
          <a:bodyPr/>
          <a:lstStyle/>
          <a:p>
            <a:pPr eaLnBrk="1" hangingPunct="1"/>
            <a:r>
              <a:rPr lang="en-US" altLang="tr-TR" smtClean="0">
                <a:solidFill>
                  <a:srgbClr val="FF3300"/>
                </a:solidFill>
              </a:rPr>
              <a:t>delete [ ] ptr;</a:t>
            </a:r>
          </a:p>
        </p:txBody>
      </p:sp>
      <p:sp>
        <p:nvSpPr>
          <p:cNvPr id="78852" name="Rectangle 3"/>
          <p:cNvSpPr>
            <a:spLocks noChangeArrowheads="1"/>
          </p:cNvSpPr>
          <p:nvPr/>
        </p:nvSpPr>
        <p:spPr bwMode="auto">
          <a:xfrm>
            <a:off x="2057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53" name="Text Box 4"/>
          <p:cNvSpPr txBox="1">
            <a:spLocks noChangeArrowheads="1"/>
          </p:cNvSpPr>
          <p:nvPr/>
        </p:nvSpPr>
        <p:spPr bwMode="auto">
          <a:xfrm>
            <a:off x="2209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8854" name="Rectangle 5"/>
          <p:cNvSpPr>
            <a:spLocks noChangeArrowheads="1"/>
          </p:cNvSpPr>
          <p:nvPr/>
        </p:nvSpPr>
        <p:spPr bwMode="auto">
          <a:xfrm>
            <a:off x="2819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55" name="Text Box 6"/>
          <p:cNvSpPr txBox="1">
            <a:spLocks noChangeArrowheads="1"/>
          </p:cNvSpPr>
          <p:nvPr/>
        </p:nvSpPr>
        <p:spPr bwMode="auto">
          <a:xfrm>
            <a:off x="2971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8856" name="Rectangle 7"/>
          <p:cNvSpPr>
            <a:spLocks noChangeArrowheads="1"/>
          </p:cNvSpPr>
          <p:nvPr/>
        </p:nvSpPr>
        <p:spPr bwMode="auto">
          <a:xfrm>
            <a:off x="3581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57" name="Text Box 8"/>
          <p:cNvSpPr txBox="1">
            <a:spLocks noChangeArrowheads="1"/>
          </p:cNvSpPr>
          <p:nvPr/>
        </p:nvSpPr>
        <p:spPr bwMode="auto">
          <a:xfrm>
            <a:off x="3733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8858" name="Rectangle 9"/>
          <p:cNvSpPr>
            <a:spLocks noChangeArrowheads="1"/>
          </p:cNvSpPr>
          <p:nvPr/>
        </p:nvSpPr>
        <p:spPr bwMode="auto">
          <a:xfrm>
            <a:off x="4343400" y="3276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59" name="Text Box 10"/>
          <p:cNvSpPr txBox="1">
            <a:spLocks noChangeArrowheads="1"/>
          </p:cNvSpPr>
          <p:nvPr/>
        </p:nvSpPr>
        <p:spPr bwMode="auto">
          <a:xfrm>
            <a:off x="4495800" y="3352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78860"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8861" name="Line 12"/>
          <p:cNvSpPr>
            <a:spLocks noChangeShapeType="1"/>
          </p:cNvSpPr>
          <p:nvPr/>
        </p:nvSpPr>
        <p:spPr bwMode="auto">
          <a:xfrm>
            <a:off x="990600" y="2667000"/>
            <a:ext cx="106680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862"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8863"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64"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65"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8866"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67"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8868"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69"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8870"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71"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72"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8873"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74"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8875"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8876"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8877"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8878"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879" name="Text Box 30"/>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8880" name="Text Box 31"/>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8881" name="Text Box 32"/>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8882" name="Text Box 33"/>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7C86C0E7-F30E-4D3A-B19D-53BA5C254CAF}" type="slidenum">
              <a:rPr lang="en-US" altLang="tr-TR" sz="1400"/>
              <a:pPr eaLnBrk="1" hangingPunct="1">
                <a:spcBef>
                  <a:spcPct val="0"/>
                </a:spcBef>
                <a:buFontTx/>
                <a:buNone/>
              </a:pPr>
              <a:t>66</a:t>
            </a:fld>
            <a:endParaRPr lang="en-US" altLang="tr-TR" sz="1400"/>
          </a:p>
        </p:txBody>
      </p:sp>
      <p:sp>
        <p:nvSpPr>
          <p:cNvPr id="79875" name="Rectangle 2"/>
          <p:cNvSpPr>
            <a:spLocks noGrp="1" noChangeArrowheads="1"/>
          </p:cNvSpPr>
          <p:nvPr>
            <p:ph type="title"/>
          </p:nvPr>
        </p:nvSpPr>
        <p:spPr>
          <a:xfrm>
            <a:off x="457200" y="274638"/>
            <a:ext cx="8229600" cy="1477962"/>
          </a:xfrm>
        </p:spPr>
        <p:txBody>
          <a:bodyPr/>
          <a:lstStyle/>
          <a:p>
            <a:pPr eaLnBrk="1" hangingPunct="1"/>
            <a:r>
              <a:rPr lang="en-US" altLang="tr-TR" smtClean="0"/>
              <a:t>delete [ ] ptr;</a:t>
            </a:r>
          </a:p>
        </p:txBody>
      </p:sp>
      <p:sp>
        <p:nvSpPr>
          <p:cNvPr id="79876" name="Text Box 11"/>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79877" name="Text Box 13"/>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79878" name="Rectangle 14"/>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79" name="Rectangle 15"/>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80" name="Text Box 16"/>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9881" name="Rectangle 17"/>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82" name="Text Box 18"/>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9883" name="Rectangle 19"/>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84" name="Text Box 20"/>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9885" name="Rectangle 21"/>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86" name="Rectangle 22"/>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87" name="Text Box 23"/>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9888" name="Rectangle 24"/>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89" name="Text Box 25"/>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9890" name="Rectangle 26"/>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79891" name="Text Box 27"/>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79892" name="Text Box 28"/>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79893" name="Line 29"/>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4" name="Text Box 30"/>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79895" name="Text Box 31"/>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79896" name="Text Box 32"/>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79897" name="Text Box 33"/>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54C5B8DB-CCE2-4E47-BE5B-149BCF6479ED}" type="slidenum">
              <a:rPr lang="en-US" altLang="tr-TR" sz="1400"/>
              <a:pPr eaLnBrk="1" hangingPunct="1">
                <a:spcBef>
                  <a:spcPct val="0"/>
                </a:spcBef>
                <a:buFontTx/>
                <a:buNone/>
              </a:pPr>
              <a:t>67</a:t>
            </a:fld>
            <a:endParaRPr lang="en-US" altLang="tr-TR" sz="1400"/>
          </a:p>
        </p:txBody>
      </p:sp>
      <p:sp>
        <p:nvSpPr>
          <p:cNvPr id="80899" name="Rectangle 2"/>
          <p:cNvSpPr>
            <a:spLocks noGrp="1" noChangeArrowheads="1"/>
          </p:cNvSpPr>
          <p:nvPr>
            <p:ph type="title"/>
          </p:nvPr>
        </p:nvSpPr>
        <p:spPr>
          <a:xfrm>
            <a:off x="457200" y="274638"/>
            <a:ext cx="8229600" cy="1477962"/>
          </a:xfrm>
        </p:spPr>
        <p:txBody>
          <a:bodyPr/>
          <a:lstStyle/>
          <a:p>
            <a:pPr eaLnBrk="1" hangingPunct="1"/>
            <a:r>
              <a:rPr lang="en-US" altLang="tr-TR" smtClean="0">
                <a:solidFill>
                  <a:srgbClr val="FF3300"/>
                </a:solidFill>
              </a:rPr>
              <a:t>ptr = temp;</a:t>
            </a:r>
          </a:p>
        </p:txBody>
      </p:sp>
      <p:sp>
        <p:nvSpPr>
          <p:cNvPr id="80900" name="Text Box 3"/>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80901" name="Text Box 4"/>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80902" name="Rectangle 5"/>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03" name="Rectangle 6"/>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04" name="Text Box 7"/>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0905" name="Rectangle 8"/>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06" name="Text Box 9"/>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0907" name="Rectangle 10"/>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08" name="Text Box 11"/>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0909" name="Rectangle 12"/>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10" name="Rectangle 13"/>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11" name="Text Box 14"/>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0912" name="Rectangle 15"/>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13" name="Text Box 16"/>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0914" name="Rectangle 17"/>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0915" name="Text Box 18"/>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0916" name="Text Box 19"/>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80917" name="Line 20"/>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0918" name="Text Box 21"/>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80919" name="Text Box 22"/>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80920" name="Text Box 23"/>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80921" name="Text Box 24"/>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9D5A3317-5CB2-4E8C-8E96-A2DE1B474F7B}" type="slidenum">
              <a:rPr lang="en-US" altLang="tr-TR" sz="1400"/>
              <a:pPr eaLnBrk="1" hangingPunct="1">
                <a:spcBef>
                  <a:spcPct val="0"/>
                </a:spcBef>
                <a:buFontTx/>
                <a:buNone/>
              </a:pPr>
              <a:t>68</a:t>
            </a:fld>
            <a:endParaRPr lang="en-US" altLang="tr-TR" sz="1400"/>
          </a:p>
        </p:txBody>
      </p:sp>
      <p:sp>
        <p:nvSpPr>
          <p:cNvPr id="81923" name="Rectangle 2"/>
          <p:cNvSpPr>
            <a:spLocks noGrp="1" noChangeArrowheads="1"/>
          </p:cNvSpPr>
          <p:nvPr>
            <p:ph type="title"/>
          </p:nvPr>
        </p:nvSpPr>
        <p:spPr>
          <a:xfrm>
            <a:off x="457200" y="274638"/>
            <a:ext cx="8229600" cy="1477962"/>
          </a:xfrm>
        </p:spPr>
        <p:txBody>
          <a:bodyPr/>
          <a:lstStyle/>
          <a:p>
            <a:pPr eaLnBrk="1" hangingPunct="1"/>
            <a:r>
              <a:rPr lang="en-US" altLang="tr-TR" smtClean="0"/>
              <a:t>ptr = temp;</a:t>
            </a:r>
          </a:p>
        </p:txBody>
      </p:sp>
      <p:sp>
        <p:nvSpPr>
          <p:cNvPr id="81924" name="Text Box 3"/>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81925" name="Text Box 4"/>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81926" name="Rectangle 5"/>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27" name="Rectangle 6"/>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28" name="Text Box 7"/>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1929" name="Rectangle 8"/>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30" name="Text Box 9"/>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1931" name="Rectangle 10"/>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32" name="Text Box 11"/>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1933" name="Rectangle 12"/>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34" name="Rectangle 13"/>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35" name="Text Box 14"/>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1936" name="Rectangle 15"/>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37" name="Text Box 16"/>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1938" name="Rectangle 17"/>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1939" name="Text Box 18"/>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1940" name="Text Box 19"/>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81941" name="Line 20"/>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42" name="Text Box 21"/>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81943" name="Text Box 22"/>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81944" name="Text Box 23"/>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81945" name="Text Box 24"/>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81946" name="Line 25"/>
          <p:cNvSpPr>
            <a:spLocks noChangeShapeType="1"/>
          </p:cNvSpPr>
          <p:nvPr/>
        </p:nvSpPr>
        <p:spPr bwMode="auto">
          <a:xfrm>
            <a:off x="914400" y="2743200"/>
            <a:ext cx="1219200" cy="1981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6D7AC278-045C-4DA1-AAFB-B9B76C5F99EB}" type="slidenum">
              <a:rPr lang="en-US" altLang="tr-TR" sz="1400"/>
              <a:pPr eaLnBrk="1" hangingPunct="1">
                <a:spcBef>
                  <a:spcPct val="0"/>
                </a:spcBef>
                <a:buFontTx/>
                <a:buNone/>
              </a:pPr>
              <a:t>69</a:t>
            </a:fld>
            <a:endParaRPr lang="en-US" altLang="tr-TR" sz="1400"/>
          </a:p>
        </p:txBody>
      </p:sp>
      <p:sp>
        <p:nvSpPr>
          <p:cNvPr id="82947" name="Rectangle 2"/>
          <p:cNvSpPr>
            <a:spLocks noGrp="1" noChangeArrowheads="1"/>
          </p:cNvSpPr>
          <p:nvPr>
            <p:ph type="title"/>
          </p:nvPr>
        </p:nvSpPr>
        <p:spPr>
          <a:xfrm>
            <a:off x="457200" y="274638"/>
            <a:ext cx="8229600" cy="1477962"/>
          </a:xfrm>
        </p:spPr>
        <p:txBody>
          <a:bodyPr/>
          <a:lstStyle/>
          <a:p>
            <a:pPr eaLnBrk="1" hangingPunct="1"/>
            <a:r>
              <a:rPr lang="en-US" altLang="tr-TR" smtClean="0">
                <a:solidFill>
                  <a:srgbClr val="FF3300"/>
                </a:solidFill>
              </a:rPr>
              <a:t>size = size * 2;</a:t>
            </a:r>
          </a:p>
        </p:txBody>
      </p:sp>
      <p:sp>
        <p:nvSpPr>
          <p:cNvPr id="82948" name="Text Box 3"/>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82949" name="Text Box 4"/>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4</a:t>
            </a:r>
          </a:p>
        </p:txBody>
      </p:sp>
      <p:sp>
        <p:nvSpPr>
          <p:cNvPr id="82950" name="Rectangle 5"/>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51" name="Rectangle 6"/>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52" name="Text Box 7"/>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2953" name="Rectangle 8"/>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54" name="Text Box 9"/>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2955" name="Rectangle 10"/>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56" name="Text Box 11"/>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2957" name="Rectangle 12"/>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58" name="Rectangle 13"/>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59" name="Text Box 14"/>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2960" name="Rectangle 15"/>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61" name="Text Box 16"/>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2962" name="Rectangle 17"/>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2963" name="Text Box 18"/>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2964" name="Text Box 19"/>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82965" name="Line 20"/>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966" name="Text Box 21"/>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82967" name="Text Box 22"/>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82968" name="Text Box 23"/>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82969" name="Text Box 24"/>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82970" name="Line 25"/>
          <p:cNvSpPr>
            <a:spLocks noChangeShapeType="1"/>
          </p:cNvSpPr>
          <p:nvPr/>
        </p:nvSpPr>
        <p:spPr bwMode="auto">
          <a:xfrm>
            <a:off x="914400" y="2743200"/>
            <a:ext cx="1219200" cy="1981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smtClean="0"/>
              <a:t>Address Operator</a:t>
            </a:r>
          </a:p>
        </p:txBody>
      </p:sp>
      <p:sp>
        <p:nvSpPr>
          <p:cNvPr id="12291" name="Content Placeholder 2"/>
          <p:cNvSpPr>
            <a:spLocks noGrp="1"/>
          </p:cNvSpPr>
          <p:nvPr>
            <p:ph idx="1"/>
          </p:nvPr>
        </p:nvSpPr>
        <p:spPr>
          <a:xfrm>
            <a:off x="457200" y="2133600"/>
            <a:ext cx="8229600" cy="1295400"/>
          </a:xfrm>
        </p:spPr>
        <p:txBody>
          <a:bodyPr/>
          <a:lstStyle/>
          <a:p>
            <a:pPr>
              <a:lnSpc>
                <a:spcPct val="85000"/>
              </a:lnSpc>
              <a:spcBef>
                <a:spcPct val="5000"/>
              </a:spcBef>
            </a:pPr>
            <a:r>
              <a:rPr lang="en-US" altLang="en-US" sz="2800" smtClean="0"/>
              <a:t>The operator </a:t>
            </a:r>
            <a:r>
              <a:rPr lang="en-US" altLang="en-US" sz="2800" smtClean="0">
                <a:solidFill>
                  <a:srgbClr val="FF0000"/>
                </a:solidFill>
              </a:rPr>
              <a:t>&amp;</a:t>
            </a:r>
            <a:r>
              <a:rPr lang="en-US" altLang="en-US" sz="2800" smtClean="0"/>
              <a:t> is called the </a:t>
            </a:r>
            <a:r>
              <a:rPr lang="en-US" altLang="en-US" sz="2800" i="1" smtClean="0">
                <a:solidFill>
                  <a:schemeClr val="accent2"/>
                </a:solidFill>
              </a:rPr>
              <a:t>address</a:t>
            </a:r>
            <a:r>
              <a:rPr lang="en-US" altLang="en-US" sz="2800" smtClean="0"/>
              <a:t> operator.</a:t>
            </a:r>
          </a:p>
          <a:p>
            <a:pPr>
              <a:lnSpc>
                <a:spcPct val="85000"/>
              </a:lnSpc>
              <a:spcBef>
                <a:spcPct val="5000"/>
              </a:spcBef>
            </a:pPr>
            <a:r>
              <a:rPr lang="en-US" altLang="en-US" sz="2800" smtClean="0"/>
              <a:t>When the &amp; operator is applied to an object, the result is the address of the object.</a:t>
            </a:r>
          </a:p>
        </p:txBody>
      </p:sp>
      <p:sp>
        <p:nvSpPr>
          <p:cNvPr id="12292"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
        <p:nvSpPr>
          <p:cNvPr id="12293" name="TextBox 4"/>
          <p:cNvSpPr txBox="1">
            <a:spLocks noChangeArrowheads="1"/>
          </p:cNvSpPr>
          <p:nvPr/>
        </p:nvSpPr>
        <p:spPr bwMode="auto">
          <a:xfrm>
            <a:off x="625475" y="3505200"/>
            <a:ext cx="7620000"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5000"/>
              </a:lnSpc>
              <a:spcBef>
                <a:spcPct val="5000"/>
              </a:spcBef>
              <a:buFontTx/>
              <a:buNone/>
            </a:pPr>
            <a:r>
              <a:rPr lang="en-US" altLang="en-US" sz="2000">
                <a:solidFill>
                  <a:srgbClr val="00B050"/>
                </a:solidFill>
                <a:latin typeface="Lucida Console" panose="020B0609040504020204" pitchFamily="49" charset="0"/>
              </a:rPr>
              <a:t>//Example: </a:t>
            </a:r>
          </a:p>
          <a:p>
            <a:pPr eaLnBrk="1" hangingPunct="1">
              <a:lnSpc>
                <a:spcPct val="85000"/>
              </a:lnSpc>
              <a:spcBef>
                <a:spcPct val="5000"/>
              </a:spcBef>
              <a:buFont typeface="Monotype Sorts" pitchFamily="2" charset="2"/>
              <a:buNone/>
            </a:pPr>
            <a:r>
              <a:rPr lang="en-US" altLang="en-US" sz="2000">
                <a:solidFill>
                  <a:srgbClr val="0070C0"/>
                </a:solidFill>
                <a:latin typeface="Lucida Console" panose="020B0609040504020204" pitchFamily="49" charset="0"/>
                <a:cs typeface="Courier New" panose="02070309020205020404" pitchFamily="49" charset="0"/>
              </a:rPr>
              <a:t>int </a:t>
            </a:r>
            <a:r>
              <a:rPr lang="en-US" altLang="en-US" sz="2000">
                <a:latin typeface="Lucida Console" panose="020B0609040504020204" pitchFamily="49" charset="0"/>
                <a:cs typeface="Courier New" panose="02070309020205020404" pitchFamily="49" charset="0"/>
              </a:rPr>
              <a:t>x=75;</a:t>
            </a:r>
          </a:p>
          <a:p>
            <a:pPr eaLnBrk="1" hangingPunct="1">
              <a:lnSpc>
                <a:spcPct val="85000"/>
              </a:lnSpc>
              <a:spcBef>
                <a:spcPct val="5000"/>
              </a:spcBef>
              <a:buFont typeface="Monotype Sorts" pitchFamily="2" charset="2"/>
              <a:buNone/>
            </a:pPr>
            <a:r>
              <a:rPr lang="en-US" altLang="en-US" sz="2000">
                <a:latin typeface="Lucida Console" panose="020B0609040504020204" pitchFamily="49" charset="0"/>
                <a:cs typeface="Courier New" panose="02070309020205020404" pitchFamily="49" charset="0"/>
              </a:rPr>
              <a:t>cout &lt;&lt; "x is " &lt;&lt; x;</a:t>
            </a:r>
          </a:p>
          <a:p>
            <a:pPr eaLnBrk="1" hangingPunct="1">
              <a:lnSpc>
                <a:spcPct val="85000"/>
              </a:lnSpc>
              <a:spcBef>
                <a:spcPct val="5000"/>
              </a:spcBef>
              <a:buFont typeface="Monotype Sorts" pitchFamily="2" charset="2"/>
              <a:buNone/>
            </a:pPr>
            <a:r>
              <a:rPr lang="en-US" altLang="en-US" sz="2000">
                <a:latin typeface="Lucida Console" panose="020B0609040504020204" pitchFamily="49" charset="0"/>
                <a:cs typeface="Courier New" panose="02070309020205020404" pitchFamily="49" charset="0"/>
              </a:rPr>
              <a:t>cout &lt;&lt; "\nthe addres of x is " &lt;&lt; &amp;x &lt;&lt; endl;</a:t>
            </a:r>
          </a:p>
          <a:p>
            <a:pPr eaLnBrk="1" hangingPunct="1">
              <a:spcBef>
                <a:spcPct val="0"/>
              </a:spcBef>
              <a:buFontTx/>
              <a:buNone/>
            </a:pPr>
            <a:endParaRPr lang="en-US" altLang="en-US" sz="2000">
              <a:latin typeface="Lucida Console" panose="020B0609040504020204" pitchFamily="49" charset="0"/>
            </a:endParaRPr>
          </a:p>
        </p:txBody>
      </p:sp>
      <p:grpSp>
        <p:nvGrpSpPr>
          <p:cNvPr id="12294" name="Group 8"/>
          <p:cNvGrpSpPr>
            <a:grpSpLocks/>
          </p:cNvGrpSpPr>
          <p:nvPr/>
        </p:nvGrpSpPr>
        <p:grpSpPr bwMode="auto">
          <a:xfrm>
            <a:off x="3429000" y="5049838"/>
            <a:ext cx="2514600" cy="461962"/>
            <a:chOff x="3581400" y="5181600"/>
            <a:chExt cx="2514600" cy="461963"/>
          </a:xfrm>
        </p:grpSpPr>
        <p:sp>
          <p:nvSpPr>
            <p:cNvPr id="12295" name="Rectangle 4"/>
            <p:cNvSpPr>
              <a:spLocks noChangeArrowheads="1"/>
            </p:cNvSpPr>
            <p:nvPr/>
          </p:nvSpPr>
          <p:spPr bwMode="auto">
            <a:xfrm>
              <a:off x="5486400" y="5257800"/>
              <a:ext cx="609600" cy="3810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a:latin typeface="Times New Roman" panose="02020603050405020304" pitchFamily="18" charset="0"/>
                </a:rPr>
                <a:t>75</a:t>
              </a:r>
            </a:p>
          </p:txBody>
        </p:sp>
        <p:sp>
          <p:nvSpPr>
            <p:cNvPr id="12296" name="Text Box 5"/>
            <p:cNvSpPr txBox="1">
              <a:spLocks noChangeArrowheads="1"/>
            </p:cNvSpPr>
            <p:nvPr/>
          </p:nvSpPr>
          <p:spPr bwMode="auto">
            <a:xfrm>
              <a:off x="3581400" y="5181600"/>
              <a:ext cx="338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a:latin typeface="Times New Roman" panose="02020603050405020304" pitchFamily="18" charset="0"/>
                </a:rPr>
                <a:t>x</a:t>
              </a:r>
            </a:p>
          </p:txBody>
        </p:sp>
        <p:sp>
          <p:nvSpPr>
            <p:cNvPr id="12297" name="Text Box 7"/>
            <p:cNvSpPr txBox="1">
              <a:spLocks noChangeArrowheads="1"/>
            </p:cNvSpPr>
            <p:nvPr/>
          </p:nvSpPr>
          <p:spPr bwMode="auto">
            <a:xfrm>
              <a:off x="3810000" y="5181600"/>
              <a:ext cx="1763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400">
                  <a:latin typeface="Times New Roman" panose="02020603050405020304" pitchFamily="18" charset="0"/>
                </a:rPr>
                <a:t>[0x7fff8164]</a:t>
              </a:r>
            </a:p>
          </p:txBody>
        </p:sp>
      </p:gr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561B347F-D72F-4B44-919E-B567ABDD7486}" type="slidenum">
              <a:rPr lang="en-US" altLang="tr-TR" sz="1400"/>
              <a:pPr eaLnBrk="1" hangingPunct="1">
                <a:spcBef>
                  <a:spcPct val="0"/>
                </a:spcBef>
                <a:buFontTx/>
                <a:buNone/>
              </a:pPr>
              <a:t>70</a:t>
            </a:fld>
            <a:endParaRPr lang="en-US" altLang="tr-TR" sz="1400"/>
          </a:p>
        </p:txBody>
      </p:sp>
      <p:sp>
        <p:nvSpPr>
          <p:cNvPr id="83971" name="Rectangle 2"/>
          <p:cNvSpPr>
            <a:spLocks noGrp="1" noChangeArrowheads="1"/>
          </p:cNvSpPr>
          <p:nvPr>
            <p:ph type="title"/>
          </p:nvPr>
        </p:nvSpPr>
        <p:spPr>
          <a:xfrm>
            <a:off x="457200" y="274638"/>
            <a:ext cx="8229600" cy="1477962"/>
          </a:xfrm>
        </p:spPr>
        <p:txBody>
          <a:bodyPr/>
          <a:lstStyle/>
          <a:p>
            <a:pPr eaLnBrk="1" hangingPunct="1"/>
            <a:r>
              <a:rPr lang="en-US" altLang="tr-TR" smtClean="0"/>
              <a:t>size = size * 2;</a:t>
            </a:r>
          </a:p>
        </p:txBody>
      </p:sp>
      <p:sp>
        <p:nvSpPr>
          <p:cNvPr id="83972" name="Text Box 3"/>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83973" name="Text Box 4"/>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rgbClr val="FF3300"/>
                </a:solidFill>
                <a:latin typeface="Garamond" panose="02020404030301010803" pitchFamily="18" charset="0"/>
              </a:rPr>
              <a:t>size is 8</a:t>
            </a:r>
          </a:p>
        </p:txBody>
      </p:sp>
      <p:sp>
        <p:nvSpPr>
          <p:cNvPr id="83974" name="Rectangle 5"/>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75" name="Rectangle 6"/>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76" name="Text Box 7"/>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3977" name="Rectangle 8"/>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78" name="Text Box 9"/>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3979" name="Rectangle 10"/>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80" name="Text Box 11"/>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3981" name="Rectangle 12"/>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82" name="Rectangle 13"/>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83" name="Text Box 14"/>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3984" name="Rectangle 15"/>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85" name="Text Box 16"/>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3986" name="Rectangle 17"/>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3987" name="Text Box 18"/>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3988" name="Text Box 19"/>
          <p:cNvSpPr txBox="1">
            <a:spLocks noChangeArrowheads="1"/>
          </p:cNvSpPr>
          <p:nvPr/>
        </p:nvSpPr>
        <p:spPr bwMode="auto">
          <a:xfrm>
            <a:off x="228600" y="3962400"/>
            <a:ext cx="137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temp</a:t>
            </a:r>
          </a:p>
        </p:txBody>
      </p:sp>
      <p:sp>
        <p:nvSpPr>
          <p:cNvPr id="83989" name="Line 20"/>
          <p:cNvSpPr>
            <a:spLocks noChangeShapeType="1"/>
          </p:cNvSpPr>
          <p:nvPr/>
        </p:nvSpPr>
        <p:spPr bwMode="auto">
          <a:xfrm>
            <a:off x="1066800" y="4343400"/>
            <a:ext cx="990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90" name="Text Box 21"/>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83991" name="Text Box 22"/>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83992" name="Text Box 23"/>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83993" name="Text Box 24"/>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83994" name="Line 25"/>
          <p:cNvSpPr>
            <a:spLocks noChangeShapeType="1"/>
          </p:cNvSpPr>
          <p:nvPr/>
        </p:nvSpPr>
        <p:spPr bwMode="auto">
          <a:xfrm>
            <a:off x="914400" y="2743200"/>
            <a:ext cx="1219200" cy="1981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5"/>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C99A0EC8-6DDE-4EF2-9FE4-9D068F7E45A9}" type="slidenum">
              <a:rPr lang="en-US" altLang="tr-TR" sz="1400"/>
              <a:pPr eaLnBrk="1" hangingPunct="1">
                <a:spcBef>
                  <a:spcPct val="0"/>
                </a:spcBef>
                <a:buFontTx/>
                <a:buNone/>
              </a:pPr>
              <a:t>71</a:t>
            </a:fld>
            <a:endParaRPr lang="en-US" altLang="tr-TR" sz="1400"/>
          </a:p>
        </p:txBody>
      </p:sp>
      <p:sp>
        <p:nvSpPr>
          <p:cNvPr id="84995" name="Rectangle 2"/>
          <p:cNvSpPr>
            <a:spLocks noGrp="1" noChangeArrowheads="1"/>
          </p:cNvSpPr>
          <p:nvPr>
            <p:ph type="title"/>
          </p:nvPr>
        </p:nvSpPr>
        <p:spPr>
          <a:xfrm>
            <a:off x="457200" y="274638"/>
            <a:ext cx="8229600" cy="1477962"/>
          </a:xfrm>
        </p:spPr>
        <p:txBody>
          <a:bodyPr/>
          <a:lstStyle/>
          <a:p>
            <a:pPr eaLnBrk="1" hangingPunct="1"/>
            <a:r>
              <a:rPr lang="en-US" altLang="tr-TR" smtClean="0"/>
              <a:t>Expansion Completed</a:t>
            </a:r>
          </a:p>
        </p:txBody>
      </p:sp>
      <p:sp>
        <p:nvSpPr>
          <p:cNvPr id="84996" name="Text Box 3"/>
          <p:cNvSpPr txBox="1">
            <a:spLocks noChangeArrowheads="1"/>
          </p:cNvSpPr>
          <p:nvPr/>
        </p:nvSpPr>
        <p:spPr bwMode="auto">
          <a:xfrm>
            <a:off x="381000" y="22860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ptr</a:t>
            </a:r>
          </a:p>
        </p:txBody>
      </p:sp>
      <p:sp>
        <p:nvSpPr>
          <p:cNvPr id="84997" name="Text Box 4"/>
          <p:cNvSpPr txBox="1">
            <a:spLocks noChangeArrowheads="1"/>
          </p:cNvSpPr>
          <p:nvPr/>
        </p:nvSpPr>
        <p:spPr bwMode="auto">
          <a:xfrm>
            <a:off x="3048000" y="22098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size is 8</a:t>
            </a:r>
          </a:p>
        </p:txBody>
      </p:sp>
      <p:sp>
        <p:nvSpPr>
          <p:cNvPr id="84998" name="Rectangle 5"/>
          <p:cNvSpPr>
            <a:spLocks noChangeArrowheads="1"/>
          </p:cNvSpPr>
          <p:nvPr/>
        </p:nvSpPr>
        <p:spPr bwMode="auto">
          <a:xfrm>
            <a:off x="205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4999" name="Rectangle 6"/>
          <p:cNvSpPr>
            <a:spLocks noChangeArrowheads="1"/>
          </p:cNvSpPr>
          <p:nvPr/>
        </p:nvSpPr>
        <p:spPr bwMode="auto">
          <a:xfrm>
            <a:off x="281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5000" name="Text Box 7"/>
          <p:cNvSpPr txBox="1">
            <a:spLocks noChangeArrowheads="1"/>
          </p:cNvSpPr>
          <p:nvPr/>
        </p:nvSpPr>
        <p:spPr bwMode="auto">
          <a:xfrm>
            <a:off x="297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5001" name="Rectangle 8"/>
          <p:cNvSpPr>
            <a:spLocks noChangeArrowheads="1"/>
          </p:cNvSpPr>
          <p:nvPr/>
        </p:nvSpPr>
        <p:spPr bwMode="auto">
          <a:xfrm>
            <a:off x="358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5002" name="Text Box 9"/>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5003" name="Rectangle 10"/>
          <p:cNvSpPr>
            <a:spLocks noChangeArrowheads="1"/>
          </p:cNvSpPr>
          <p:nvPr/>
        </p:nvSpPr>
        <p:spPr bwMode="auto">
          <a:xfrm>
            <a:off x="4343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5004" name="Text Box 11"/>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5005" name="Rectangle 12"/>
          <p:cNvSpPr>
            <a:spLocks noChangeArrowheads="1"/>
          </p:cNvSpPr>
          <p:nvPr/>
        </p:nvSpPr>
        <p:spPr bwMode="auto">
          <a:xfrm>
            <a:off x="5105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5006" name="Rectangle 13"/>
          <p:cNvSpPr>
            <a:spLocks noChangeArrowheads="1"/>
          </p:cNvSpPr>
          <p:nvPr/>
        </p:nvSpPr>
        <p:spPr bwMode="auto">
          <a:xfrm>
            <a:off x="5867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5007" name="Text Box 14"/>
          <p:cNvSpPr txBox="1">
            <a:spLocks noChangeArrowheads="1"/>
          </p:cNvSpPr>
          <p:nvPr/>
        </p:nvSpPr>
        <p:spPr bwMode="auto">
          <a:xfrm>
            <a:off x="601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5008" name="Rectangle 15"/>
          <p:cNvSpPr>
            <a:spLocks noChangeArrowheads="1"/>
          </p:cNvSpPr>
          <p:nvPr/>
        </p:nvSpPr>
        <p:spPr bwMode="auto">
          <a:xfrm>
            <a:off x="6629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5009" name="Text Box 16"/>
          <p:cNvSpPr txBox="1">
            <a:spLocks noChangeArrowheads="1"/>
          </p:cNvSpPr>
          <p:nvPr/>
        </p:nvSpPr>
        <p:spPr bwMode="auto">
          <a:xfrm>
            <a:off x="6781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5010" name="Rectangle 17"/>
          <p:cNvSpPr>
            <a:spLocks noChangeArrowheads="1"/>
          </p:cNvSpPr>
          <p:nvPr/>
        </p:nvSpPr>
        <p:spPr bwMode="auto">
          <a:xfrm>
            <a:off x="7391400" y="4800600"/>
            <a:ext cx="762000" cy="6858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a:p>
        </p:txBody>
      </p:sp>
      <p:sp>
        <p:nvSpPr>
          <p:cNvPr id="85011" name="Text Box 18"/>
          <p:cNvSpPr txBox="1">
            <a:spLocks noChangeArrowheads="1"/>
          </p:cNvSpPr>
          <p:nvPr/>
        </p:nvSpPr>
        <p:spPr bwMode="auto">
          <a:xfrm>
            <a:off x="754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chemeClr val="bg2"/>
                </a:solidFill>
                <a:latin typeface="Garamond" panose="02020404030301010803" pitchFamily="18" charset="0"/>
              </a:rPr>
              <a:t> </a:t>
            </a:r>
          </a:p>
        </p:txBody>
      </p:sp>
      <p:sp>
        <p:nvSpPr>
          <p:cNvPr id="85012" name="Text Box 21"/>
          <p:cNvSpPr txBox="1">
            <a:spLocks noChangeArrowheads="1"/>
          </p:cNvSpPr>
          <p:nvPr/>
        </p:nvSpPr>
        <p:spPr bwMode="auto">
          <a:xfrm>
            <a:off x="2209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5</a:t>
            </a:r>
          </a:p>
        </p:txBody>
      </p:sp>
      <p:sp>
        <p:nvSpPr>
          <p:cNvPr id="85013" name="Text Box 22"/>
          <p:cNvSpPr txBox="1">
            <a:spLocks noChangeArrowheads="1"/>
          </p:cNvSpPr>
          <p:nvPr/>
        </p:nvSpPr>
        <p:spPr bwMode="auto">
          <a:xfrm>
            <a:off x="28956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7</a:t>
            </a:r>
          </a:p>
        </p:txBody>
      </p:sp>
      <p:sp>
        <p:nvSpPr>
          <p:cNvPr id="85014" name="Text Box 23"/>
          <p:cNvSpPr txBox="1">
            <a:spLocks noChangeArrowheads="1"/>
          </p:cNvSpPr>
          <p:nvPr/>
        </p:nvSpPr>
        <p:spPr bwMode="auto">
          <a:xfrm>
            <a:off x="3733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4</a:t>
            </a:r>
          </a:p>
        </p:txBody>
      </p:sp>
      <p:sp>
        <p:nvSpPr>
          <p:cNvPr id="85015" name="Text Box 24"/>
          <p:cNvSpPr txBox="1">
            <a:spLocks noChangeArrowheads="1"/>
          </p:cNvSpPr>
          <p:nvPr/>
        </p:nvSpPr>
        <p:spPr bwMode="auto">
          <a:xfrm>
            <a:off x="4495800" y="48768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latin typeface="Garamond" panose="02020404030301010803" pitchFamily="18" charset="0"/>
              </a:rPr>
              <a:t> 2</a:t>
            </a:r>
          </a:p>
        </p:txBody>
      </p:sp>
      <p:sp>
        <p:nvSpPr>
          <p:cNvPr id="85016" name="Line 25"/>
          <p:cNvSpPr>
            <a:spLocks noChangeShapeType="1"/>
          </p:cNvSpPr>
          <p:nvPr/>
        </p:nvSpPr>
        <p:spPr bwMode="auto">
          <a:xfrm>
            <a:off x="914400" y="2743200"/>
            <a:ext cx="1219200" cy="1981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5017" name="Text Box 26"/>
          <p:cNvSpPr txBox="1">
            <a:spLocks noChangeArrowheads="1"/>
          </p:cNvSpPr>
          <p:nvPr/>
        </p:nvSpPr>
        <p:spPr bwMode="auto">
          <a:xfrm>
            <a:off x="3124200" y="3048000"/>
            <a:ext cx="4648200" cy="1196975"/>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tr-TR" sz="2400" b="1">
                <a:solidFill>
                  <a:srgbClr val="FF3300"/>
                </a:solidFill>
              </a:rPr>
              <a:t>Array is ready for more elements, using the same “array name”, ptr.</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5"/>
          <p:cNvSpPr>
            <a:spLocks noGrp="1"/>
          </p:cNvSpPr>
          <p:nvPr>
            <p:ph type="title"/>
          </p:nvPr>
        </p:nvSpPr>
        <p:spPr>
          <a:xfrm>
            <a:off x="1066800" y="2514600"/>
            <a:ext cx="7391400" cy="1143000"/>
          </a:xfrm>
        </p:spPr>
        <p:txBody>
          <a:bodyPr/>
          <a:lstStyle/>
          <a:p>
            <a:pPr marL="514350" indent="-514350" eaLnBrk="1" hangingPunct="1"/>
            <a:r>
              <a:rPr lang="en-US" altLang="en-US" smtClean="0"/>
              <a:t>Linked Data Structures</a:t>
            </a:r>
          </a:p>
        </p:txBody>
      </p:sp>
      <p:sp>
        <p:nvSpPr>
          <p:cNvPr id="86019" name="Footer Placeholder 4"/>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3"/>
          <p:cNvSpPr>
            <a:spLocks noGrp="1"/>
          </p:cNvSpPr>
          <p:nvPr>
            <p:ph type="title"/>
          </p:nvPr>
        </p:nvSpPr>
        <p:spPr/>
        <p:txBody>
          <a:bodyPr/>
          <a:lstStyle/>
          <a:p>
            <a:r>
              <a:rPr lang="en-US" altLang="en-US" smtClean="0"/>
              <a:t>Why Linked Data Structures?</a:t>
            </a:r>
          </a:p>
        </p:txBody>
      </p:sp>
      <p:sp>
        <p:nvSpPr>
          <p:cNvPr id="87043" name="Content Placeholder 4"/>
          <p:cNvSpPr>
            <a:spLocks noGrp="1"/>
          </p:cNvSpPr>
          <p:nvPr>
            <p:ph idx="1"/>
          </p:nvPr>
        </p:nvSpPr>
        <p:spPr>
          <a:xfrm>
            <a:off x="304800" y="1600200"/>
            <a:ext cx="8610600" cy="4525963"/>
          </a:xfrm>
        </p:spPr>
        <p:txBody>
          <a:bodyPr/>
          <a:lstStyle/>
          <a:p>
            <a:r>
              <a:rPr lang="en-US" altLang="en-US" sz="2800" smtClean="0"/>
              <a:t>Array-based data structures (C++ </a:t>
            </a:r>
            <a:br>
              <a:rPr lang="en-US" altLang="en-US" sz="2800" smtClean="0"/>
            </a:br>
            <a:r>
              <a:rPr lang="en-US" altLang="en-US" sz="2800" smtClean="0"/>
              <a:t>arrays, vector, string) are efficient for accessing elements.</a:t>
            </a:r>
          </a:p>
          <a:p>
            <a:pPr lvl="1"/>
            <a:r>
              <a:rPr lang="en-US" altLang="en-US" sz="2400" smtClean="0"/>
              <a:t>Offset-based access to elements from the base address is very fast.</a:t>
            </a:r>
          </a:p>
          <a:p>
            <a:r>
              <a:rPr lang="en-US" altLang="en-US" sz="2800" smtClean="0"/>
              <a:t>The restriction that memory is a contiguous block has consequences.</a:t>
            </a:r>
          </a:p>
          <a:p>
            <a:pPr lvl="1"/>
            <a:r>
              <a:rPr lang="en-US" altLang="en-US" sz="2400" smtClean="0"/>
              <a:t>STL makes this less painful for the programmer by encapsulating memory management into the objects; however there are still consequences. </a:t>
            </a:r>
          </a:p>
          <a:p>
            <a:r>
              <a:rPr lang="en-US" altLang="en-US" sz="2800" smtClean="0"/>
              <a:t>Insertion and deletion of elements are expensive</a:t>
            </a:r>
          </a:p>
        </p:txBody>
      </p:sp>
      <p:sp>
        <p:nvSpPr>
          <p:cNvPr id="87044" name="Footer Placeholder 2"/>
          <p:cNvSpPr>
            <a:spLocks noGrp="1"/>
          </p:cNvSpPr>
          <p:nvPr>
            <p:ph type="ftr" sz="quarter" idx="4294967295"/>
          </p:nvPr>
        </p:nvSpPr>
        <p:spPr bwMode="auto">
          <a:xfrm>
            <a:off x="228600" y="6400800"/>
            <a:ext cx="4191000" cy="3238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en-US" altLang="en-US" smtClean="0"/>
              <a:t>Classes and Pointers: Some Peculiarities</a:t>
            </a:r>
          </a:p>
        </p:txBody>
      </p:sp>
      <p:sp>
        <p:nvSpPr>
          <p:cNvPr id="88067" name="Rectangle 3"/>
          <p:cNvSpPr>
            <a:spLocks noGrp="1" noChangeArrowheads="1"/>
          </p:cNvSpPr>
          <p:nvPr>
            <p:ph type="body" idx="1"/>
          </p:nvPr>
        </p:nvSpPr>
        <p:spPr>
          <a:xfrm>
            <a:off x="433388" y="1619250"/>
            <a:ext cx="8229600" cy="4525963"/>
          </a:xfrm>
        </p:spPr>
        <p:txBody>
          <a:bodyPr/>
          <a:lstStyle/>
          <a:p>
            <a:pPr eaLnBrk="1" hangingPunct="1"/>
            <a:r>
              <a:rPr lang="en-US" altLang="en-US" smtClean="0"/>
              <a:t>Class can have pointer member variables</a:t>
            </a:r>
          </a:p>
          <a:p>
            <a:pPr lvl="1" eaLnBrk="1" hangingPunct="1"/>
            <a:r>
              <a:rPr lang="en-US" altLang="en-US" smtClean="0"/>
              <a:t>Peculiarities of such classes exist</a:t>
            </a:r>
          </a:p>
        </p:txBody>
      </p:sp>
      <p:grpSp>
        <p:nvGrpSpPr>
          <p:cNvPr id="88068" name="Group 6"/>
          <p:cNvGrpSpPr>
            <a:grpSpLocks/>
          </p:cNvGrpSpPr>
          <p:nvPr/>
        </p:nvGrpSpPr>
        <p:grpSpPr bwMode="auto">
          <a:xfrm>
            <a:off x="533400" y="2971800"/>
            <a:ext cx="6083300" cy="2209800"/>
            <a:chOff x="1632" y="1872"/>
            <a:chExt cx="2536" cy="713"/>
          </a:xfrm>
        </p:grpSpPr>
        <p:pic>
          <p:nvPicPr>
            <p:cNvPr id="88069" name="Picture 4" descr="ch03-f-0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0" y="1872"/>
              <a:ext cx="1474" cy="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070" name="Rectangle 5"/>
            <p:cNvSpPr>
              <a:spLocks noChangeArrowheads="1"/>
            </p:cNvSpPr>
            <p:nvPr/>
          </p:nvSpPr>
          <p:spPr bwMode="auto">
            <a:xfrm>
              <a:off x="1632" y="2352"/>
              <a:ext cx="253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Objects </a:t>
              </a:r>
              <a:r>
                <a:rPr lang="en-US" altLang="en-US" sz="1800">
                  <a:latin typeface="Courier New" panose="02070309020205020404" pitchFamily="49" charset="0"/>
                </a:rPr>
                <a:t>objectOne</a:t>
              </a:r>
              <a:r>
                <a:rPr lang="en-US" altLang="en-US" sz="1800"/>
                <a:t> and </a:t>
              </a:r>
              <a:r>
                <a:rPr lang="en-US" altLang="en-US" sz="1800">
                  <a:latin typeface="Courier New" panose="02070309020205020404" pitchFamily="49" charset="0"/>
                </a:rPr>
                <a:t>objectTwo</a:t>
              </a:r>
            </a:p>
          </p:txBody>
        </p:sp>
      </p:gr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altLang="en-US" smtClean="0"/>
              <a:t>Classes and Pointers: Some Peculiarities (cont’d.)</a:t>
            </a:r>
          </a:p>
        </p:txBody>
      </p:sp>
      <p:sp>
        <p:nvSpPr>
          <p:cNvPr id="90115" name="Rectangle 3"/>
          <p:cNvSpPr>
            <a:spLocks noGrp="1" noChangeArrowheads="1"/>
          </p:cNvSpPr>
          <p:nvPr>
            <p:ph type="body" sz="half" idx="1"/>
          </p:nvPr>
        </p:nvSpPr>
        <p:spPr>
          <a:xfrm>
            <a:off x="457200" y="1600200"/>
            <a:ext cx="8686800" cy="3429000"/>
          </a:xfrm>
        </p:spPr>
        <p:txBody>
          <a:bodyPr/>
          <a:lstStyle/>
          <a:p>
            <a:pPr marL="344488" indent="-344488" eaLnBrk="1" hangingPunct="1">
              <a:tabLst>
                <a:tab pos="1603375" algn="l"/>
              </a:tabLst>
            </a:pPr>
            <a:r>
              <a:rPr lang="en-US" altLang="en-US" sz="2800" smtClean="0"/>
              <a:t>Destructor</a:t>
            </a:r>
          </a:p>
          <a:p>
            <a:pPr marL="747713" lvl="1" indent="-288925" eaLnBrk="1" hangingPunct="1">
              <a:tabLst>
                <a:tab pos="1603375" algn="l"/>
              </a:tabLst>
            </a:pPr>
            <a:r>
              <a:rPr lang="en-US" altLang="en-US" sz="2400" smtClean="0"/>
              <a:t>Could be used to prevent an array from staying marked as allocated</a:t>
            </a:r>
          </a:p>
          <a:p>
            <a:pPr marL="1258888" lvl="2" indent="-230188" eaLnBrk="1" hangingPunct="1">
              <a:tabLst>
                <a:tab pos="1603375" algn="l"/>
              </a:tabLst>
            </a:pPr>
            <a:r>
              <a:rPr lang="en-US" altLang="en-US" sz="2000" smtClean="0"/>
              <a:t>Even though it cannot be accessed</a:t>
            </a:r>
          </a:p>
          <a:p>
            <a:pPr marL="747713" lvl="1" indent="-288925" eaLnBrk="1" hangingPunct="1">
              <a:tabLst>
                <a:tab pos="1603375" algn="l"/>
              </a:tabLst>
            </a:pPr>
            <a:r>
              <a:rPr lang="en-US" altLang="en-US" sz="2400" smtClean="0"/>
              <a:t>If a </a:t>
            </a:r>
            <a:r>
              <a:rPr lang="en-US" altLang="en-US" sz="2400" smtClean="0">
                <a:latin typeface="Courier New" panose="02070309020205020404" pitchFamily="49" charset="0"/>
              </a:rPr>
              <a:t>class</a:t>
            </a:r>
            <a:r>
              <a:rPr lang="en-US" altLang="en-US" sz="2400" smtClean="0"/>
              <a:t> has a destructor</a:t>
            </a:r>
          </a:p>
          <a:p>
            <a:pPr marL="1258888" lvl="2" indent="-230188" eaLnBrk="1" hangingPunct="1">
              <a:tabLst>
                <a:tab pos="1603375" algn="l"/>
              </a:tabLst>
            </a:pPr>
            <a:r>
              <a:rPr lang="en-US" altLang="en-US" sz="2000" smtClean="0"/>
              <a:t>Destructor automatically executes whenever a </a:t>
            </a:r>
            <a:r>
              <a:rPr lang="en-US" altLang="en-US" sz="2000" smtClean="0">
                <a:latin typeface="Courier New" panose="02070309020205020404" pitchFamily="49" charset="0"/>
              </a:rPr>
              <a:t>class</a:t>
            </a:r>
            <a:r>
              <a:rPr lang="en-US" altLang="en-US" sz="2000" smtClean="0"/>
              <a:t> object goes out of scope</a:t>
            </a:r>
          </a:p>
          <a:p>
            <a:pPr marL="1258888" lvl="2" indent="-230188" eaLnBrk="1" hangingPunct="1">
              <a:tabLst>
                <a:tab pos="1603375" algn="l"/>
              </a:tabLst>
            </a:pPr>
            <a:r>
              <a:rPr lang="en-US" altLang="en-US" sz="2000" smtClean="0"/>
              <a:t>Put code in destructor to deallocate memory</a:t>
            </a:r>
          </a:p>
        </p:txBody>
      </p:sp>
      <p:grpSp>
        <p:nvGrpSpPr>
          <p:cNvPr id="90116" name="Group 7"/>
          <p:cNvGrpSpPr>
            <a:grpSpLocks/>
          </p:cNvGrpSpPr>
          <p:nvPr/>
        </p:nvGrpSpPr>
        <p:grpSpPr bwMode="auto">
          <a:xfrm>
            <a:off x="1981200" y="5029200"/>
            <a:ext cx="4876800" cy="2046288"/>
            <a:chOff x="1248" y="2880"/>
            <a:chExt cx="2190" cy="713"/>
          </a:xfrm>
        </p:grpSpPr>
        <p:pic>
          <p:nvPicPr>
            <p:cNvPr id="90117" name="Picture 5" descr="ch03-f-0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6" y="2880"/>
              <a:ext cx="1100" cy="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18" name="Rectangle 6"/>
            <p:cNvSpPr>
              <a:spLocks noChangeArrowheads="1"/>
            </p:cNvSpPr>
            <p:nvPr/>
          </p:nvSpPr>
          <p:spPr bwMode="auto">
            <a:xfrm>
              <a:off x="1248" y="3360"/>
              <a:ext cx="219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 Object </a:t>
              </a:r>
              <a:r>
                <a:rPr lang="en-US" altLang="en-US" sz="1800">
                  <a:latin typeface="Courier New" panose="02070309020205020404" pitchFamily="49" charset="0"/>
                </a:rPr>
                <a:t>objectOne</a:t>
              </a:r>
              <a:r>
                <a:rPr lang="en-US" altLang="en-US" sz="1800"/>
                <a:t> and its data</a:t>
              </a:r>
            </a:p>
          </p:txBody>
        </p:sp>
      </p:gr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pPr eaLnBrk="1" hangingPunct="1"/>
            <a:r>
              <a:rPr lang="en-US" altLang="en-US" sz="4000" smtClean="0"/>
              <a:t>Classes and Pointers: Some Peculiarities (cont’d.)</a:t>
            </a:r>
          </a:p>
        </p:txBody>
      </p:sp>
      <p:sp>
        <p:nvSpPr>
          <p:cNvPr id="92163" name="Rectangle 3"/>
          <p:cNvSpPr>
            <a:spLocks noGrp="1" noChangeArrowheads="1"/>
          </p:cNvSpPr>
          <p:nvPr>
            <p:ph type="body" idx="1"/>
          </p:nvPr>
        </p:nvSpPr>
        <p:spPr/>
        <p:txBody>
          <a:bodyPr/>
          <a:lstStyle/>
          <a:p>
            <a:pPr eaLnBrk="1" hangingPunct="1"/>
            <a:r>
              <a:rPr lang="en-US" altLang="en-US" sz="2400" smtClean="0"/>
              <a:t>Assignment operator</a:t>
            </a:r>
          </a:p>
          <a:p>
            <a:pPr lvl="1" eaLnBrk="1" hangingPunct="1"/>
            <a:r>
              <a:rPr lang="en-US" altLang="en-US" sz="2000" smtClean="0"/>
              <a:t>Built-in assignment operators for classes with pointer member variables may lead to shallow copying of data</a:t>
            </a:r>
          </a:p>
        </p:txBody>
      </p:sp>
      <p:grpSp>
        <p:nvGrpSpPr>
          <p:cNvPr id="92164" name="Group 7"/>
          <p:cNvGrpSpPr>
            <a:grpSpLocks/>
          </p:cNvGrpSpPr>
          <p:nvPr/>
        </p:nvGrpSpPr>
        <p:grpSpPr bwMode="auto">
          <a:xfrm>
            <a:off x="1981200" y="2743200"/>
            <a:ext cx="4648200" cy="1589088"/>
            <a:chOff x="1248" y="2016"/>
            <a:chExt cx="2536" cy="665"/>
          </a:xfrm>
        </p:grpSpPr>
        <p:sp>
          <p:nvSpPr>
            <p:cNvPr id="92168" name="Rectangle 4"/>
            <p:cNvSpPr>
              <a:spLocks noChangeArrowheads="1"/>
            </p:cNvSpPr>
            <p:nvPr/>
          </p:nvSpPr>
          <p:spPr bwMode="auto">
            <a:xfrm>
              <a:off x="1248" y="2448"/>
              <a:ext cx="253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Objects </a:t>
              </a:r>
              <a:r>
                <a:rPr lang="en-US" altLang="en-US" sz="1800">
                  <a:latin typeface="Courier New" panose="02070309020205020404" pitchFamily="49" charset="0"/>
                </a:rPr>
                <a:t>objectOne</a:t>
              </a:r>
              <a:r>
                <a:rPr lang="en-US" altLang="en-US" sz="1800"/>
                <a:t> and </a:t>
              </a:r>
              <a:r>
                <a:rPr lang="en-US" altLang="en-US" sz="1800">
                  <a:latin typeface="Courier New" panose="02070309020205020404" pitchFamily="49" charset="0"/>
                </a:rPr>
                <a:t>objectTwo</a:t>
              </a:r>
            </a:p>
          </p:txBody>
        </p:sp>
        <p:pic>
          <p:nvPicPr>
            <p:cNvPr id="92169" name="Picture 6" descr="ch03-f-0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4" y="2016"/>
              <a:ext cx="1296"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2165" name="Group 9"/>
          <p:cNvGrpSpPr>
            <a:grpSpLocks/>
          </p:cNvGrpSpPr>
          <p:nvPr/>
        </p:nvGrpSpPr>
        <p:grpSpPr bwMode="auto">
          <a:xfrm>
            <a:off x="182563" y="4114800"/>
            <a:ext cx="8504237" cy="2743200"/>
            <a:chOff x="1200" y="2928"/>
            <a:chExt cx="3984" cy="884"/>
          </a:xfrm>
        </p:grpSpPr>
        <p:sp>
          <p:nvSpPr>
            <p:cNvPr id="92166" name="Rectangle 5"/>
            <p:cNvSpPr>
              <a:spLocks noChangeArrowheads="1"/>
            </p:cNvSpPr>
            <p:nvPr/>
          </p:nvSpPr>
          <p:spPr bwMode="auto">
            <a:xfrm>
              <a:off x="1200" y="3408"/>
              <a:ext cx="3984"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Objects </a:t>
              </a:r>
              <a:r>
                <a:rPr lang="en-US" altLang="en-US" sz="1800">
                  <a:latin typeface="Courier New" panose="02070309020205020404" pitchFamily="49" charset="0"/>
                </a:rPr>
                <a:t>objectOne</a:t>
              </a:r>
              <a:r>
                <a:rPr lang="en-US" altLang="en-US" sz="1800"/>
                <a:t> and </a:t>
              </a:r>
              <a:r>
                <a:rPr lang="en-US" altLang="en-US" sz="1800">
                  <a:latin typeface="Courier New" panose="02070309020205020404" pitchFamily="49" charset="0"/>
                </a:rPr>
                <a:t>objectTwo</a:t>
              </a:r>
              <a:r>
                <a:rPr lang="en-US" altLang="en-US" sz="1800"/>
                <a:t> after the statement </a:t>
              </a:r>
              <a:r>
                <a:rPr lang="en-US" altLang="en-US" sz="1800">
                  <a:latin typeface="Courier New" panose="02070309020205020404" pitchFamily="49" charset="0"/>
                </a:rPr>
                <a:t>objectTwo = objectOne;</a:t>
              </a:r>
              <a:r>
                <a:rPr lang="en-US" altLang="en-US" sz="1800"/>
                <a:t> executes</a:t>
              </a:r>
            </a:p>
          </p:txBody>
        </p:sp>
        <p:pic>
          <p:nvPicPr>
            <p:cNvPr id="92167" name="Picture 8" descr="ch03-f-0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6" y="2928"/>
              <a:ext cx="1209"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r>
              <a:rPr lang="en-US" altLang="en-US" sz="4000" smtClean="0"/>
              <a:t>Classes and Pointers: Some Peculiarities (cont’d.)</a:t>
            </a:r>
          </a:p>
        </p:txBody>
      </p:sp>
      <p:sp>
        <p:nvSpPr>
          <p:cNvPr id="94211" name="Rectangle 3"/>
          <p:cNvSpPr>
            <a:spLocks noGrp="1" noChangeArrowheads="1"/>
          </p:cNvSpPr>
          <p:nvPr>
            <p:ph type="body" idx="1"/>
          </p:nvPr>
        </p:nvSpPr>
        <p:spPr/>
        <p:txBody>
          <a:bodyPr/>
          <a:lstStyle/>
          <a:p>
            <a:pPr eaLnBrk="1" hangingPunct="1"/>
            <a:r>
              <a:rPr lang="en-US" altLang="en-US" smtClean="0"/>
              <a:t>Assignment operator (cont’d.)</a:t>
            </a:r>
          </a:p>
          <a:p>
            <a:pPr lvl="1" eaLnBrk="1" hangingPunct="1"/>
            <a:r>
              <a:rPr lang="en-US" altLang="en-US" smtClean="0"/>
              <a:t>Overloading the assignment operator</a:t>
            </a:r>
          </a:p>
          <a:p>
            <a:pPr lvl="2" eaLnBrk="1" hangingPunct="1"/>
            <a:r>
              <a:rPr lang="en-US" altLang="en-US" smtClean="0"/>
              <a:t>Avoids shallow copying of data for classes with a pointer member variable</a:t>
            </a:r>
          </a:p>
        </p:txBody>
      </p:sp>
      <p:grpSp>
        <p:nvGrpSpPr>
          <p:cNvPr id="94212" name="Group 6"/>
          <p:cNvGrpSpPr>
            <a:grpSpLocks/>
          </p:cNvGrpSpPr>
          <p:nvPr/>
        </p:nvGrpSpPr>
        <p:grpSpPr bwMode="auto">
          <a:xfrm>
            <a:off x="1676400" y="3733800"/>
            <a:ext cx="6324600" cy="2286000"/>
            <a:chOff x="1152" y="2880"/>
            <a:chExt cx="2536" cy="675"/>
          </a:xfrm>
        </p:grpSpPr>
        <p:sp>
          <p:nvSpPr>
            <p:cNvPr id="94213" name="Rectangle 4"/>
            <p:cNvSpPr>
              <a:spLocks noChangeArrowheads="1"/>
            </p:cNvSpPr>
            <p:nvPr/>
          </p:nvSpPr>
          <p:spPr bwMode="auto">
            <a:xfrm>
              <a:off x="1152" y="3322"/>
              <a:ext cx="253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Objects </a:t>
              </a:r>
              <a:r>
                <a:rPr lang="en-US" altLang="en-US" sz="1800">
                  <a:latin typeface="Courier New" panose="02070309020205020404" pitchFamily="49" charset="0"/>
                </a:rPr>
                <a:t>objectOne</a:t>
              </a:r>
              <a:r>
                <a:rPr lang="en-US" altLang="en-US" sz="1800"/>
                <a:t> and </a:t>
              </a:r>
              <a:r>
                <a:rPr lang="en-US" altLang="en-US" sz="1800">
                  <a:latin typeface="Courier New" panose="02070309020205020404" pitchFamily="49" charset="0"/>
                </a:rPr>
                <a:t>objectTwo</a:t>
              </a:r>
            </a:p>
          </p:txBody>
        </p:sp>
        <p:pic>
          <p:nvPicPr>
            <p:cNvPr id="94214" name="Picture 5" descr="ch03-f-0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 y="2880"/>
              <a:ext cx="1825" cy="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2"/>
          <p:cNvSpPr>
            <a:spLocks noGrp="1" noChangeArrowheads="1"/>
          </p:cNvSpPr>
          <p:nvPr>
            <p:ph type="title"/>
          </p:nvPr>
        </p:nvSpPr>
        <p:spPr/>
        <p:txBody>
          <a:bodyPr/>
          <a:lstStyle/>
          <a:p>
            <a:pPr eaLnBrk="1" hangingPunct="1"/>
            <a:r>
              <a:rPr lang="en-US" altLang="en-US" sz="3600" smtClean="0"/>
              <a:t>Classes and Pointers: Some Peculiarities (cont’d.)</a:t>
            </a:r>
          </a:p>
        </p:txBody>
      </p:sp>
      <p:sp>
        <p:nvSpPr>
          <p:cNvPr id="96259" name="Rectangle 13"/>
          <p:cNvSpPr>
            <a:spLocks noGrp="1" noChangeArrowheads="1"/>
          </p:cNvSpPr>
          <p:nvPr>
            <p:ph type="body" idx="1"/>
          </p:nvPr>
        </p:nvSpPr>
        <p:spPr/>
        <p:txBody>
          <a:bodyPr/>
          <a:lstStyle/>
          <a:p>
            <a:pPr eaLnBrk="1" hangingPunct="1">
              <a:lnSpc>
                <a:spcPct val="90000"/>
              </a:lnSpc>
            </a:pPr>
            <a:r>
              <a:rPr lang="en-US" altLang="en-US" sz="2800" smtClean="0"/>
              <a:t>Copy constructor</a:t>
            </a:r>
          </a:p>
          <a:p>
            <a:pPr lvl="1" eaLnBrk="1" hangingPunct="1">
              <a:lnSpc>
                <a:spcPct val="90000"/>
              </a:lnSpc>
            </a:pPr>
            <a:r>
              <a:rPr lang="en-US" altLang="en-US" sz="2400" smtClean="0"/>
              <a:t>When declaring the class object </a:t>
            </a:r>
          </a:p>
          <a:p>
            <a:pPr lvl="2" eaLnBrk="1" hangingPunct="1">
              <a:lnSpc>
                <a:spcPct val="90000"/>
              </a:lnSpc>
            </a:pPr>
            <a:r>
              <a:rPr lang="en-US" altLang="en-US" sz="2000" smtClean="0"/>
              <a:t>Can initialize a class object by using the value of an existing object of the same type</a:t>
            </a:r>
          </a:p>
          <a:p>
            <a:pPr lvl="1" eaLnBrk="1" hangingPunct="1">
              <a:lnSpc>
                <a:spcPct val="90000"/>
              </a:lnSpc>
            </a:pPr>
            <a:r>
              <a:rPr lang="en-US" altLang="en-US" sz="2400" smtClean="0"/>
              <a:t>Default memberwise initialization</a:t>
            </a:r>
          </a:p>
          <a:p>
            <a:pPr lvl="2" eaLnBrk="1" hangingPunct="1">
              <a:lnSpc>
                <a:spcPct val="90000"/>
              </a:lnSpc>
            </a:pPr>
            <a:r>
              <a:rPr lang="en-US" altLang="en-US" sz="2000" smtClean="0"/>
              <a:t>May result from copy constructor provided by compiler</a:t>
            </a:r>
          </a:p>
          <a:p>
            <a:pPr lvl="2" eaLnBrk="1" hangingPunct="1">
              <a:lnSpc>
                <a:spcPct val="90000"/>
              </a:lnSpc>
            </a:pPr>
            <a:r>
              <a:rPr lang="en-US" altLang="en-US" sz="2000" smtClean="0"/>
              <a:t>May lead to shallow copying of data</a:t>
            </a:r>
          </a:p>
          <a:p>
            <a:pPr lvl="2" eaLnBrk="1" hangingPunct="1">
              <a:lnSpc>
                <a:spcPct val="90000"/>
              </a:lnSpc>
            </a:pPr>
            <a:r>
              <a:rPr lang="en-US" altLang="en-US" sz="2000" smtClean="0"/>
              <a:t>Correct by overriding copy constructor definition provided by compiler</a:t>
            </a:r>
          </a:p>
          <a:p>
            <a:pPr lvl="1" eaLnBrk="1" hangingPunct="1">
              <a:lnSpc>
                <a:spcPct val="90000"/>
              </a:lnSpc>
            </a:pPr>
            <a:r>
              <a:rPr lang="en-US" altLang="en-US" sz="2400" smtClean="0"/>
              <a:t>Syntax to include copy constructor in the definition of a class</a:t>
            </a:r>
          </a:p>
          <a:p>
            <a:pPr lvl="2" eaLnBrk="1" hangingPunct="1">
              <a:lnSpc>
                <a:spcPct val="90000"/>
              </a:lnSpc>
              <a:buFontTx/>
              <a:buNone/>
            </a:pPr>
            <a:r>
              <a:rPr lang="en-US" altLang="en-US" sz="2000" smtClean="0">
                <a:latin typeface="Courier New" panose="02070309020205020404" pitchFamily="49" charset="0"/>
                <a:cs typeface="Courier New" panose="02070309020205020404" pitchFamily="49" charset="0"/>
              </a:rPr>
              <a:t>className(const className&amp; otherObject);</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ltLang="en-US" smtClean="0"/>
              <a:t>Observation</a:t>
            </a:r>
          </a:p>
        </p:txBody>
      </p:sp>
      <p:sp>
        <p:nvSpPr>
          <p:cNvPr id="98307" name="Rectangle 3"/>
          <p:cNvSpPr>
            <a:spLocks noGrp="1" noChangeArrowheads="1"/>
          </p:cNvSpPr>
          <p:nvPr>
            <p:ph type="body" idx="1"/>
          </p:nvPr>
        </p:nvSpPr>
        <p:spPr/>
        <p:txBody>
          <a:bodyPr/>
          <a:lstStyle/>
          <a:p>
            <a:r>
              <a:rPr lang="en-US" altLang="en-US" sz="2800" smtClean="0"/>
              <a:t>All programs manipulate data</a:t>
            </a:r>
          </a:p>
          <a:p>
            <a:pPr lvl="1"/>
            <a:r>
              <a:rPr lang="en-US" altLang="en-US" sz="2400" smtClean="0"/>
              <a:t>programs </a:t>
            </a:r>
            <a:r>
              <a:rPr lang="en-US" altLang="en-US" sz="2400" i="1" smtClean="0"/>
              <a:t>process, store, display, gather</a:t>
            </a:r>
          </a:p>
          <a:p>
            <a:pPr lvl="1"/>
            <a:r>
              <a:rPr lang="en-US" altLang="en-US" sz="2400" smtClean="0"/>
              <a:t>data can be </a:t>
            </a:r>
            <a:r>
              <a:rPr lang="en-US" altLang="en-US" sz="2400" i="1" smtClean="0"/>
              <a:t>information, numbers, images, sound</a:t>
            </a:r>
          </a:p>
          <a:p>
            <a:r>
              <a:rPr lang="en-US" altLang="en-US" sz="2800" smtClean="0"/>
              <a:t>Each program must decide how to store data</a:t>
            </a:r>
          </a:p>
          <a:p>
            <a:r>
              <a:rPr lang="en-US" altLang="en-US" sz="2800" smtClean="0"/>
              <a:t>Choice influences program at every level</a:t>
            </a:r>
          </a:p>
          <a:p>
            <a:pPr lvl="1"/>
            <a:r>
              <a:rPr lang="en-US" altLang="en-US" sz="2400" smtClean="0"/>
              <a:t>execution speed</a:t>
            </a:r>
          </a:p>
          <a:p>
            <a:pPr lvl="1"/>
            <a:r>
              <a:rPr lang="en-US" altLang="en-US" sz="2400" smtClean="0"/>
              <a:t>memory requirements</a:t>
            </a:r>
          </a:p>
          <a:p>
            <a:pPr lvl="1"/>
            <a:r>
              <a:rPr lang="en-US" altLang="en-US" sz="2400" smtClean="0"/>
              <a:t>maintenance (debugging, extending, etc.)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t>Pointer Assignment</a:t>
            </a:r>
          </a:p>
        </p:txBody>
      </p:sp>
      <p:sp>
        <p:nvSpPr>
          <p:cNvPr id="13315" name="Content Placeholder 2"/>
          <p:cNvSpPr>
            <a:spLocks noGrp="1"/>
          </p:cNvSpPr>
          <p:nvPr>
            <p:ph idx="1"/>
          </p:nvPr>
        </p:nvSpPr>
        <p:spPr>
          <a:xfrm>
            <a:off x="457200" y="2209800"/>
            <a:ext cx="8229600" cy="3916363"/>
          </a:xfrm>
        </p:spPr>
        <p:txBody>
          <a:bodyPr/>
          <a:lstStyle/>
          <a:p>
            <a:r>
              <a:rPr lang="en-US" altLang="en-US" smtClean="0"/>
              <a:t>Pointer types are declared using the </a:t>
            </a:r>
            <a:r>
              <a:rPr lang="en-US" altLang="en-US" smtClean="0">
                <a:solidFill>
                  <a:schemeClr val="accent2"/>
                </a:solidFill>
              </a:rPr>
              <a:t>pointer</a:t>
            </a:r>
            <a:r>
              <a:rPr lang="en-US" altLang="en-US" smtClean="0"/>
              <a:t> operator</a:t>
            </a:r>
            <a:r>
              <a:rPr lang="en-US" altLang="en-US" b="1" smtClean="0"/>
              <a:t> </a:t>
            </a:r>
            <a:r>
              <a:rPr lang="en-US" altLang="en-US" b="1" smtClean="0">
                <a:solidFill>
                  <a:schemeClr val="accent2"/>
                </a:solidFill>
              </a:rPr>
              <a:t>*</a:t>
            </a:r>
            <a:r>
              <a:rPr lang="en-US" altLang="en-US" smtClean="0"/>
              <a:t>, also called the </a:t>
            </a:r>
            <a:r>
              <a:rPr lang="en-US" altLang="en-US" smtClean="0">
                <a:solidFill>
                  <a:schemeClr val="accent2"/>
                </a:solidFill>
              </a:rPr>
              <a:t>dereferencing </a:t>
            </a:r>
            <a:r>
              <a:rPr lang="en-US" altLang="en-US" smtClean="0"/>
              <a:t>operator.</a:t>
            </a:r>
          </a:p>
          <a:p>
            <a:r>
              <a:rPr lang="en-US" altLang="en-US" smtClean="0"/>
              <a:t>When declaring more than one pointer variable, the * operator must precede each identifier.</a:t>
            </a:r>
          </a:p>
          <a:p>
            <a:endParaRPr lang="en-US" altLang="en-US" smtClean="0"/>
          </a:p>
        </p:txBody>
      </p:sp>
      <p:sp>
        <p:nvSpPr>
          <p:cNvPr id="13316"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ltLang="en-US" smtClean="0"/>
              <a:t>What is a Data Structure?</a:t>
            </a:r>
          </a:p>
        </p:txBody>
      </p:sp>
      <p:sp>
        <p:nvSpPr>
          <p:cNvPr id="100355" name="Rectangle 3"/>
          <p:cNvSpPr>
            <a:spLocks noGrp="1" noChangeArrowheads="1"/>
          </p:cNvSpPr>
          <p:nvPr>
            <p:ph type="body" idx="1"/>
          </p:nvPr>
        </p:nvSpPr>
        <p:spPr/>
        <p:txBody>
          <a:bodyPr/>
          <a:lstStyle/>
          <a:p>
            <a:pPr>
              <a:buFontTx/>
              <a:buNone/>
            </a:pPr>
            <a:r>
              <a:rPr lang="en-US" altLang="en-US" smtClean="0"/>
              <a:t>data structure - </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ltLang="en-US" sz="4000" smtClean="0"/>
              <a:t>What is an Abstract Data Type?</a:t>
            </a:r>
          </a:p>
        </p:txBody>
      </p:sp>
      <p:sp>
        <p:nvSpPr>
          <p:cNvPr id="102403" name="Rectangle 3"/>
          <p:cNvSpPr>
            <a:spLocks noGrp="1" noChangeArrowheads="1"/>
          </p:cNvSpPr>
          <p:nvPr>
            <p:ph type="body" idx="1"/>
          </p:nvPr>
        </p:nvSpPr>
        <p:spPr/>
        <p:txBody>
          <a:bodyPr/>
          <a:lstStyle/>
          <a:p>
            <a:pPr>
              <a:buFontTx/>
              <a:buNone/>
            </a:pPr>
            <a:r>
              <a:rPr lang="en-US" altLang="en-US" smtClean="0"/>
              <a:t>Abstract Data Type (ADT) -</a:t>
            </a:r>
          </a:p>
          <a:p>
            <a:pPr>
              <a:buFontTx/>
              <a:buNone/>
            </a:pPr>
            <a:endParaRPr lang="en-US" altLang="en-US" smtClean="0"/>
          </a:p>
          <a:p>
            <a:pPr>
              <a:buFontTx/>
              <a:buNone/>
            </a:pPr>
            <a:r>
              <a:rPr lang="en-US" altLang="en-US" smtClean="0"/>
              <a:t>Mathematical description of an object and the set of operations on the object</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ltLang="en-US" smtClean="0"/>
              <a:t>Data Structures : Algorithms</a:t>
            </a:r>
          </a:p>
        </p:txBody>
      </p:sp>
      <p:sp>
        <p:nvSpPr>
          <p:cNvPr id="104451" name="Rectangle 3"/>
          <p:cNvSpPr>
            <a:spLocks noGrp="1" noChangeArrowheads="1"/>
          </p:cNvSpPr>
          <p:nvPr>
            <p:ph type="body" idx="1"/>
          </p:nvPr>
        </p:nvSpPr>
        <p:spPr/>
        <p:txBody>
          <a:bodyPr/>
          <a:lstStyle/>
          <a:p>
            <a:r>
              <a:rPr lang="en-US" altLang="en-US" smtClean="0"/>
              <a:t>Algorithm</a:t>
            </a:r>
          </a:p>
          <a:p>
            <a:pPr lvl="1"/>
            <a:r>
              <a:rPr lang="en-US" altLang="en-US" smtClean="0"/>
              <a:t>A high level, language independent description of a step-by-step process for solving a problem</a:t>
            </a:r>
          </a:p>
          <a:p>
            <a:r>
              <a:rPr lang="en-US" altLang="en-US" smtClean="0"/>
              <a:t>Data Structure</a:t>
            </a:r>
          </a:p>
          <a:p>
            <a:pPr lvl="1"/>
            <a:r>
              <a:rPr lang="en-US" altLang="en-US" smtClean="0"/>
              <a:t>A set of algorithms which implement an ADT</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ltLang="en-US" smtClean="0"/>
              <a:t>Why so many data structures?</a:t>
            </a:r>
          </a:p>
        </p:txBody>
      </p:sp>
      <p:sp>
        <p:nvSpPr>
          <p:cNvPr id="106499" name="Rectangle 3"/>
          <p:cNvSpPr>
            <a:spLocks noGrp="1" noChangeArrowheads="1"/>
          </p:cNvSpPr>
          <p:nvPr>
            <p:ph type="body" sz="half" idx="1"/>
          </p:nvPr>
        </p:nvSpPr>
        <p:spPr/>
        <p:txBody>
          <a:bodyPr/>
          <a:lstStyle/>
          <a:p>
            <a:pPr>
              <a:lnSpc>
                <a:spcPct val="90000"/>
              </a:lnSpc>
              <a:buFontTx/>
              <a:buNone/>
            </a:pPr>
            <a:r>
              <a:rPr lang="en-US" altLang="en-US" sz="2400" smtClean="0"/>
              <a:t>Ideal data structure:</a:t>
            </a:r>
          </a:p>
          <a:p>
            <a:pPr>
              <a:lnSpc>
                <a:spcPct val="90000"/>
              </a:lnSpc>
              <a:buFontTx/>
              <a:buNone/>
            </a:pPr>
            <a:r>
              <a:rPr lang="en-US" altLang="en-US" sz="2400" smtClean="0"/>
              <a:t>	fast, elegant, memory efficient</a:t>
            </a:r>
          </a:p>
          <a:p>
            <a:pPr>
              <a:lnSpc>
                <a:spcPct val="90000"/>
              </a:lnSpc>
              <a:buFontTx/>
              <a:buNone/>
            </a:pPr>
            <a:endParaRPr lang="en-US" altLang="en-US" sz="2400" smtClean="0"/>
          </a:p>
          <a:p>
            <a:pPr>
              <a:lnSpc>
                <a:spcPct val="90000"/>
              </a:lnSpc>
              <a:buFontTx/>
              <a:buNone/>
            </a:pPr>
            <a:r>
              <a:rPr lang="en-US" altLang="en-US" sz="2400" smtClean="0"/>
              <a:t>Generates tensions:</a:t>
            </a:r>
          </a:p>
          <a:p>
            <a:pPr lvl="1">
              <a:lnSpc>
                <a:spcPct val="90000"/>
              </a:lnSpc>
            </a:pPr>
            <a:r>
              <a:rPr lang="en-US" altLang="en-US" sz="2000" smtClean="0"/>
              <a:t>time </a:t>
            </a:r>
            <a:r>
              <a:rPr lang="en-US" altLang="en-US" sz="2000" i="1" smtClean="0"/>
              <a:t>vs.</a:t>
            </a:r>
            <a:r>
              <a:rPr lang="en-US" altLang="en-US" sz="2000" smtClean="0"/>
              <a:t> space</a:t>
            </a:r>
          </a:p>
          <a:p>
            <a:pPr lvl="1">
              <a:lnSpc>
                <a:spcPct val="90000"/>
              </a:lnSpc>
            </a:pPr>
            <a:r>
              <a:rPr lang="en-US" altLang="en-US" sz="2000" smtClean="0"/>
              <a:t>performance </a:t>
            </a:r>
            <a:r>
              <a:rPr lang="en-US" altLang="en-US" sz="2000" i="1" smtClean="0"/>
              <a:t>vs.</a:t>
            </a:r>
            <a:r>
              <a:rPr lang="en-US" altLang="en-US" sz="2000" smtClean="0"/>
              <a:t> elegance</a:t>
            </a:r>
          </a:p>
          <a:p>
            <a:pPr lvl="1">
              <a:lnSpc>
                <a:spcPct val="90000"/>
              </a:lnSpc>
            </a:pPr>
            <a:r>
              <a:rPr lang="en-US" altLang="en-US" sz="2000" smtClean="0"/>
              <a:t>generality </a:t>
            </a:r>
            <a:r>
              <a:rPr lang="en-US" altLang="en-US" sz="2000" i="1" smtClean="0"/>
              <a:t>vs. </a:t>
            </a:r>
            <a:r>
              <a:rPr lang="en-US" altLang="en-US" sz="2000" smtClean="0"/>
              <a:t>simplicity</a:t>
            </a:r>
          </a:p>
          <a:p>
            <a:pPr lvl="1">
              <a:lnSpc>
                <a:spcPct val="90000"/>
              </a:lnSpc>
            </a:pPr>
            <a:r>
              <a:rPr lang="en-US" altLang="en-US" sz="2000" smtClean="0"/>
              <a:t>one operation’s performance </a:t>
            </a:r>
            <a:r>
              <a:rPr lang="en-US" altLang="en-US" sz="2000" i="1" smtClean="0"/>
              <a:t>vs.</a:t>
            </a:r>
            <a:r>
              <a:rPr lang="en-US" altLang="en-US" sz="2000" smtClean="0"/>
              <a:t> another’s</a:t>
            </a:r>
          </a:p>
        </p:txBody>
      </p:sp>
      <p:sp>
        <p:nvSpPr>
          <p:cNvPr id="106500" name="Rectangle 4"/>
          <p:cNvSpPr>
            <a:spLocks noGrp="1" noChangeArrowheads="1"/>
          </p:cNvSpPr>
          <p:nvPr>
            <p:ph type="body" sz="half" idx="2"/>
          </p:nvPr>
        </p:nvSpPr>
        <p:spPr/>
        <p:txBody>
          <a:bodyPr/>
          <a:lstStyle/>
          <a:p>
            <a:pPr>
              <a:buFontTx/>
              <a:buNone/>
            </a:pPr>
            <a:r>
              <a:rPr lang="en-US" altLang="en-US" smtClean="0">
                <a:solidFill>
                  <a:schemeClr val="accent2"/>
                </a:solidFill>
              </a:rPr>
              <a:t>Dictionary ADT</a:t>
            </a:r>
          </a:p>
          <a:p>
            <a:pPr lvl="1"/>
            <a:r>
              <a:rPr lang="en-US" altLang="en-US" smtClean="0">
                <a:solidFill>
                  <a:schemeClr val="accent2"/>
                </a:solidFill>
              </a:rPr>
              <a:t>list</a:t>
            </a:r>
          </a:p>
          <a:p>
            <a:pPr lvl="1"/>
            <a:r>
              <a:rPr lang="en-US" altLang="en-US" smtClean="0">
                <a:solidFill>
                  <a:schemeClr val="accent2"/>
                </a:solidFill>
              </a:rPr>
              <a:t>binary search tree</a:t>
            </a:r>
          </a:p>
          <a:p>
            <a:pPr lvl="1"/>
            <a:r>
              <a:rPr lang="en-US" altLang="en-US" smtClean="0">
                <a:solidFill>
                  <a:schemeClr val="accent2"/>
                </a:solidFill>
              </a:rPr>
              <a:t>AVL tree</a:t>
            </a:r>
          </a:p>
          <a:p>
            <a:pPr lvl="1"/>
            <a:r>
              <a:rPr lang="en-US" altLang="en-US" smtClean="0">
                <a:solidFill>
                  <a:schemeClr val="accent2"/>
                </a:solidFill>
              </a:rPr>
              <a:t>Splay tree</a:t>
            </a:r>
          </a:p>
          <a:p>
            <a:pPr lvl="1"/>
            <a:r>
              <a:rPr lang="en-US" altLang="en-US" smtClean="0">
                <a:solidFill>
                  <a:schemeClr val="accent2"/>
                </a:solidFill>
              </a:rPr>
              <a:t>Red-Black tree</a:t>
            </a:r>
          </a:p>
          <a:p>
            <a:pPr lvl="1"/>
            <a:r>
              <a:rPr lang="en-US" altLang="en-US" smtClean="0">
                <a:solidFill>
                  <a:schemeClr val="accent2"/>
                </a:solidFill>
              </a:rPr>
              <a:t>hash table</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altLang="en-US" smtClean="0"/>
              <a:t>Code Implementation</a:t>
            </a:r>
          </a:p>
        </p:txBody>
      </p:sp>
      <p:sp>
        <p:nvSpPr>
          <p:cNvPr id="108547" name="Rectangle 3"/>
          <p:cNvSpPr>
            <a:spLocks noGrp="1" noChangeArrowheads="1"/>
          </p:cNvSpPr>
          <p:nvPr>
            <p:ph type="body" idx="1"/>
          </p:nvPr>
        </p:nvSpPr>
        <p:spPr/>
        <p:txBody>
          <a:bodyPr/>
          <a:lstStyle/>
          <a:p>
            <a:pPr>
              <a:lnSpc>
                <a:spcPct val="90000"/>
              </a:lnSpc>
            </a:pPr>
            <a:r>
              <a:rPr lang="en-US" altLang="en-US" sz="2800" smtClean="0"/>
              <a:t>Theoretically</a:t>
            </a:r>
          </a:p>
          <a:p>
            <a:pPr lvl="1">
              <a:lnSpc>
                <a:spcPct val="90000"/>
              </a:lnSpc>
            </a:pPr>
            <a:r>
              <a:rPr lang="en-US" altLang="en-US" sz="2400" smtClean="0"/>
              <a:t>abstract base class describes ADT</a:t>
            </a:r>
          </a:p>
          <a:p>
            <a:pPr lvl="1">
              <a:lnSpc>
                <a:spcPct val="90000"/>
              </a:lnSpc>
            </a:pPr>
            <a:r>
              <a:rPr lang="en-US" altLang="en-US" sz="2400" smtClean="0"/>
              <a:t>inherited implementations implement data structures</a:t>
            </a:r>
          </a:p>
          <a:p>
            <a:pPr lvl="1">
              <a:lnSpc>
                <a:spcPct val="90000"/>
              </a:lnSpc>
            </a:pPr>
            <a:r>
              <a:rPr lang="en-US" altLang="en-US" sz="2400" smtClean="0"/>
              <a:t>can change data structures transparently (to client code)</a:t>
            </a:r>
          </a:p>
          <a:p>
            <a:pPr>
              <a:lnSpc>
                <a:spcPct val="90000"/>
              </a:lnSpc>
            </a:pPr>
            <a:r>
              <a:rPr lang="en-US" altLang="en-US" sz="2800" smtClean="0"/>
              <a:t>Practice</a:t>
            </a:r>
          </a:p>
          <a:p>
            <a:pPr lvl="1">
              <a:lnSpc>
                <a:spcPct val="90000"/>
              </a:lnSpc>
            </a:pPr>
            <a:r>
              <a:rPr lang="en-US" altLang="en-US" sz="2400" smtClean="0"/>
              <a:t>different implementations sometimes suggest different interfaces (</a:t>
            </a:r>
            <a:r>
              <a:rPr lang="en-US" altLang="en-US" sz="2400" smtClean="0">
                <a:solidFill>
                  <a:srgbClr val="339933"/>
                </a:solidFill>
              </a:rPr>
              <a:t>generality </a:t>
            </a:r>
            <a:r>
              <a:rPr lang="en-US" altLang="en-US" sz="2400" i="1" smtClean="0">
                <a:solidFill>
                  <a:srgbClr val="339933"/>
                </a:solidFill>
              </a:rPr>
              <a:t>vs</a:t>
            </a:r>
            <a:r>
              <a:rPr lang="en-US" altLang="en-US" sz="2400" smtClean="0">
                <a:solidFill>
                  <a:srgbClr val="339933"/>
                </a:solidFill>
              </a:rPr>
              <a:t>. simplicity</a:t>
            </a:r>
            <a:r>
              <a:rPr lang="en-US" altLang="en-US" sz="2400" smtClean="0"/>
              <a:t>)</a:t>
            </a:r>
          </a:p>
          <a:p>
            <a:pPr lvl="1">
              <a:lnSpc>
                <a:spcPct val="90000"/>
              </a:lnSpc>
            </a:pPr>
            <a:r>
              <a:rPr lang="en-US" altLang="en-US" sz="2400" smtClean="0"/>
              <a:t>performance of a data structure may influence form of client code (</a:t>
            </a:r>
            <a:r>
              <a:rPr lang="en-US" altLang="en-US" sz="2400" smtClean="0">
                <a:solidFill>
                  <a:srgbClr val="339933"/>
                </a:solidFill>
              </a:rPr>
              <a:t>time </a:t>
            </a:r>
            <a:r>
              <a:rPr lang="en-US" altLang="en-US" sz="2400" i="1" smtClean="0">
                <a:solidFill>
                  <a:srgbClr val="339933"/>
                </a:solidFill>
              </a:rPr>
              <a:t>vs</a:t>
            </a:r>
            <a:r>
              <a:rPr lang="en-US" altLang="en-US" sz="2400" smtClean="0">
                <a:solidFill>
                  <a:srgbClr val="339933"/>
                </a:solidFill>
              </a:rPr>
              <a:t>. space</a:t>
            </a:r>
            <a:r>
              <a:rPr lang="en-US" altLang="en-US" sz="2400" smtClean="0"/>
              <a:t>, </a:t>
            </a:r>
            <a:r>
              <a:rPr lang="en-US" altLang="en-US" sz="2400" smtClean="0">
                <a:solidFill>
                  <a:srgbClr val="339933"/>
                </a:solidFill>
              </a:rPr>
              <a:t>one operation </a:t>
            </a:r>
            <a:r>
              <a:rPr lang="en-US" altLang="en-US" sz="2400" i="1" smtClean="0">
                <a:solidFill>
                  <a:srgbClr val="339933"/>
                </a:solidFill>
              </a:rPr>
              <a:t>vs</a:t>
            </a:r>
            <a:r>
              <a:rPr lang="en-US" altLang="en-US" sz="2400" smtClean="0">
                <a:solidFill>
                  <a:srgbClr val="339933"/>
                </a:solidFill>
              </a:rPr>
              <a:t>. another</a:t>
            </a:r>
            <a:r>
              <a:rPr lang="en-US" altLang="en-US" sz="2400" smtClean="0"/>
              <a:t>)</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457200" y="274638"/>
            <a:ext cx="8305800" cy="1143000"/>
          </a:xfrm>
        </p:spPr>
        <p:txBody>
          <a:bodyPr/>
          <a:lstStyle/>
          <a:p>
            <a:r>
              <a:rPr lang="en-US" altLang="en-US" smtClean="0"/>
              <a:t>ADT Presentation Algorithm</a:t>
            </a:r>
          </a:p>
        </p:txBody>
      </p:sp>
      <p:sp>
        <p:nvSpPr>
          <p:cNvPr id="110595" name="Rectangle 3"/>
          <p:cNvSpPr>
            <a:spLocks noGrp="1" noChangeArrowheads="1"/>
          </p:cNvSpPr>
          <p:nvPr>
            <p:ph type="body" idx="1"/>
          </p:nvPr>
        </p:nvSpPr>
        <p:spPr/>
        <p:txBody>
          <a:bodyPr/>
          <a:lstStyle/>
          <a:p>
            <a:pPr>
              <a:lnSpc>
                <a:spcPct val="90000"/>
              </a:lnSpc>
            </a:pPr>
            <a:r>
              <a:rPr lang="en-US" altLang="en-US" sz="2800" smtClean="0"/>
              <a:t>Present an ADT</a:t>
            </a:r>
          </a:p>
          <a:p>
            <a:pPr>
              <a:lnSpc>
                <a:spcPct val="90000"/>
              </a:lnSpc>
            </a:pPr>
            <a:r>
              <a:rPr lang="en-US" altLang="en-US" sz="2800" smtClean="0"/>
              <a:t>Motivate with some applications</a:t>
            </a:r>
          </a:p>
          <a:p>
            <a:pPr>
              <a:lnSpc>
                <a:spcPct val="90000"/>
              </a:lnSpc>
            </a:pPr>
            <a:r>
              <a:rPr lang="en-US" altLang="en-US" sz="2800" smtClean="0"/>
              <a:t>Repeat until browned entirely through</a:t>
            </a:r>
          </a:p>
          <a:p>
            <a:pPr lvl="1">
              <a:lnSpc>
                <a:spcPct val="90000"/>
              </a:lnSpc>
            </a:pPr>
            <a:r>
              <a:rPr lang="en-US" altLang="en-US" sz="2400" smtClean="0"/>
              <a:t>develop a data structure for the ADT</a:t>
            </a:r>
          </a:p>
          <a:p>
            <a:pPr lvl="1">
              <a:lnSpc>
                <a:spcPct val="90000"/>
              </a:lnSpc>
            </a:pPr>
            <a:r>
              <a:rPr lang="en-US" altLang="en-US" sz="2400" smtClean="0"/>
              <a:t>analyze its properties </a:t>
            </a:r>
          </a:p>
          <a:p>
            <a:pPr lvl="2">
              <a:lnSpc>
                <a:spcPct val="90000"/>
              </a:lnSpc>
            </a:pPr>
            <a:r>
              <a:rPr lang="en-US" altLang="en-US" sz="2000" smtClean="0"/>
              <a:t>efficiency</a:t>
            </a:r>
          </a:p>
          <a:p>
            <a:pPr lvl="2">
              <a:lnSpc>
                <a:spcPct val="90000"/>
              </a:lnSpc>
            </a:pPr>
            <a:r>
              <a:rPr lang="en-US" altLang="en-US" sz="2000" smtClean="0"/>
              <a:t>correctness</a:t>
            </a:r>
          </a:p>
          <a:p>
            <a:pPr lvl="2">
              <a:lnSpc>
                <a:spcPct val="90000"/>
              </a:lnSpc>
            </a:pPr>
            <a:r>
              <a:rPr lang="en-US" altLang="en-US" sz="2000" smtClean="0"/>
              <a:t>limitations</a:t>
            </a:r>
          </a:p>
          <a:p>
            <a:pPr lvl="2">
              <a:lnSpc>
                <a:spcPct val="90000"/>
              </a:lnSpc>
            </a:pPr>
            <a:r>
              <a:rPr lang="en-US" altLang="en-US" sz="2000" smtClean="0"/>
              <a:t>ease of programming</a:t>
            </a:r>
          </a:p>
          <a:p>
            <a:pPr>
              <a:lnSpc>
                <a:spcPct val="90000"/>
              </a:lnSpc>
            </a:pPr>
            <a:r>
              <a:rPr lang="en-US" altLang="en-US" sz="2800" smtClean="0"/>
              <a:t>Contrast data structure’s strengths and weaknesses</a:t>
            </a:r>
          </a:p>
          <a:p>
            <a:pPr lvl="1">
              <a:lnSpc>
                <a:spcPct val="90000"/>
              </a:lnSpc>
            </a:pPr>
            <a:r>
              <a:rPr lang="en-US" altLang="en-US" sz="2400" smtClean="0"/>
              <a:t>understand when to use each one</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r>
              <a:rPr lang="tr-TR" altLang="en-US" smtClean="0"/>
              <a:t>List ADT</a:t>
            </a:r>
            <a:endParaRPr lang="en-US" altLang="en-US" smtClean="0"/>
          </a:p>
        </p:txBody>
      </p:sp>
      <p:sp>
        <p:nvSpPr>
          <p:cNvPr id="112643" name="Content Placeholder 2"/>
          <p:cNvSpPr>
            <a:spLocks noGrp="1"/>
          </p:cNvSpPr>
          <p:nvPr>
            <p:ph idx="1"/>
          </p:nvPr>
        </p:nvSpPr>
        <p:spPr/>
        <p:txBody>
          <a:bodyPr/>
          <a:lstStyle/>
          <a:p>
            <a:pPr marL="0" indent="0">
              <a:buFontTx/>
              <a:buNone/>
            </a:pPr>
            <a:r>
              <a:rPr lang="en-US" altLang="en-US" sz="2000" smtClean="0"/>
              <a:t>We all have an intuitive understanding of what we mean by a “list”. We want to turn this intuitive understanding into a concrete data structure with implementations for its operations. </a:t>
            </a:r>
          </a:p>
          <a:p>
            <a:pPr marL="0" indent="0">
              <a:buFontTx/>
              <a:buNone/>
            </a:pPr>
            <a:r>
              <a:rPr lang="en-US" altLang="en-US" sz="2000" smtClean="0"/>
              <a:t>The most important concept related to lists is that of position. In other words, we perceive that there is a first element in the list, a second element, and so on. </a:t>
            </a:r>
          </a:p>
          <a:p>
            <a:pPr marL="0" indent="0">
              <a:buFontTx/>
              <a:buNone/>
            </a:pPr>
            <a:r>
              <a:rPr lang="en-US" altLang="en-US" sz="2000" smtClean="0"/>
              <a:t>So, define a list to be a finite, ordered sequence of data items known as elements. This is close to the mathematical concept of a sequence.</a:t>
            </a:r>
          </a:p>
          <a:p>
            <a:pPr marL="0" indent="0">
              <a:buFontTx/>
              <a:buNone/>
            </a:pPr>
            <a:endParaRPr lang="en-US" altLang="en-US" sz="2000" smtClean="0"/>
          </a:p>
          <a:p>
            <a:pPr marL="0" indent="0">
              <a:buFontTx/>
              <a:buNone/>
            </a:pPr>
            <a:r>
              <a:rPr lang="en-US" altLang="en-US" sz="2000" smtClean="0"/>
              <a:t>“</a:t>
            </a:r>
            <a:r>
              <a:rPr lang="en-US" altLang="en-US" sz="2000" b="1" smtClean="0"/>
              <a:t>Ordered</a:t>
            </a:r>
            <a:r>
              <a:rPr lang="en-US" altLang="en-US" sz="2000" smtClean="0"/>
              <a:t>” in this definition means that each element has a position in the list. So the term “ordered” in this context does not mean that the list elements are sorted by value. (Of course, we can always choose to sort the elements on the list if we want; it’s just that keeping the elements sorted is not an inherent property of being a list.)</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p:txBody>
          <a:bodyPr/>
          <a:lstStyle/>
          <a:p>
            <a:r>
              <a:rPr lang="tr-TR" altLang="en-US" smtClean="0"/>
              <a:t>List ADT</a:t>
            </a:r>
            <a:endParaRPr lang="en-US" altLang="en-US" smtClean="0"/>
          </a:p>
        </p:txBody>
      </p:sp>
      <p:sp>
        <p:nvSpPr>
          <p:cNvPr id="113667" name="Content Placeholder 2"/>
          <p:cNvSpPr>
            <a:spLocks noGrp="1"/>
          </p:cNvSpPr>
          <p:nvPr>
            <p:ph idx="1"/>
          </p:nvPr>
        </p:nvSpPr>
        <p:spPr/>
        <p:txBody>
          <a:bodyPr/>
          <a:lstStyle/>
          <a:p>
            <a:pPr marL="0" indent="0">
              <a:buFontTx/>
              <a:buNone/>
            </a:pPr>
            <a:r>
              <a:rPr lang="en-US" altLang="en-US" sz="2000" smtClean="0"/>
              <a:t>Each list element must have some data type. In the simple list all elements of the list are usually assumed to have the same data type, although there is no conceptual objection to lists whose elements have differing data types if the application requires it. </a:t>
            </a:r>
            <a:endParaRPr lang="tr-TR" altLang="en-US" sz="2000" smtClean="0"/>
          </a:p>
          <a:p>
            <a:pPr marL="0" indent="0">
              <a:buFontTx/>
              <a:buNone/>
            </a:pPr>
            <a:r>
              <a:rPr lang="en-US" altLang="en-US" sz="2000" smtClean="0"/>
              <a:t>The operations defined as part of the list ADT do not depend on the elemental data type. For example, the list ADT can be used for lists of integers, lists of characters, lists of payroll records, even lists of lists.</a:t>
            </a:r>
          </a:p>
          <a:p>
            <a:pPr marL="0" indent="0">
              <a:buFontTx/>
              <a:buNone/>
            </a:pPr>
            <a:endParaRPr lang="en-US" altLang="en-US" sz="2000" smtClean="0"/>
          </a:p>
          <a:p>
            <a:pPr marL="0" indent="0">
              <a:buFontTx/>
              <a:buNone/>
            </a:pPr>
            <a:r>
              <a:rPr lang="en-US" altLang="en-US" sz="2000" smtClean="0"/>
              <a:t>A list is said to be empty when it contains no elements. The number of elements currently stored is called the length of the list. The beginning of the list is called the head, the end of the list is called the tail.</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p:txBody>
          <a:bodyPr/>
          <a:lstStyle/>
          <a:p>
            <a:r>
              <a:rPr lang="tr-TR" altLang="en-US" smtClean="0"/>
              <a:t>List ADT</a:t>
            </a:r>
            <a:endParaRPr lang="en-US" altLang="en-US" smtClean="0"/>
          </a:p>
        </p:txBody>
      </p:sp>
      <p:sp>
        <p:nvSpPr>
          <p:cNvPr id="114691" name="Content Placeholder 2"/>
          <p:cNvSpPr>
            <a:spLocks noGrp="1"/>
          </p:cNvSpPr>
          <p:nvPr>
            <p:ph idx="1"/>
          </p:nvPr>
        </p:nvSpPr>
        <p:spPr/>
        <p:txBody>
          <a:bodyPr/>
          <a:lstStyle/>
          <a:p>
            <a:pPr marL="0" indent="0">
              <a:buFontTx/>
              <a:buNone/>
            </a:pPr>
            <a:r>
              <a:rPr lang="en-US" altLang="en-US" sz="2000" smtClean="0"/>
              <a:t>We need some notation to show the contents of a list,</a:t>
            </a:r>
            <a:endParaRPr lang="tr-TR" altLang="en-US" sz="2000" smtClean="0"/>
          </a:p>
          <a:p>
            <a:pPr marL="0" indent="0">
              <a:buFontTx/>
              <a:buNone/>
            </a:pPr>
            <a:r>
              <a:rPr lang="tr-TR" altLang="en-US" sz="2000" smtClean="0"/>
              <a:t>t</a:t>
            </a:r>
            <a:r>
              <a:rPr lang="en-US" altLang="en-US" sz="2000" smtClean="0"/>
              <a:t>o be consistent with standard array indexing, the first position on the list is denoted as 0. Thus, if there are n elements in the list, they are given positions 0 through n−1 </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p:txBody>
          <a:bodyPr/>
          <a:lstStyle/>
          <a:p>
            <a:r>
              <a:rPr lang="tr-TR" altLang="en-US" smtClean="0"/>
              <a:t>Defining List ADT</a:t>
            </a:r>
            <a:endParaRPr lang="en-US" altLang="en-US" smtClean="0"/>
          </a:p>
        </p:txBody>
      </p:sp>
      <p:sp>
        <p:nvSpPr>
          <p:cNvPr id="3" name="Content Placeholder 2"/>
          <p:cNvSpPr>
            <a:spLocks noGrp="1"/>
          </p:cNvSpPr>
          <p:nvPr>
            <p:ph idx="1"/>
          </p:nvPr>
        </p:nvSpPr>
        <p:spPr/>
        <p:txBody>
          <a:bodyPr/>
          <a:lstStyle/>
          <a:p>
            <a:pPr marL="0" indent="0">
              <a:buFontTx/>
              <a:buNone/>
              <a:defRPr/>
            </a:pPr>
            <a:r>
              <a:rPr lang="en-US" sz="2400" dirty="0" smtClean="0"/>
              <a:t>What basic operations do we want our lists to support? </a:t>
            </a:r>
            <a:endParaRPr lang="tr-TR" sz="2400" dirty="0" smtClean="0"/>
          </a:p>
          <a:p>
            <a:pPr>
              <a:defRPr/>
            </a:pPr>
            <a:r>
              <a:rPr lang="en-US" sz="2400" dirty="0" smtClean="0"/>
              <a:t>a list should be able to grow and shrink in size as we insert and remove elements. </a:t>
            </a:r>
            <a:endParaRPr lang="tr-TR" sz="2400" dirty="0" smtClean="0"/>
          </a:p>
          <a:p>
            <a:pPr>
              <a:defRPr/>
            </a:pPr>
            <a:r>
              <a:rPr lang="en-US" sz="2400" dirty="0" smtClean="0"/>
              <a:t>We should be able to insert and remove elements from anywhere in the list. </a:t>
            </a:r>
            <a:endParaRPr lang="tr-TR" sz="2400" dirty="0" smtClean="0"/>
          </a:p>
          <a:p>
            <a:pPr>
              <a:defRPr/>
            </a:pPr>
            <a:r>
              <a:rPr lang="en-US" sz="2400" dirty="0" smtClean="0"/>
              <a:t>We should be able to gain access to any element’s value, either to read it or to change it. </a:t>
            </a:r>
            <a:endParaRPr lang="tr-TR" sz="2400" dirty="0" smtClean="0"/>
          </a:p>
          <a:p>
            <a:pPr>
              <a:defRPr/>
            </a:pPr>
            <a:r>
              <a:rPr lang="en-US" sz="2400" dirty="0" smtClean="0"/>
              <a:t>We must be able to create and clear (or reinitialize) lists. It is also convenient to access the next or previous element from the “current” one.</a:t>
            </a:r>
          </a:p>
          <a:p>
            <a:pPr>
              <a:defRPr/>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r>
              <a:rPr lang="en-US" altLang="en-US" smtClean="0"/>
              <a:t>Declaring Pointer Variables</a:t>
            </a:r>
          </a:p>
        </p:txBody>
      </p:sp>
      <p:sp>
        <p:nvSpPr>
          <p:cNvPr id="14339" name="Footer Placeholder 3"/>
          <p:cNvSpPr>
            <a:spLocks noGrp="1"/>
          </p:cNvSpPr>
          <p:nvPr>
            <p:ph type="ftr" sz="quarter" idx="4294967295"/>
          </p:nvPr>
        </p:nvSpPr>
        <p:spPr bwMode="auto">
          <a:xfrm>
            <a:off x="228600" y="6248400"/>
            <a:ext cx="41910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solidFill>
                  <a:srgbClr val="4A5086"/>
                </a:solidFill>
              </a:rPr>
              <a:t>Copyright © 2012 Pearson Education, Inc.</a:t>
            </a:r>
          </a:p>
        </p:txBody>
      </p:sp>
      <p:graphicFrame>
        <p:nvGraphicFramePr>
          <p:cNvPr id="6" name="Table 5"/>
          <p:cNvGraphicFramePr>
            <a:graphicFrameLocks noGrp="1"/>
          </p:cNvGraphicFramePr>
          <p:nvPr/>
        </p:nvGraphicFramePr>
        <p:xfrm>
          <a:off x="152400" y="2362200"/>
          <a:ext cx="8915400" cy="2454275"/>
        </p:xfrm>
        <a:graphic>
          <a:graphicData uri="http://schemas.openxmlformats.org/drawingml/2006/table">
            <a:tbl>
              <a:tblPr firstRow="1" bandRow="1">
                <a:tableStyleId>{10A1B5D5-9B99-4C35-A422-299274C87663}</a:tableStyleId>
              </a:tblPr>
              <a:tblGrid>
                <a:gridCol w="8915400">
                  <a:extLst>
                    <a:ext uri="{9D8B030D-6E8A-4147-A177-3AD203B41FA5}">
                      <a16:colId xmlns:a16="http://schemas.microsoft.com/office/drawing/2014/main" val="20000"/>
                    </a:ext>
                  </a:extLst>
                </a:gridCol>
              </a:tblGrid>
              <a:tr h="990718">
                <a:tc>
                  <a:txBody>
                    <a:bodyPr/>
                    <a:lstStyle/>
                    <a:p>
                      <a:r>
                        <a:rPr lang="en-US" sz="1800" u="sng" strike="noStrike" kern="1200" baseline="0" dirty="0" smtClean="0"/>
                        <a:t>Syntax:</a:t>
                      </a:r>
                    </a:p>
                    <a:p>
                      <a:r>
                        <a:rPr lang="en-US" sz="1800" b="0" u="none" strike="noStrike" kern="1200" baseline="0" dirty="0" err="1" smtClean="0"/>
                        <a:t>type_specifier</a:t>
                      </a:r>
                      <a:r>
                        <a:rPr lang="en-US" sz="1800" b="0" u="none" strike="noStrike" kern="1200" baseline="0" dirty="0" smtClean="0"/>
                        <a:t> </a:t>
                      </a:r>
                      <a:r>
                        <a:rPr lang="en-US" sz="1800" b="1" u="none" strike="noStrike" kern="1200" baseline="0" dirty="0" smtClean="0"/>
                        <a:t>*</a:t>
                      </a:r>
                      <a:r>
                        <a:rPr lang="en-US" sz="1800" b="0" u="none" strike="noStrike" kern="1200" baseline="0" dirty="0" smtClean="0"/>
                        <a:t>identifier1[</a:t>
                      </a:r>
                      <a:r>
                        <a:rPr lang="en-US" sz="1800" b="1" u="none" strike="noStrike" kern="1200" baseline="0" dirty="0" smtClean="0"/>
                        <a:t>,</a:t>
                      </a:r>
                      <a:r>
                        <a:rPr lang="en-US" sz="1800" b="0" u="none" strike="noStrike" kern="1200" baseline="0" dirty="0" smtClean="0"/>
                        <a:t> </a:t>
                      </a:r>
                      <a:r>
                        <a:rPr lang="en-US" sz="1800" b="1" u="none" strike="noStrike" kern="1200" baseline="0" dirty="0" smtClean="0"/>
                        <a:t>*</a:t>
                      </a:r>
                      <a:r>
                        <a:rPr lang="en-US" sz="1800" b="0" u="none" strike="noStrike" kern="1200" baseline="0" dirty="0" smtClean="0"/>
                        <a:t>identifier2[</a:t>
                      </a:r>
                      <a:r>
                        <a:rPr lang="en-US" sz="1800" b="1" u="none" strike="noStrike" kern="1200" baseline="0" dirty="0" smtClean="0"/>
                        <a:t>,</a:t>
                      </a:r>
                      <a:r>
                        <a:rPr lang="en-US" sz="1800" b="0" u="none" strike="noStrike" kern="1200" baseline="0" dirty="0" smtClean="0"/>
                        <a:t>…]]</a:t>
                      </a:r>
                      <a:r>
                        <a:rPr lang="en-US" sz="1800" u="none" strike="noStrike" kern="1200" baseline="0" dirty="0" smtClean="0"/>
                        <a:t>; </a:t>
                      </a:r>
                    </a:p>
                  </a:txBody>
                  <a:tcPr marT="45731" marB="45731"/>
                </a:tc>
                <a:extLst>
                  <a:ext uri="{0D108BD9-81ED-4DB2-BD59-A6C34878D82A}">
                    <a16:rowId xmlns:a16="http://schemas.microsoft.com/office/drawing/2014/main" val="10000"/>
                  </a:ext>
                </a:extLst>
              </a:tr>
              <a:tr h="1463557">
                <a:tc>
                  <a:txBody>
                    <a:bodyPr/>
                    <a:lstStyle/>
                    <a:p>
                      <a:pPr algn="l"/>
                      <a:r>
                        <a:rPr lang="en-US" sz="1800" u="sng" dirty="0" smtClean="0"/>
                        <a:t>Examples</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err="1" smtClean="0">
                          <a:solidFill>
                            <a:srgbClr val="0070C0"/>
                          </a:solidFill>
                          <a:latin typeface="Lucida Console" pitchFamily="49" charset="0"/>
                          <a:ea typeface="+mn-ea"/>
                          <a:cs typeface="+mn-cs"/>
                        </a:rPr>
                        <a:t>int</a:t>
                      </a:r>
                      <a:r>
                        <a:rPr lang="en-US" sz="1600" b="0" i="0" u="none" strike="noStrike" kern="1200" baseline="0" dirty="0" smtClean="0">
                          <a:solidFill>
                            <a:srgbClr val="0070C0"/>
                          </a:solidFill>
                          <a:latin typeface="Lucida Console" pitchFamily="49" charset="0"/>
                          <a:ea typeface="+mn-ea"/>
                          <a:cs typeface="+mn-cs"/>
                        </a:rPr>
                        <a:t> </a:t>
                      </a:r>
                      <a:r>
                        <a:rPr lang="en-US" sz="1600" b="0" i="0" u="none" strike="noStrike" kern="1200" baseline="0" dirty="0" smtClean="0">
                          <a:solidFill>
                            <a:schemeClr val="tx1"/>
                          </a:solidFill>
                          <a:latin typeface="Lucida Console" pitchFamily="49" charset="0"/>
                          <a:ea typeface="+mn-ea"/>
                          <a:cs typeface="+mn-cs"/>
                        </a:rPr>
                        <a:t>*</a:t>
                      </a:r>
                      <a:r>
                        <a:rPr lang="en-US" sz="1600" b="0" i="0" u="none" strike="noStrike" kern="1200" baseline="0" dirty="0" err="1" smtClean="0">
                          <a:solidFill>
                            <a:schemeClr val="tx1"/>
                          </a:solidFill>
                          <a:latin typeface="Lucida Console" pitchFamily="49" charset="0"/>
                          <a:ea typeface="+mn-ea"/>
                          <a:cs typeface="+mn-cs"/>
                        </a:rPr>
                        <a:t>iPtr</a:t>
                      </a:r>
                      <a:r>
                        <a:rPr lang="en-US" sz="1600" b="0" i="0" u="none" strike="noStrike" kern="1200" baseline="0" dirty="0" smtClean="0">
                          <a:solidFill>
                            <a:schemeClr val="tx1"/>
                          </a:solidFill>
                          <a:latin typeface="Lucida Console" pitchFamily="49" charset="0"/>
                          <a:ea typeface="+mn-ea"/>
                          <a:cs typeface="+mn-cs"/>
                        </a:rPr>
                        <a:t>; </a:t>
                      </a:r>
                      <a:r>
                        <a:rPr lang="en-US" sz="1600" b="0" i="0" u="none" strike="noStrike" kern="1200" baseline="0" dirty="0" smtClean="0">
                          <a:solidFill>
                            <a:srgbClr val="00B050"/>
                          </a:solidFill>
                          <a:latin typeface="Lucida Console" pitchFamily="49" charset="0"/>
                          <a:ea typeface="+mn-ea"/>
                          <a:cs typeface="+mn-cs"/>
                        </a:rPr>
                        <a:t>// </a:t>
                      </a:r>
                      <a:r>
                        <a:rPr lang="en-US" sz="1600" b="0" i="0" u="none" strike="noStrike" kern="1200" baseline="0" dirty="0" err="1" smtClean="0">
                          <a:solidFill>
                            <a:srgbClr val="00B050"/>
                          </a:solidFill>
                          <a:latin typeface="Lucida Console" pitchFamily="49" charset="0"/>
                          <a:ea typeface="+mn-ea"/>
                          <a:cs typeface="+mn-cs"/>
                        </a:rPr>
                        <a:t>iPtr</a:t>
                      </a:r>
                      <a:r>
                        <a:rPr lang="en-US" sz="1600" b="0" i="0" u="none" strike="noStrike" kern="1200" baseline="0" dirty="0" smtClean="0">
                          <a:solidFill>
                            <a:srgbClr val="00B050"/>
                          </a:solidFill>
                          <a:latin typeface="Lucida Console" pitchFamily="49" charset="0"/>
                          <a:ea typeface="+mn-ea"/>
                          <a:cs typeface="+mn-cs"/>
                        </a:rPr>
                        <a:t> is a pointer to </a:t>
                      </a:r>
                      <a:r>
                        <a:rPr lang="en-US" sz="1600" b="0" i="0" u="none" strike="noStrike" kern="1200" baseline="0" dirty="0" err="1" smtClean="0">
                          <a:solidFill>
                            <a:srgbClr val="00B050"/>
                          </a:solidFill>
                          <a:latin typeface="Lucida Console" pitchFamily="49" charset="0"/>
                          <a:ea typeface="+mn-ea"/>
                          <a:cs typeface="+mn-cs"/>
                        </a:rPr>
                        <a:t>int</a:t>
                      </a:r>
                      <a:r>
                        <a:rPr lang="en-US" sz="1600" b="0" i="0" u="none" strike="noStrike" kern="1200" baseline="0" dirty="0" smtClean="0">
                          <a:solidFill>
                            <a:srgbClr val="00B050"/>
                          </a:solidFill>
                          <a:latin typeface="Lucida Console" pitchFamily="49" charset="0"/>
                          <a:ea typeface="+mn-ea"/>
                          <a:cs typeface="+mn-cs"/>
                        </a:rPr>
                        <a:t> type.</a:t>
                      </a:r>
                    </a:p>
                    <a:p>
                      <a:r>
                        <a:rPr lang="en-US" sz="1600" b="0" i="0" u="none" strike="noStrike" kern="1200" baseline="0" dirty="0" err="1" smtClean="0">
                          <a:solidFill>
                            <a:srgbClr val="0070C0"/>
                          </a:solidFill>
                          <a:latin typeface="Lucida Console" pitchFamily="49" charset="0"/>
                          <a:ea typeface="+mn-ea"/>
                          <a:cs typeface="+mn-cs"/>
                        </a:rPr>
                        <a:t>int</a:t>
                      </a:r>
                      <a:r>
                        <a:rPr lang="en-US" sz="1600" b="0" i="0" u="none" strike="noStrike" kern="1200" baseline="0" dirty="0" smtClean="0">
                          <a:solidFill>
                            <a:srgbClr val="0070C0"/>
                          </a:solidFill>
                          <a:latin typeface="Lucida Console" pitchFamily="49" charset="0"/>
                          <a:ea typeface="+mn-ea"/>
                          <a:cs typeface="+mn-cs"/>
                        </a:rPr>
                        <a:t> </a:t>
                      </a:r>
                      <a:r>
                        <a:rPr lang="en-US" sz="1600" b="0" i="0" u="none" strike="noStrike" kern="1200" baseline="0" dirty="0" smtClean="0">
                          <a:solidFill>
                            <a:schemeClr val="tx1"/>
                          </a:solidFill>
                          <a:latin typeface="Lucida Console" pitchFamily="49" charset="0"/>
                          <a:ea typeface="+mn-ea"/>
                          <a:cs typeface="+mn-cs"/>
                        </a:rPr>
                        <a:t>*iPtr1, *iPtr2; </a:t>
                      </a:r>
                      <a:r>
                        <a:rPr lang="en-US" sz="1600" b="0" i="0" u="none" strike="noStrike" kern="1200" baseline="0" dirty="0" smtClean="0">
                          <a:solidFill>
                            <a:srgbClr val="00B050"/>
                          </a:solidFill>
                          <a:latin typeface="Lucida Console" pitchFamily="49" charset="0"/>
                          <a:ea typeface="+mn-ea"/>
                          <a:cs typeface="+mn-cs"/>
                        </a:rPr>
                        <a:t>// iPtr1 and iPtr2 are both pointers to </a:t>
                      </a:r>
                      <a:r>
                        <a:rPr lang="en-US" sz="1600" b="0" i="0" u="none" strike="noStrike" kern="1200" baseline="0" dirty="0" err="1" smtClean="0">
                          <a:solidFill>
                            <a:srgbClr val="00B050"/>
                          </a:solidFill>
                          <a:latin typeface="Lucida Console" pitchFamily="49" charset="0"/>
                          <a:ea typeface="+mn-ea"/>
                          <a:cs typeface="+mn-cs"/>
                        </a:rPr>
                        <a:t>int</a:t>
                      </a:r>
                      <a:r>
                        <a:rPr lang="en-US" sz="1600" b="0" i="0" u="none" strike="noStrike" kern="1200" baseline="0" dirty="0" smtClean="0">
                          <a:solidFill>
                            <a:srgbClr val="00B050"/>
                          </a:solidFill>
                          <a:latin typeface="Lucida Console" pitchFamily="49" charset="0"/>
                          <a:ea typeface="+mn-ea"/>
                          <a:cs typeface="+mn-cs"/>
                        </a:rPr>
                        <a:t> type.</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rgbClr val="0070C0"/>
                          </a:solidFill>
                          <a:latin typeface="Lucida Console" pitchFamily="49" charset="0"/>
                          <a:ea typeface="+mn-ea"/>
                          <a:cs typeface="+mn-cs"/>
                        </a:rPr>
                        <a:t>double </a:t>
                      </a:r>
                      <a:r>
                        <a:rPr lang="en-US" sz="1600" b="0" i="0" u="none" strike="noStrike" kern="1200" baseline="0" dirty="0" smtClean="0">
                          <a:solidFill>
                            <a:schemeClr val="tx1"/>
                          </a:solidFill>
                          <a:latin typeface="Lucida Console" pitchFamily="49" charset="0"/>
                          <a:ea typeface="+mn-ea"/>
                          <a:cs typeface="+mn-cs"/>
                        </a:rPr>
                        <a:t>*iPtr3, iPtr4; </a:t>
                      </a:r>
                      <a:r>
                        <a:rPr lang="en-US" sz="1600" b="0" i="0" u="none" strike="noStrike" kern="1200" baseline="0" dirty="0" smtClean="0">
                          <a:solidFill>
                            <a:srgbClr val="00B050"/>
                          </a:solidFill>
                          <a:latin typeface="Lucida Console" pitchFamily="49" charset="0"/>
                          <a:ea typeface="+mn-ea"/>
                          <a:cs typeface="+mn-cs"/>
                        </a:rPr>
                        <a:t>// iPtr3 is a pointer to double type.</a:t>
                      </a:r>
                      <a:br>
                        <a:rPr lang="en-US" sz="1600" b="0" i="0" u="none" strike="noStrike" kern="1200" baseline="0" dirty="0" smtClean="0">
                          <a:solidFill>
                            <a:srgbClr val="00B050"/>
                          </a:solidFill>
                          <a:latin typeface="Lucida Console" pitchFamily="49" charset="0"/>
                          <a:ea typeface="+mn-ea"/>
                          <a:cs typeface="+mn-cs"/>
                        </a:rPr>
                      </a:br>
                      <a:r>
                        <a:rPr lang="en-US" sz="1600" b="0" i="0" u="none" strike="noStrike" kern="1200" baseline="0" dirty="0" smtClean="0">
                          <a:solidFill>
                            <a:srgbClr val="00B050"/>
                          </a:solidFill>
                          <a:latin typeface="Lucida Console" pitchFamily="49" charset="0"/>
                          <a:ea typeface="+mn-ea"/>
                          <a:cs typeface="+mn-cs"/>
                        </a:rPr>
                        <a:t>                      // iPtr4 is a double</a:t>
                      </a:r>
                    </a:p>
                  </a:txBody>
                  <a:tcPr marT="45731" marB="45731"/>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457200" y="274638"/>
            <a:ext cx="7239000" cy="411162"/>
          </a:xfrm>
        </p:spPr>
        <p:txBody>
          <a:bodyPr/>
          <a:lstStyle/>
          <a:p>
            <a:r>
              <a:rPr lang="tr-TR" altLang="en-US" smtClean="0"/>
              <a:t>Defining List ADT</a:t>
            </a:r>
            <a:endParaRPr lang="en-US" altLang="en-US" smtClean="0"/>
          </a:p>
        </p:txBody>
      </p:sp>
      <p:sp>
        <p:nvSpPr>
          <p:cNvPr id="3" name="Content Placeholder 2"/>
          <p:cNvSpPr>
            <a:spLocks noGrp="1"/>
          </p:cNvSpPr>
          <p:nvPr>
            <p:ph idx="1"/>
          </p:nvPr>
        </p:nvSpPr>
        <p:spPr>
          <a:xfrm>
            <a:off x="457200" y="990600"/>
            <a:ext cx="8229600" cy="5135563"/>
          </a:xfrm>
        </p:spPr>
        <p:txBody>
          <a:bodyPr/>
          <a:lstStyle/>
          <a:p>
            <a:pPr marL="0" indent="0">
              <a:buFontTx/>
              <a:buNone/>
              <a:defRPr/>
            </a:pPr>
            <a:r>
              <a:rPr lang="en-US" sz="2400" dirty="0" smtClean="0"/>
              <a:t>Now we can define the ADT for a list object in terms of a set of operations on that object. </a:t>
            </a:r>
            <a:endParaRPr lang="tr-TR" sz="2400" dirty="0" smtClean="0"/>
          </a:p>
          <a:p>
            <a:pPr marL="0" indent="0">
              <a:buFontTx/>
              <a:buNone/>
              <a:defRPr/>
            </a:pPr>
            <a:r>
              <a:rPr lang="en-US" sz="2400" dirty="0" smtClean="0"/>
              <a:t>We will use an interface to formally define the list ADT. </a:t>
            </a:r>
            <a:endParaRPr lang="tr-TR" sz="2400" dirty="0" smtClean="0"/>
          </a:p>
          <a:p>
            <a:pPr marL="0" indent="0">
              <a:buFontTx/>
              <a:buNone/>
              <a:defRPr/>
            </a:pPr>
            <a:r>
              <a:rPr lang="en-US" sz="2400" dirty="0" smtClean="0"/>
              <a:t>List defines the member functions that any list implementation inheriting from it must support, along with their parameters and return types.</a:t>
            </a:r>
          </a:p>
          <a:p>
            <a:pPr marL="0" indent="0">
              <a:buFontTx/>
              <a:buNone/>
              <a:defRPr/>
            </a:pPr>
            <a:endParaRPr lang="en-US" sz="2400" dirty="0" smtClean="0"/>
          </a:p>
          <a:p>
            <a:pPr marL="0" indent="0">
              <a:buFontTx/>
              <a:buNone/>
              <a:defRPr/>
            </a:pPr>
            <a:r>
              <a:rPr lang="en-US" sz="2400" dirty="0" smtClean="0"/>
              <a:t>True to the notion of an ADT, an interface does not specify how operations are implemented.</a:t>
            </a:r>
            <a:endParaRPr lang="tr-TR" sz="2400" dirty="0" smtClean="0"/>
          </a:p>
          <a:p>
            <a:pPr marL="0" indent="0">
              <a:buFontTx/>
              <a:buNone/>
              <a:defRPr/>
            </a:pPr>
            <a:r>
              <a:rPr lang="tr-TR" sz="2400" dirty="0" smtClean="0"/>
              <a:t>Three</a:t>
            </a:r>
            <a:r>
              <a:rPr lang="en-US" sz="2400" dirty="0" smtClean="0"/>
              <a:t> complete implementations </a:t>
            </a:r>
            <a:r>
              <a:rPr lang="tr-TR" sz="2400" dirty="0" smtClean="0"/>
              <a:t>that we are going to present</a:t>
            </a:r>
            <a:r>
              <a:rPr lang="en-US" sz="2400" dirty="0" smtClean="0"/>
              <a:t>, both of which use the same list ADT to define their operations. But they are considerably different in approaches and in their space/time tradeoffs.</a:t>
            </a:r>
          </a:p>
          <a:p>
            <a:pPr>
              <a:defRPr/>
            </a:pPr>
            <a:endParaRPr lang="en-US" sz="2400" dirty="0" smtClean="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r>
              <a:rPr lang="tr-TR" altLang="en-US" smtClean="0"/>
              <a:t>Implementations</a:t>
            </a:r>
            <a:endParaRPr lang="en-US" altLang="en-US" smtClean="0"/>
          </a:p>
        </p:txBody>
      </p:sp>
      <p:sp>
        <p:nvSpPr>
          <p:cNvPr id="117763" name="Content Placeholder 2"/>
          <p:cNvSpPr>
            <a:spLocks noGrp="1"/>
          </p:cNvSpPr>
          <p:nvPr>
            <p:ph idx="1"/>
          </p:nvPr>
        </p:nvSpPr>
        <p:spPr/>
        <p:txBody>
          <a:bodyPr/>
          <a:lstStyle/>
          <a:p>
            <a:pPr marL="0" indent="0">
              <a:buFontTx/>
              <a:buNone/>
            </a:pPr>
            <a:r>
              <a:rPr lang="tr-TR" altLang="en-US" smtClean="0"/>
              <a:t>1. </a:t>
            </a:r>
            <a:r>
              <a:rPr lang="en-US" altLang="en-US" b="1" smtClean="0"/>
              <a:t>Array-Based List Implementation</a:t>
            </a:r>
          </a:p>
          <a:p>
            <a:pPr marL="400050" lvl="1" indent="0">
              <a:buFontTx/>
              <a:buNone/>
            </a:pPr>
            <a:r>
              <a:rPr lang="tr-TR" altLang="en-US" smtClean="0"/>
              <a:t>a-Static Array-Based List Implementation</a:t>
            </a:r>
          </a:p>
          <a:p>
            <a:pPr marL="400050" lvl="1" indent="0">
              <a:buFontTx/>
              <a:buNone/>
            </a:pPr>
            <a:r>
              <a:rPr lang="tr-TR" altLang="en-US" smtClean="0"/>
              <a:t>b-Dynamic Array-Based List Implementation</a:t>
            </a:r>
          </a:p>
          <a:p>
            <a:pPr marL="0" indent="0">
              <a:buFontTx/>
              <a:buNone/>
            </a:pPr>
            <a:r>
              <a:rPr lang="tr-TR" altLang="en-US" smtClean="0"/>
              <a:t>2. Linked List Based Implementaiton</a:t>
            </a:r>
            <a:endParaRPr lang="en-US" altLang="en-US" smtClean="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lstStyle/>
          <a:p>
            <a:endParaRPr lang="en-US" altLang="en-US" smtClean="0"/>
          </a:p>
        </p:txBody>
      </p:sp>
      <p:sp>
        <p:nvSpPr>
          <p:cNvPr id="118787" name="Content Placeholder 2"/>
          <p:cNvSpPr>
            <a:spLocks noGrp="1"/>
          </p:cNvSpPr>
          <p:nvPr>
            <p:ph idx="1"/>
          </p:nvPr>
        </p:nvSpPr>
        <p:spPr/>
        <p:txBody>
          <a:bodyPr/>
          <a:lstStyle/>
          <a:p>
            <a:pPr marL="0" indent="0">
              <a:buFontTx/>
              <a:buNone/>
            </a:pPr>
            <a:r>
              <a:rPr lang="en-US" altLang="en-US" smtClean="0"/>
              <a:t>The list class declaration presented here is just one of many possible interpretations for lists. </a:t>
            </a:r>
            <a:endParaRPr lang="tr-TR" altLang="en-US" smtClean="0"/>
          </a:p>
          <a:p>
            <a:pPr marL="0" indent="0">
              <a:buFontTx/>
              <a:buNone/>
            </a:pPr>
            <a:r>
              <a:rPr lang="en-US" altLang="en-US" smtClean="0"/>
              <a:t>Our list interface provides most of the operations that one naturally expects to perform on lists and serves to illustrate the issues relevant to implementing the list data structure. As an example of usi</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Content Placeholder 2"/>
          <p:cNvSpPr>
            <a:spLocks noGrp="1"/>
          </p:cNvSpPr>
          <p:nvPr>
            <p:ph idx="1"/>
          </p:nvPr>
        </p:nvSpPr>
        <p:spPr>
          <a:xfrm>
            <a:off x="152400" y="609600"/>
            <a:ext cx="8229600" cy="4525963"/>
          </a:xfrm>
        </p:spPr>
        <p:txBody>
          <a:bodyPr/>
          <a:lstStyle/>
          <a:p>
            <a:pPr marL="0" indent="0">
              <a:buFontTx/>
              <a:buNone/>
            </a:pPr>
            <a:r>
              <a:rPr lang="en-US" altLang="en-US" sz="1200" smtClean="0"/>
              <a:t>Detailed code is presented as a word file on our web site.</a:t>
            </a:r>
          </a:p>
          <a:p>
            <a:pPr marL="0" indent="0">
              <a:buFontTx/>
              <a:buNone/>
            </a:pPr>
            <a:r>
              <a:rPr lang="en-US" altLang="en-US" sz="1200" smtClean="0"/>
              <a:t>// List class ADT.</a:t>
            </a:r>
          </a:p>
          <a:p>
            <a:pPr marL="0" indent="0">
              <a:buFontTx/>
              <a:buNone/>
            </a:pPr>
            <a:r>
              <a:rPr lang="en-US" altLang="en-US" sz="1200" smtClean="0"/>
              <a:t>class List { // List class ADT</a:t>
            </a:r>
          </a:p>
          <a:p>
            <a:pPr marL="0" indent="0">
              <a:buFontTx/>
              <a:buNone/>
            </a:pPr>
            <a:r>
              <a:rPr lang="en-US" altLang="en-US" sz="1200" smtClean="0"/>
              <a:t>public:</a:t>
            </a:r>
          </a:p>
          <a:p>
            <a:pPr marL="0" indent="0">
              <a:buFontTx/>
              <a:buNone/>
            </a:pPr>
            <a:r>
              <a:rPr lang="en-US" altLang="en-US" sz="1200" smtClean="0"/>
              <a:t>  // Destructor</a:t>
            </a:r>
          </a:p>
          <a:p>
            <a:pPr marL="0" indent="0">
              <a:buFontTx/>
              <a:buNone/>
            </a:pPr>
            <a:r>
              <a:rPr lang="en-US" altLang="en-US" sz="1200" smtClean="0"/>
              <a:t>  virtual ~ List () =default;</a:t>
            </a:r>
          </a:p>
          <a:p>
            <a:pPr marL="0" indent="0">
              <a:buFontTx/>
              <a:buNone/>
            </a:pPr>
            <a:endParaRPr lang="en-US" altLang="en-US" sz="1200" smtClean="0"/>
          </a:p>
          <a:p>
            <a:pPr marL="0" indent="0">
              <a:buFontTx/>
              <a:buNone/>
            </a:pPr>
            <a:r>
              <a:rPr lang="en-US" altLang="en-US" sz="1200" smtClean="0"/>
              <a:t>  // Remove all contents from the list, so it is once again empty</a:t>
            </a:r>
          </a:p>
          <a:p>
            <a:pPr marL="0" indent="0">
              <a:buFontTx/>
              <a:buNone/>
            </a:pPr>
            <a:r>
              <a:rPr lang="en-US" altLang="en-US" sz="1200" smtClean="0"/>
              <a:t>  virtual void clear() =0;</a:t>
            </a:r>
          </a:p>
          <a:p>
            <a:pPr marL="0" indent="0">
              <a:buFontTx/>
              <a:buNone/>
            </a:pPr>
            <a:endParaRPr lang="en-US" altLang="en-US" sz="1200" smtClean="0"/>
          </a:p>
          <a:p>
            <a:pPr marL="0" indent="0">
              <a:buFontTx/>
              <a:buNone/>
            </a:pPr>
            <a:r>
              <a:rPr lang="en-US" altLang="en-US" sz="1200" smtClean="0"/>
              <a:t>  // Insert "it" at the current location</a:t>
            </a:r>
          </a:p>
          <a:p>
            <a:pPr marL="0" indent="0">
              <a:buFontTx/>
              <a:buNone/>
            </a:pPr>
            <a:r>
              <a:rPr lang="en-US" altLang="en-US" sz="1200" smtClean="0"/>
              <a:t>  // The client must ensure that the list's capacity is not exceeded</a:t>
            </a:r>
          </a:p>
          <a:p>
            <a:pPr marL="0" indent="0">
              <a:buFontTx/>
              <a:buNone/>
            </a:pPr>
            <a:r>
              <a:rPr lang="en-US" altLang="en-US" sz="1200" smtClean="0"/>
              <a:t>  virtual bool insert(const ListItemType&amp; it) =0;</a:t>
            </a:r>
          </a:p>
          <a:p>
            <a:pPr marL="0" indent="0">
              <a:buFontTx/>
              <a:buNone/>
            </a:pPr>
            <a:endParaRPr lang="en-US" altLang="en-US" sz="1200" smtClean="0"/>
          </a:p>
          <a:p>
            <a:pPr marL="0" indent="0">
              <a:buFontTx/>
              <a:buNone/>
            </a:pPr>
            <a:r>
              <a:rPr lang="en-US" altLang="en-US" sz="1200" smtClean="0"/>
              <a:t>  // Append "it" at the end of the list</a:t>
            </a:r>
          </a:p>
          <a:p>
            <a:pPr marL="0" indent="0">
              <a:buFontTx/>
              <a:buNone/>
            </a:pPr>
            <a:r>
              <a:rPr lang="en-US" altLang="en-US" sz="1200" smtClean="0"/>
              <a:t>  // The client must ensure that the list's capacity is not exceeded</a:t>
            </a:r>
          </a:p>
          <a:p>
            <a:pPr marL="0" indent="0">
              <a:buFontTx/>
              <a:buNone/>
            </a:pPr>
            <a:r>
              <a:rPr lang="en-US" altLang="en-US" sz="1200" smtClean="0"/>
              <a:t>  virtual bool append(const ListItemType&amp; it) =0;</a:t>
            </a:r>
          </a:p>
          <a:p>
            <a:pPr marL="0" indent="0">
              <a:buFontTx/>
              <a:buNone/>
            </a:pPr>
            <a:endParaRPr lang="en-US" altLang="en-US" sz="1200" smtClean="0"/>
          </a:p>
          <a:p>
            <a:pPr marL="0" indent="0">
              <a:buFontTx/>
              <a:buNone/>
            </a:pPr>
            <a:r>
              <a:rPr lang="en-US" altLang="en-US" sz="1200" smtClean="0"/>
              <a:t>  // Remove and return the current element</a:t>
            </a:r>
          </a:p>
          <a:p>
            <a:pPr marL="0" indent="0">
              <a:buFontTx/>
              <a:buNone/>
            </a:pPr>
            <a:r>
              <a:rPr lang="en-US" altLang="en-US" sz="1200" smtClean="0"/>
              <a:t>  virtual ListItemType remove() =0;</a:t>
            </a:r>
          </a:p>
          <a:p>
            <a:pPr marL="0" indent="0">
              <a:buFontTx/>
              <a:buNone/>
            </a:pPr>
            <a:endParaRPr lang="en-US" altLang="en-US" sz="1200" smtClean="0"/>
          </a:p>
          <a:p>
            <a:pPr marL="0" indent="0">
              <a:buFontTx/>
              <a:buNone/>
            </a:pPr>
            <a:r>
              <a:rPr lang="en-US" altLang="en-US" sz="1200" smtClean="0"/>
              <a:t>  // Set the current position to the start of the list</a:t>
            </a:r>
          </a:p>
          <a:p>
            <a:pPr marL="0" indent="0">
              <a:buFontTx/>
              <a:buNone/>
            </a:pPr>
            <a:r>
              <a:rPr lang="en-US" altLang="en-US" sz="1200" smtClean="0"/>
              <a:t>  virtual void moveToStart() =0;</a:t>
            </a:r>
          </a:p>
          <a:p>
            <a:pPr marL="0" indent="0">
              <a:buFontTx/>
              <a:buNone/>
            </a:pPr>
            <a:endParaRPr lang="en-US" altLang="en-US" sz="1200" smtClean="0"/>
          </a:p>
          <a:p>
            <a:pPr marL="0" indent="0">
              <a:buFontTx/>
              <a:buNone/>
            </a:pPr>
            <a:r>
              <a:rPr lang="en-US" altLang="en-US" sz="1200" smtClean="0"/>
              <a:t>  // Set the current position to the end of the list</a:t>
            </a:r>
          </a:p>
          <a:p>
            <a:pPr marL="0" indent="0">
              <a:buFontTx/>
              <a:buNone/>
            </a:pPr>
            <a:r>
              <a:rPr lang="en-US" altLang="en-US" sz="1200" smtClean="0"/>
              <a:t>  virtual void moveToEnd() =0;</a:t>
            </a:r>
          </a:p>
          <a:p>
            <a:pPr marL="0" indent="0">
              <a:buFontTx/>
              <a:buNone/>
            </a:pPr>
            <a:endParaRPr lang="en-US" altLang="en-US" sz="1200" smtClean="0"/>
          </a:p>
          <a:p>
            <a:pPr marL="0" indent="0">
              <a:buFontTx/>
              <a:buNone/>
            </a:pPr>
            <a:endParaRPr lang="en-US" altLang="en-US" sz="1200" smtClean="0"/>
          </a:p>
        </p:txBody>
      </p:sp>
      <p:sp>
        <p:nvSpPr>
          <p:cNvPr id="119811" name="Rectangle 3"/>
          <p:cNvSpPr>
            <a:spLocks noChangeArrowheads="1"/>
          </p:cNvSpPr>
          <p:nvPr/>
        </p:nvSpPr>
        <p:spPr bwMode="auto">
          <a:xfrm>
            <a:off x="4572000" y="838200"/>
            <a:ext cx="4572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200"/>
              <a:t> // Move the current position one step left, no change if already at beginning</a:t>
            </a:r>
          </a:p>
          <a:p>
            <a:pPr eaLnBrk="1" hangingPunct="1">
              <a:spcBef>
                <a:spcPct val="0"/>
              </a:spcBef>
              <a:buFontTx/>
              <a:buNone/>
            </a:pPr>
            <a:r>
              <a:rPr lang="en-US" altLang="en-US" sz="1200"/>
              <a:t>  virtual void prev() =0;</a:t>
            </a:r>
          </a:p>
          <a:p>
            <a:pPr eaLnBrk="1" hangingPunct="1">
              <a:spcBef>
                <a:spcPct val="0"/>
              </a:spcBef>
              <a:buFontTx/>
              <a:buNone/>
            </a:pPr>
            <a:endParaRPr lang="en-US" altLang="en-US" sz="1200"/>
          </a:p>
          <a:p>
            <a:pPr eaLnBrk="1" hangingPunct="1">
              <a:spcBef>
                <a:spcPct val="0"/>
              </a:spcBef>
              <a:buFontTx/>
              <a:buNone/>
            </a:pPr>
            <a:r>
              <a:rPr lang="en-US" altLang="en-US" sz="1200"/>
              <a:t>  // Move the current position one step right, no change if already at end</a:t>
            </a:r>
          </a:p>
          <a:p>
            <a:pPr eaLnBrk="1" hangingPunct="1">
              <a:spcBef>
                <a:spcPct val="0"/>
              </a:spcBef>
              <a:buFontTx/>
              <a:buNone/>
            </a:pPr>
            <a:r>
              <a:rPr lang="en-US" altLang="en-US" sz="1200"/>
              <a:t>  virtual void next() =0;</a:t>
            </a:r>
          </a:p>
          <a:p>
            <a:pPr eaLnBrk="1" hangingPunct="1">
              <a:spcBef>
                <a:spcPct val="0"/>
              </a:spcBef>
              <a:buFontTx/>
              <a:buNone/>
            </a:pPr>
            <a:endParaRPr lang="en-US" altLang="en-US" sz="1200"/>
          </a:p>
          <a:p>
            <a:pPr eaLnBrk="1" hangingPunct="1">
              <a:spcBef>
                <a:spcPct val="0"/>
              </a:spcBef>
              <a:buFontTx/>
              <a:buNone/>
            </a:pPr>
            <a:r>
              <a:rPr lang="en-US" altLang="en-US" sz="1200"/>
              <a:t>  // Return the number of elements in the list</a:t>
            </a:r>
          </a:p>
          <a:p>
            <a:pPr eaLnBrk="1" hangingPunct="1">
              <a:spcBef>
                <a:spcPct val="0"/>
              </a:spcBef>
              <a:buFontTx/>
              <a:buNone/>
            </a:pPr>
            <a:r>
              <a:rPr lang="en-US" altLang="en-US" sz="1200"/>
              <a:t>  virtual int length() =0;</a:t>
            </a:r>
          </a:p>
          <a:p>
            <a:pPr eaLnBrk="1" hangingPunct="1">
              <a:spcBef>
                <a:spcPct val="0"/>
              </a:spcBef>
              <a:buFontTx/>
              <a:buNone/>
            </a:pPr>
            <a:endParaRPr lang="en-US" altLang="en-US" sz="1200"/>
          </a:p>
          <a:p>
            <a:pPr eaLnBrk="1" hangingPunct="1">
              <a:spcBef>
                <a:spcPct val="0"/>
              </a:spcBef>
              <a:buFontTx/>
              <a:buNone/>
            </a:pPr>
            <a:r>
              <a:rPr lang="en-US" altLang="en-US" sz="1200"/>
              <a:t>  // Return the position of the current element</a:t>
            </a:r>
          </a:p>
          <a:p>
            <a:pPr eaLnBrk="1" hangingPunct="1">
              <a:spcBef>
                <a:spcPct val="0"/>
              </a:spcBef>
              <a:buFontTx/>
              <a:buNone/>
            </a:pPr>
            <a:r>
              <a:rPr lang="en-US" altLang="en-US" sz="1200"/>
              <a:t>  virtual int currPos() =0;</a:t>
            </a:r>
          </a:p>
          <a:p>
            <a:pPr eaLnBrk="1" hangingPunct="1">
              <a:spcBef>
                <a:spcPct val="0"/>
              </a:spcBef>
              <a:buFontTx/>
              <a:buNone/>
            </a:pPr>
            <a:endParaRPr lang="en-US" altLang="en-US" sz="1200"/>
          </a:p>
          <a:p>
            <a:pPr eaLnBrk="1" hangingPunct="1">
              <a:spcBef>
                <a:spcPct val="0"/>
              </a:spcBef>
              <a:buFontTx/>
              <a:buNone/>
            </a:pPr>
            <a:r>
              <a:rPr lang="en-US" altLang="en-US" sz="1200"/>
              <a:t>  // Set the current position to "pos"</a:t>
            </a:r>
          </a:p>
          <a:p>
            <a:pPr eaLnBrk="1" hangingPunct="1">
              <a:spcBef>
                <a:spcPct val="0"/>
              </a:spcBef>
              <a:buFontTx/>
              <a:buNone/>
            </a:pPr>
            <a:r>
              <a:rPr lang="en-US" altLang="en-US" sz="1200"/>
              <a:t>  virtual bool moveToPos(int pos) =0;</a:t>
            </a:r>
          </a:p>
          <a:p>
            <a:pPr eaLnBrk="1" hangingPunct="1">
              <a:spcBef>
                <a:spcPct val="0"/>
              </a:spcBef>
              <a:buFontTx/>
              <a:buNone/>
            </a:pPr>
            <a:endParaRPr lang="en-US" altLang="en-US" sz="1200"/>
          </a:p>
          <a:p>
            <a:pPr eaLnBrk="1" hangingPunct="1">
              <a:spcBef>
                <a:spcPct val="0"/>
              </a:spcBef>
              <a:buFontTx/>
              <a:buNone/>
            </a:pPr>
            <a:r>
              <a:rPr lang="en-US" altLang="en-US" sz="1200"/>
              <a:t>  // Return true if current position is at end of the list</a:t>
            </a:r>
          </a:p>
          <a:p>
            <a:pPr eaLnBrk="1" hangingPunct="1">
              <a:spcBef>
                <a:spcPct val="0"/>
              </a:spcBef>
              <a:buFontTx/>
              <a:buNone/>
            </a:pPr>
            <a:r>
              <a:rPr lang="en-US" altLang="en-US" sz="1200"/>
              <a:t>  virtual bool isAtEnd() =0;</a:t>
            </a:r>
          </a:p>
          <a:p>
            <a:pPr eaLnBrk="1" hangingPunct="1">
              <a:spcBef>
                <a:spcPct val="0"/>
              </a:spcBef>
              <a:buFontTx/>
              <a:buNone/>
            </a:pPr>
            <a:endParaRPr lang="en-US" altLang="en-US" sz="1200"/>
          </a:p>
          <a:p>
            <a:pPr eaLnBrk="1" hangingPunct="1">
              <a:spcBef>
                <a:spcPct val="0"/>
              </a:spcBef>
              <a:buFontTx/>
              <a:buNone/>
            </a:pPr>
            <a:r>
              <a:rPr lang="en-US" altLang="en-US" sz="1200"/>
              <a:t>  // Return the current element</a:t>
            </a:r>
          </a:p>
          <a:p>
            <a:pPr eaLnBrk="1" hangingPunct="1">
              <a:spcBef>
                <a:spcPct val="0"/>
              </a:spcBef>
              <a:buFontTx/>
              <a:buNone/>
            </a:pPr>
            <a:r>
              <a:rPr lang="en-US" altLang="en-US" sz="1200"/>
              <a:t>  virtual ListItemType getValue() =0;</a:t>
            </a:r>
          </a:p>
          <a:p>
            <a:pPr eaLnBrk="1" hangingPunct="1">
              <a:spcBef>
                <a:spcPct val="0"/>
              </a:spcBef>
              <a:buFontTx/>
              <a:buNone/>
            </a:pPr>
            <a:r>
              <a:rPr lang="en-US" altLang="en-US" sz="1200"/>
              <a:t>  </a:t>
            </a:r>
          </a:p>
          <a:p>
            <a:pPr eaLnBrk="1" hangingPunct="1">
              <a:spcBef>
                <a:spcPct val="0"/>
              </a:spcBef>
              <a:buFontTx/>
              <a:buNone/>
            </a:pPr>
            <a:r>
              <a:rPr lang="en-US" altLang="en-US" sz="1200"/>
              <a:t>  virtual bool isEmpty() =0;</a:t>
            </a:r>
          </a:p>
          <a:p>
            <a:pPr eaLnBrk="1" hangingPunct="1">
              <a:spcBef>
                <a:spcPct val="0"/>
              </a:spcBef>
              <a:buFontTx/>
              <a:buNone/>
            </a:pPr>
            <a:r>
              <a:rPr lang="en-US" altLang="en-US" sz="1200"/>
              <a:t>};</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274638"/>
            <a:ext cx="8229600" cy="792162"/>
          </a:xfrm>
        </p:spPr>
        <p:txBody>
          <a:bodyPr/>
          <a:lstStyle/>
          <a:p>
            <a:r>
              <a:rPr lang="en-US" altLang="en-US" sz="3200" smtClean="0"/>
              <a:t>Compact Version(Toy Example) of List ADT</a:t>
            </a:r>
          </a:p>
        </p:txBody>
      </p:sp>
      <p:sp>
        <p:nvSpPr>
          <p:cNvPr id="4" name="Rectangle 3"/>
          <p:cNvSpPr/>
          <p:nvPr/>
        </p:nvSpPr>
        <p:spPr>
          <a:xfrm>
            <a:off x="723900" y="1066800"/>
            <a:ext cx="7696200" cy="4770537"/>
          </a:xfrm>
          <a:prstGeom prst="rect">
            <a:avLst/>
          </a:prstGeom>
        </p:spPr>
        <p:txBody>
          <a:bodyPr>
            <a:spAutoFit/>
          </a:bodyPr>
          <a:lstStyle/>
          <a:p>
            <a:pPr>
              <a:defRPr/>
            </a:pPr>
            <a:r>
              <a:rPr lang="en-US" sz="1600" dirty="0">
                <a:solidFill>
                  <a:srgbClr val="0000FF"/>
                </a:solidFill>
                <a:highlight>
                  <a:srgbClr val="FFFFFF"/>
                </a:highlight>
                <a:latin typeface="Cascadia Mono" panose="020B0609020000020004" pitchFamily="49" charset="0"/>
              </a:rPr>
              <a:t>class</a:t>
            </a:r>
            <a:r>
              <a:rPr lang="en-US" sz="1600" dirty="0">
                <a:solidFill>
                  <a:srgbClr val="000000"/>
                </a:solidFill>
                <a:highlight>
                  <a:srgbClr val="FFFFFF"/>
                </a:highlight>
                <a:latin typeface="Cascadia Mono" panose="020B0609020000020004" pitchFamily="49" charset="0"/>
              </a:rPr>
              <a:t> </a:t>
            </a:r>
            <a:r>
              <a:rPr lang="en-US" sz="1600" dirty="0">
                <a:solidFill>
                  <a:srgbClr val="2B91AF"/>
                </a:solidFill>
                <a:highlight>
                  <a:srgbClr val="FFFFFF"/>
                </a:highlight>
                <a:latin typeface="Cascadia Mono" panose="020B0609020000020004" pitchFamily="49" charset="0"/>
              </a:rPr>
              <a:t>List</a:t>
            </a:r>
            <a:r>
              <a:rPr lang="en-US" sz="1600" dirty="0">
                <a:solidFill>
                  <a:srgbClr val="000000"/>
                </a:solidFill>
                <a:highlight>
                  <a:srgbClr val="FFFFFF"/>
                </a:highlight>
                <a:latin typeface="Cascadia Mono" panose="020B0609020000020004" pitchFamily="49" charset="0"/>
              </a:rPr>
              <a:t> {</a:t>
            </a:r>
          </a:p>
          <a:p>
            <a:pPr>
              <a:defRPr/>
            </a:pPr>
            <a:r>
              <a:rPr lang="en-US" sz="1600" dirty="0">
                <a:solidFill>
                  <a:srgbClr val="0000FF"/>
                </a:solidFill>
                <a:highlight>
                  <a:srgbClr val="FFFFFF"/>
                </a:highlight>
                <a:latin typeface="Cascadia Mono" panose="020B0609020000020004" pitchFamily="49" charset="0"/>
              </a:rPr>
              <a:t>public</a:t>
            </a:r>
            <a:r>
              <a:rPr lang="en-US" sz="1600" dirty="0">
                <a:solidFill>
                  <a:srgbClr val="000000"/>
                </a:solidFill>
                <a:highlight>
                  <a:srgbClr val="FFFFFF"/>
                </a:highlight>
                <a:latin typeface="Cascadia Mono" panose="020B0609020000020004" pitchFamily="49" charset="0"/>
              </a:rPr>
              <a:t>:</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~List() = </a:t>
            </a:r>
            <a:r>
              <a:rPr lang="en-US" sz="1600" dirty="0">
                <a:solidFill>
                  <a:srgbClr val="0000FF"/>
                </a:solidFill>
                <a:highlight>
                  <a:srgbClr val="FFFFFF"/>
                </a:highlight>
                <a:latin typeface="Cascadia Mono" panose="020B0609020000020004" pitchFamily="49" charset="0"/>
              </a:rPr>
              <a:t>default</a:t>
            </a:r>
            <a:r>
              <a:rPr lang="en-US" sz="1600" dirty="0">
                <a:solidFill>
                  <a:srgbClr val="000000"/>
                </a:solidFill>
                <a:highlight>
                  <a:srgbClr val="FFFFFF"/>
                </a:highlight>
                <a:latin typeface="Cascadia Mono" panose="020B0609020000020004" pitchFamily="49" charset="0"/>
              </a:rPr>
              <a:t>;</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void</a:t>
            </a:r>
            <a:r>
              <a:rPr lang="en-US" sz="1600" dirty="0">
                <a:solidFill>
                  <a:srgbClr val="000000"/>
                </a:solidFill>
                <a:highlight>
                  <a:srgbClr val="FFFFFF"/>
                </a:highlight>
                <a:latin typeface="Cascadia Mono" panose="020B0609020000020004" pitchFamily="49" charset="0"/>
              </a:rPr>
              <a:t> clear()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bool</a:t>
            </a:r>
            <a:r>
              <a:rPr lang="en-US" sz="1600" dirty="0">
                <a:solidFill>
                  <a:srgbClr val="000000"/>
                </a:solidFill>
                <a:highlight>
                  <a:srgbClr val="FFFFFF"/>
                </a:highlight>
                <a:latin typeface="Cascadia Mono" panose="020B0609020000020004" pitchFamily="49" charset="0"/>
              </a:rPr>
              <a:t> insert(</a:t>
            </a:r>
            <a:r>
              <a:rPr lang="en-US" sz="1600" dirty="0" err="1">
                <a:solidFill>
                  <a:srgbClr val="0000FF"/>
                </a:solidFill>
                <a:highlight>
                  <a:srgbClr val="FFFFFF"/>
                </a:highlight>
                <a:latin typeface="Cascadia Mono" panose="020B0609020000020004" pitchFamily="49" charset="0"/>
              </a:rPr>
              <a:t>const</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ListItemType</a:t>
            </a:r>
            <a:r>
              <a:rPr lang="en-US" sz="1600" dirty="0">
                <a:solidFill>
                  <a:srgbClr val="000000"/>
                </a:solidFill>
                <a:highlight>
                  <a:srgbClr val="FFFFFF"/>
                </a:highlight>
                <a:latin typeface="Cascadia Mono" panose="020B0609020000020004" pitchFamily="49" charset="0"/>
              </a:rPr>
              <a:t>&amp; </a:t>
            </a:r>
            <a:r>
              <a:rPr lang="en-US" sz="1600" dirty="0">
                <a:solidFill>
                  <a:srgbClr val="808080"/>
                </a:solidFill>
                <a:highlight>
                  <a:srgbClr val="FFFFFF"/>
                </a:highlight>
                <a:latin typeface="Cascadia Mono" panose="020B0609020000020004" pitchFamily="49" charset="0"/>
              </a:rPr>
              <a:t>it</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bool</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insertAt</a:t>
            </a:r>
            <a:r>
              <a:rPr lang="en-US" sz="1600" dirty="0">
                <a:solidFill>
                  <a:srgbClr val="000000"/>
                </a:solidFill>
                <a:highlight>
                  <a:srgbClr val="FFFFFF"/>
                </a:highlight>
                <a:latin typeface="Cascadia Mono" panose="020B0609020000020004" pitchFamily="49" charset="0"/>
              </a:rPr>
              <a:t>(</a:t>
            </a:r>
            <a:r>
              <a:rPr lang="en-US" sz="1600" dirty="0" err="1">
                <a:solidFill>
                  <a:srgbClr val="0000FF"/>
                </a:solidFill>
                <a:highlight>
                  <a:srgbClr val="FFFFFF"/>
                </a:highlight>
                <a:latin typeface="Cascadia Mono" panose="020B0609020000020004" pitchFamily="49" charset="0"/>
              </a:rPr>
              <a:t>int</a:t>
            </a:r>
            <a:r>
              <a:rPr lang="en-US" sz="1600" dirty="0">
                <a:solidFill>
                  <a:srgbClr val="000000"/>
                </a:solidFill>
                <a:highlight>
                  <a:srgbClr val="FFFFFF"/>
                </a:highlight>
                <a:latin typeface="Cascadia Mono" panose="020B0609020000020004" pitchFamily="49" charset="0"/>
              </a:rPr>
              <a:t> </a:t>
            </a:r>
            <a:r>
              <a:rPr lang="en-US" sz="1600" dirty="0" err="1">
                <a:solidFill>
                  <a:srgbClr val="808080"/>
                </a:solidFill>
                <a:highlight>
                  <a:srgbClr val="FFFFFF"/>
                </a:highlight>
                <a:latin typeface="Cascadia Mono" panose="020B0609020000020004" pitchFamily="49" charset="0"/>
              </a:rPr>
              <a:t>pos</a:t>
            </a:r>
            <a:r>
              <a:rPr lang="en-US" sz="1600" dirty="0">
                <a:solidFill>
                  <a:srgbClr val="000000"/>
                </a:solidFill>
                <a:highlight>
                  <a:srgbClr val="FFFFFF"/>
                </a:highlight>
                <a:latin typeface="Cascadia Mono" panose="020B0609020000020004" pitchFamily="49" charset="0"/>
              </a:rPr>
              <a:t>, </a:t>
            </a:r>
            <a:r>
              <a:rPr lang="en-US" sz="1600" dirty="0" err="1">
                <a:solidFill>
                  <a:srgbClr val="0000FF"/>
                </a:solidFill>
                <a:highlight>
                  <a:srgbClr val="FFFFFF"/>
                </a:highlight>
                <a:latin typeface="Cascadia Mono" panose="020B0609020000020004" pitchFamily="49" charset="0"/>
              </a:rPr>
              <a:t>const</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ListItemType</a:t>
            </a:r>
            <a:r>
              <a:rPr lang="en-US" sz="1600" dirty="0">
                <a:solidFill>
                  <a:srgbClr val="000000"/>
                </a:solidFill>
                <a:highlight>
                  <a:srgbClr val="FFFFFF"/>
                </a:highlight>
                <a:latin typeface="Cascadia Mono" panose="020B0609020000020004" pitchFamily="49" charset="0"/>
              </a:rPr>
              <a:t>&amp; </a:t>
            </a:r>
            <a:r>
              <a:rPr lang="en-US" sz="1600" dirty="0">
                <a:solidFill>
                  <a:srgbClr val="808080"/>
                </a:solidFill>
                <a:highlight>
                  <a:srgbClr val="FFFFFF"/>
                </a:highlight>
                <a:latin typeface="Cascadia Mono" panose="020B0609020000020004" pitchFamily="49" charset="0"/>
              </a:rPr>
              <a:t>it</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bool</a:t>
            </a:r>
            <a:r>
              <a:rPr lang="en-US" sz="1600" dirty="0">
                <a:solidFill>
                  <a:srgbClr val="000000"/>
                </a:solidFill>
                <a:highlight>
                  <a:srgbClr val="FFFFFF"/>
                </a:highlight>
                <a:latin typeface="Cascadia Mono" panose="020B0609020000020004" pitchFamily="49" charset="0"/>
              </a:rPr>
              <a:t> append(</a:t>
            </a:r>
            <a:r>
              <a:rPr lang="en-US" sz="1600" dirty="0" err="1">
                <a:solidFill>
                  <a:srgbClr val="0000FF"/>
                </a:solidFill>
                <a:highlight>
                  <a:srgbClr val="FFFFFF"/>
                </a:highlight>
                <a:latin typeface="Cascadia Mono" panose="020B0609020000020004" pitchFamily="49" charset="0"/>
              </a:rPr>
              <a:t>const</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ListItemType</a:t>
            </a:r>
            <a:r>
              <a:rPr lang="en-US" sz="1600" dirty="0">
                <a:solidFill>
                  <a:srgbClr val="000000"/>
                </a:solidFill>
                <a:highlight>
                  <a:srgbClr val="FFFFFF"/>
                </a:highlight>
                <a:latin typeface="Cascadia Mono" panose="020B0609020000020004" pitchFamily="49" charset="0"/>
              </a:rPr>
              <a:t>&amp; </a:t>
            </a:r>
            <a:r>
              <a:rPr lang="en-US" sz="1600" dirty="0">
                <a:solidFill>
                  <a:srgbClr val="808080"/>
                </a:solidFill>
                <a:highlight>
                  <a:srgbClr val="FFFFFF"/>
                </a:highlight>
                <a:latin typeface="Cascadia Mono" panose="020B0609020000020004" pitchFamily="49" charset="0"/>
              </a:rPr>
              <a:t>it</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ListItemType</a:t>
            </a:r>
            <a:r>
              <a:rPr lang="en-US" sz="1600" dirty="0">
                <a:solidFill>
                  <a:srgbClr val="000000"/>
                </a:solidFill>
                <a:highlight>
                  <a:srgbClr val="FFFFFF"/>
                </a:highlight>
                <a:latin typeface="Cascadia Mono" panose="020B0609020000020004" pitchFamily="49" charset="0"/>
              </a:rPr>
              <a:t> remove()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void</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moveToStart</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void</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moveToEnd</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void</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prev</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void</a:t>
            </a:r>
            <a:r>
              <a:rPr lang="en-US" sz="1600" dirty="0">
                <a:solidFill>
                  <a:srgbClr val="000000"/>
                </a:solidFill>
                <a:highlight>
                  <a:srgbClr val="FFFFFF"/>
                </a:highlight>
                <a:latin typeface="Cascadia Mono" panose="020B0609020000020004" pitchFamily="49" charset="0"/>
              </a:rPr>
              <a:t> next()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err="1">
                <a:solidFill>
                  <a:srgbClr val="0000FF"/>
                </a:solidFill>
                <a:highlight>
                  <a:srgbClr val="FFFFFF"/>
                </a:highlight>
                <a:latin typeface="Cascadia Mono" panose="020B0609020000020004" pitchFamily="49" charset="0"/>
              </a:rPr>
              <a:t>int</a:t>
            </a:r>
            <a:r>
              <a:rPr lang="en-US" sz="1600" dirty="0">
                <a:solidFill>
                  <a:srgbClr val="000000"/>
                </a:solidFill>
                <a:highlight>
                  <a:srgbClr val="FFFFFF"/>
                </a:highlight>
                <a:latin typeface="Cascadia Mono" panose="020B0609020000020004" pitchFamily="49" charset="0"/>
              </a:rPr>
              <a:t> length()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err="1">
                <a:solidFill>
                  <a:srgbClr val="0000FF"/>
                </a:solidFill>
                <a:highlight>
                  <a:srgbClr val="FFFFFF"/>
                </a:highlight>
                <a:latin typeface="Cascadia Mono" panose="020B0609020000020004" pitchFamily="49" charset="0"/>
              </a:rPr>
              <a:t>int</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currPos</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bool</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moveToPos</a:t>
            </a:r>
            <a:r>
              <a:rPr lang="en-US" sz="1600" dirty="0">
                <a:solidFill>
                  <a:srgbClr val="000000"/>
                </a:solidFill>
                <a:highlight>
                  <a:srgbClr val="FFFFFF"/>
                </a:highlight>
                <a:latin typeface="Cascadia Mono" panose="020B0609020000020004" pitchFamily="49" charset="0"/>
              </a:rPr>
              <a:t>(</a:t>
            </a:r>
            <a:r>
              <a:rPr lang="en-US" sz="1600" dirty="0" err="1">
                <a:solidFill>
                  <a:srgbClr val="0000FF"/>
                </a:solidFill>
                <a:highlight>
                  <a:srgbClr val="FFFFFF"/>
                </a:highlight>
                <a:latin typeface="Cascadia Mono" panose="020B0609020000020004" pitchFamily="49" charset="0"/>
              </a:rPr>
              <a:t>int</a:t>
            </a:r>
            <a:r>
              <a:rPr lang="en-US" sz="1600" dirty="0">
                <a:solidFill>
                  <a:srgbClr val="000000"/>
                </a:solidFill>
                <a:highlight>
                  <a:srgbClr val="FFFFFF"/>
                </a:highlight>
                <a:latin typeface="Cascadia Mono" panose="020B0609020000020004" pitchFamily="49" charset="0"/>
              </a:rPr>
              <a:t> </a:t>
            </a:r>
            <a:r>
              <a:rPr lang="en-US" sz="1600" dirty="0" err="1">
                <a:solidFill>
                  <a:srgbClr val="808080"/>
                </a:solidFill>
                <a:highlight>
                  <a:srgbClr val="FFFFFF"/>
                </a:highlight>
                <a:latin typeface="Cascadia Mono" panose="020B0609020000020004" pitchFamily="49" charset="0"/>
              </a:rPr>
              <a:t>pos</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bool</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isAtEnd</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ListItemType</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getValue</a:t>
            </a:r>
            <a:r>
              <a:rPr lang="en-US" sz="1600" dirty="0">
                <a:solidFill>
                  <a:srgbClr val="000000"/>
                </a:solidFill>
                <a:highlight>
                  <a:srgbClr val="FFFFFF"/>
                </a:highlight>
                <a:latin typeface="Cascadia Mono" panose="020B0609020000020004" pitchFamily="49" charset="0"/>
              </a:rPr>
              <a:t>() = 0;</a:t>
            </a:r>
          </a:p>
          <a:p>
            <a:pPr lvl="1">
              <a:defRPr/>
            </a:pPr>
            <a:r>
              <a:rPr lang="en-US" sz="1600" dirty="0">
                <a:solidFill>
                  <a:srgbClr val="0000FF"/>
                </a:solidFill>
                <a:highlight>
                  <a:srgbClr val="FFFFFF"/>
                </a:highlight>
                <a:latin typeface="Cascadia Mono" panose="020B0609020000020004" pitchFamily="49" charset="0"/>
              </a:rPr>
              <a:t>virtual</a:t>
            </a:r>
            <a:r>
              <a:rPr lang="en-US" sz="1600" dirty="0">
                <a:solidFill>
                  <a:srgbClr val="000000"/>
                </a:solidFill>
                <a:highlight>
                  <a:srgbClr val="FFFFFF"/>
                </a:highlight>
                <a:latin typeface="Cascadia Mono" panose="020B0609020000020004" pitchFamily="49" charset="0"/>
              </a:rPr>
              <a:t> </a:t>
            </a:r>
            <a:r>
              <a:rPr lang="en-US" sz="1600" dirty="0">
                <a:solidFill>
                  <a:srgbClr val="0000FF"/>
                </a:solidFill>
                <a:highlight>
                  <a:srgbClr val="FFFFFF"/>
                </a:highlight>
                <a:latin typeface="Cascadia Mono" panose="020B0609020000020004" pitchFamily="49" charset="0"/>
              </a:rPr>
              <a:t>bool</a:t>
            </a:r>
            <a:r>
              <a:rPr lang="en-US" sz="1600" dirty="0">
                <a:solidFill>
                  <a:srgbClr val="000000"/>
                </a:solidFill>
                <a:highlight>
                  <a:srgbClr val="FFFFFF"/>
                </a:highlight>
                <a:latin typeface="Cascadia Mono" panose="020B0609020000020004" pitchFamily="49" charset="0"/>
              </a:rPr>
              <a:t> </a:t>
            </a:r>
            <a:r>
              <a:rPr lang="en-US" sz="1600" dirty="0" err="1">
                <a:solidFill>
                  <a:srgbClr val="000000"/>
                </a:solidFill>
                <a:highlight>
                  <a:srgbClr val="FFFFFF"/>
                </a:highlight>
                <a:latin typeface="Cascadia Mono" panose="020B0609020000020004" pitchFamily="49" charset="0"/>
              </a:rPr>
              <a:t>isEmpty</a:t>
            </a:r>
            <a:r>
              <a:rPr lang="en-US" sz="1600" dirty="0">
                <a:solidFill>
                  <a:srgbClr val="000000"/>
                </a:solidFill>
                <a:highlight>
                  <a:srgbClr val="FFFFFF"/>
                </a:highlight>
                <a:latin typeface="Cascadia Mono" panose="020B0609020000020004" pitchFamily="49" charset="0"/>
              </a:rPr>
              <a:t>() = 0;</a:t>
            </a:r>
          </a:p>
          <a:p>
            <a:pPr>
              <a:defRPr/>
            </a:pPr>
            <a:r>
              <a:rPr lang="en-US" sz="1600" dirty="0">
                <a:solidFill>
                  <a:srgbClr val="000000"/>
                </a:solidFill>
                <a:highlight>
                  <a:srgbClr val="FFFFFF"/>
                </a:highlight>
                <a:latin typeface="Cascadia Mono" panose="020B0609020000020004" pitchFamily="49" charset="0"/>
              </a:rPr>
              <a:t>};</a:t>
            </a:r>
            <a:endParaRPr lang="en-US" sz="1600"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p:txBody>
          <a:bodyPr/>
          <a:lstStyle/>
          <a:p>
            <a:r>
              <a:rPr lang="en-US" altLang="en-US" smtClean="0"/>
              <a:t>List ADT (Abstract Class)</a:t>
            </a:r>
          </a:p>
        </p:txBody>
      </p:sp>
      <p:sp>
        <p:nvSpPr>
          <p:cNvPr id="121859" name="Content Placeholder 2"/>
          <p:cNvSpPr>
            <a:spLocks noGrp="1"/>
          </p:cNvSpPr>
          <p:nvPr>
            <p:ph idx="1"/>
          </p:nvPr>
        </p:nvSpPr>
        <p:spPr/>
        <p:txBody>
          <a:bodyPr/>
          <a:lstStyle/>
          <a:p>
            <a:pPr marL="0" indent="0">
              <a:buFontTx/>
              <a:buNone/>
            </a:pPr>
            <a:r>
              <a:rPr lang="en-US" altLang="en-US" b="1" smtClean="0"/>
              <a:t>Inheritance</a:t>
            </a:r>
            <a:r>
              <a:rPr lang="en-US" altLang="en-US" smtClean="0"/>
              <a:t> is a fundamental concept in object-oriented programming (OOP) where a class (child) derives from another class (parent). In the case of a </a:t>
            </a:r>
            <a:r>
              <a:rPr lang="en-US" altLang="en-US" b="1" smtClean="0"/>
              <a:t>List ADT</a:t>
            </a:r>
            <a:r>
              <a:rPr lang="en-US" altLang="en-US" smtClean="0"/>
              <a:t>, inheritance allows different types of lists to share a common interface while implementing their own versions of the operations.</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p:txBody>
          <a:bodyPr/>
          <a:lstStyle/>
          <a:p>
            <a:r>
              <a:rPr lang="en-US" altLang="en-US" smtClean="0"/>
              <a:t>List ADT (Abstract Class)</a:t>
            </a:r>
          </a:p>
        </p:txBody>
      </p:sp>
      <p:sp>
        <p:nvSpPr>
          <p:cNvPr id="122883" name="Content Placeholder 2"/>
          <p:cNvSpPr>
            <a:spLocks noGrp="1"/>
          </p:cNvSpPr>
          <p:nvPr>
            <p:ph idx="1"/>
          </p:nvPr>
        </p:nvSpPr>
        <p:spPr/>
        <p:txBody>
          <a:bodyPr/>
          <a:lstStyle/>
          <a:p>
            <a:pPr marL="0" indent="0">
              <a:buFontTx/>
              <a:buNone/>
            </a:pPr>
            <a:r>
              <a:rPr lang="en-US" altLang="en-US" b="1" smtClean="0"/>
              <a:t>Base Class (Abstract List ADT)</a:t>
            </a:r>
          </a:p>
          <a:p>
            <a:pPr marL="0" indent="0">
              <a:buFontTx/>
              <a:buNone/>
            </a:pPr>
            <a:r>
              <a:rPr lang="en-US" altLang="en-US" b="1" smtClean="0"/>
              <a:t>The base class (List) defines the interface but does not provide an actual implementation for most methods.</a:t>
            </a:r>
          </a:p>
          <a:p>
            <a:pPr marL="0" indent="0">
              <a:buFontTx/>
              <a:buNone/>
            </a:pPr>
            <a:endParaRPr lang="en-US" altLang="en-US" b="1" smtClean="0"/>
          </a:p>
          <a:p>
            <a:pPr marL="0" indent="0">
              <a:buFontTx/>
              <a:buNone/>
            </a:pPr>
            <a:r>
              <a:rPr lang="en-US" altLang="en-US" b="1" smtClean="0"/>
              <a:t>It serves as a contract that ensures all derived classes provide implementations for core list operations.</a:t>
            </a:r>
            <a:endParaRPr lang="en-US" altLang="en-US" smtClean="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Title 1"/>
          <p:cNvSpPr>
            <a:spLocks noGrp="1"/>
          </p:cNvSpPr>
          <p:nvPr>
            <p:ph type="title"/>
          </p:nvPr>
        </p:nvSpPr>
        <p:spPr>
          <a:xfrm>
            <a:off x="457200" y="274638"/>
            <a:ext cx="7239000" cy="563562"/>
          </a:xfrm>
        </p:spPr>
        <p:txBody>
          <a:bodyPr/>
          <a:lstStyle/>
          <a:p>
            <a:r>
              <a:rPr lang="en-US" altLang="en-US" smtClean="0"/>
              <a:t>Implementation</a:t>
            </a:r>
          </a:p>
        </p:txBody>
      </p:sp>
      <p:sp>
        <p:nvSpPr>
          <p:cNvPr id="4" name="Rectangle 3"/>
          <p:cNvSpPr/>
          <p:nvPr/>
        </p:nvSpPr>
        <p:spPr>
          <a:xfrm>
            <a:off x="304800" y="990600"/>
            <a:ext cx="8991600" cy="6001643"/>
          </a:xfrm>
          <a:prstGeom prst="rect">
            <a:avLst/>
          </a:prstGeom>
        </p:spPr>
        <p:txBody>
          <a:bodyPr>
            <a:spAutoFit/>
          </a:bodyPr>
          <a:lstStyle/>
          <a:p>
            <a:pPr>
              <a:defRPr/>
            </a:pPr>
            <a:r>
              <a:rPr lang="en-US" sz="1200" dirty="0">
                <a:solidFill>
                  <a:srgbClr val="0000FF"/>
                </a:solidFill>
                <a:highlight>
                  <a:srgbClr val="FFFFFF"/>
                </a:highlight>
                <a:latin typeface="Cascadia Mono" panose="020B0609020000020004" pitchFamily="49" charset="0"/>
              </a:rPr>
              <a:t>class</a:t>
            </a:r>
            <a:r>
              <a:rPr lang="en-US" sz="1200" dirty="0">
                <a:solidFill>
                  <a:srgbClr val="000000"/>
                </a:solidFill>
                <a:highlight>
                  <a:srgbClr val="FFFFFF"/>
                </a:highlight>
                <a:latin typeface="Cascadia Mono" panose="020B0609020000020004" pitchFamily="49" charset="0"/>
              </a:rPr>
              <a:t> </a:t>
            </a:r>
            <a:r>
              <a:rPr lang="en-US" sz="1200" dirty="0" err="1">
                <a:solidFill>
                  <a:srgbClr val="2B91AF"/>
                </a:solidFill>
                <a:highlight>
                  <a:srgbClr val="FFFFFF"/>
                </a:highlight>
                <a:latin typeface="Cascadia Mono" panose="020B0609020000020004" pitchFamily="49" charset="0"/>
              </a:rPr>
              <a:t>ArrayList</a:t>
            </a:r>
            <a:r>
              <a:rPr lang="en-US" sz="1200" dirty="0">
                <a:solidFill>
                  <a:srgbClr val="000000"/>
                </a:solidFill>
                <a:highlight>
                  <a:srgbClr val="FFFFFF"/>
                </a:highlight>
                <a:latin typeface="Cascadia Mono" panose="020B0609020000020004" pitchFamily="49" charset="0"/>
              </a:rPr>
              <a:t> : </a:t>
            </a:r>
            <a:r>
              <a:rPr lang="en-US" sz="1200" dirty="0">
                <a:solidFill>
                  <a:srgbClr val="0000FF"/>
                </a:solidFill>
                <a:highlight>
                  <a:srgbClr val="FFFFFF"/>
                </a:highlight>
                <a:latin typeface="Cascadia Mono" panose="020B0609020000020004" pitchFamily="49" charset="0"/>
              </a:rPr>
              <a:t>public</a:t>
            </a:r>
            <a:r>
              <a:rPr lang="en-US" sz="1200" dirty="0">
                <a:solidFill>
                  <a:srgbClr val="000000"/>
                </a:solidFill>
                <a:highlight>
                  <a:srgbClr val="FFFFFF"/>
                </a:highlight>
                <a:latin typeface="Cascadia Mono" panose="020B0609020000020004" pitchFamily="49" charset="0"/>
              </a:rPr>
              <a:t> </a:t>
            </a:r>
            <a:r>
              <a:rPr lang="en-US" sz="1200" dirty="0">
                <a:solidFill>
                  <a:srgbClr val="2B91AF"/>
                </a:solidFill>
                <a:highlight>
                  <a:srgbClr val="FFFFFF"/>
                </a:highlight>
                <a:latin typeface="Cascadia Mono" panose="020B0609020000020004" pitchFamily="49" charset="0"/>
              </a:rPr>
              <a:t>List</a:t>
            </a:r>
            <a:r>
              <a:rPr lang="en-US" sz="1200" dirty="0">
                <a:solidFill>
                  <a:srgbClr val="000000"/>
                </a:solidFill>
                <a:highlight>
                  <a:srgbClr val="FFFFFF"/>
                </a:highlight>
                <a:latin typeface="Cascadia Mono" panose="020B0609020000020004" pitchFamily="49" charset="0"/>
              </a:rPr>
              <a:t> {</a:t>
            </a:r>
          </a:p>
          <a:p>
            <a:pPr>
              <a:defRPr/>
            </a:pPr>
            <a:r>
              <a:rPr lang="en-US" sz="1200" dirty="0">
                <a:solidFill>
                  <a:srgbClr val="0000FF"/>
                </a:solidFill>
                <a:highlight>
                  <a:srgbClr val="FFFFFF"/>
                </a:highlight>
                <a:latin typeface="Cascadia Mono" panose="020B0609020000020004" pitchFamily="49" charset="0"/>
              </a:rPr>
              <a:t>private</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2B91AF"/>
                </a:solidFill>
                <a:highlight>
                  <a:srgbClr val="FFFFFF"/>
                </a:highlight>
                <a:latin typeface="Cascadia Mono" panose="020B0609020000020004" pitchFamily="49" charset="0"/>
              </a:rPr>
              <a:t>ListItemType</a:t>
            </a: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a:solidFill>
                  <a:srgbClr val="6F008A"/>
                </a:solidFill>
                <a:highlight>
                  <a:srgbClr val="FFFFFF"/>
                </a:highlight>
                <a:latin typeface="Cascadia Mono" panose="020B0609020000020004" pitchFamily="49" charset="0"/>
              </a:rPr>
              <a:t>MAX_SIZE</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FF"/>
                </a:solidFill>
                <a:highlight>
                  <a:srgbClr val="FFFFFF"/>
                </a:highlight>
                <a:latin typeface="Cascadia Mono" panose="020B0609020000020004" pitchFamily="49" charset="0"/>
              </a:rPr>
              <a:t>int</a:t>
            </a:r>
            <a:r>
              <a:rPr lang="en-US" sz="1200" dirty="0">
                <a:solidFill>
                  <a:srgbClr val="000000"/>
                </a:solidFill>
                <a:highlight>
                  <a:srgbClr val="FFFFFF"/>
                </a:highlight>
                <a:latin typeface="Cascadia Mono" panose="020B0609020000020004" pitchFamily="49" charset="0"/>
              </a:rPr>
              <a:t> size;</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FF"/>
                </a:solidFill>
                <a:highlight>
                  <a:srgbClr val="FFFFFF"/>
                </a:highlight>
                <a:latin typeface="Cascadia Mono" panose="020B0609020000020004" pitchFamily="49" charset="0"/>
              </a:rPr>
              <a:t>int</a:t>
            </a: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curr</a:t>
            </a:r>
            <a:r>
              <a:rPr lang="en-US" sz="1200" dirty="0">
                <a:solidFill>
                  <a:srgbClr val="000000"/>
                </a:solidFill>
                <a:highlight>
                  <a:srgbClr val="FFFFFF"/>
                </a:highlight>
                <a:latin typeface="Cascadia Mono" panose="020B0609020000020004" pitchFamily="49" charset="0"/>
              </a:rPr>
              <a:t>;</a:t>
            </a:r>
          </a:p>
          <a:p>
            <a:pPr>
              <a:defRPr/>
            </a:pPr>
            <a:endParaRPr lang="en-US" sz="1200" dirty="0">
              <a:solidFill>
                <a:srgbClr val="000000"/>
              </a:solidFill>
              <a:highlight>
                <a:srgbClr val="FFFFFF"/>
              </a:highlight>
              <a:latin typeface="Cascadia Mono" panose="020B0609020000020004" pitchFamily="49" charset="0"/>
            </a:endParaRPr>
          </a:p>
          <a:p>
            <a:pPr>
              <a:defRPr/>
            </a:pPr>
            <a:r>
              <a:rPr lang="en-US" sz="1200" dirty="0">
                <a:solidFill>
                  <a:srgbClr val="0000FF"/>
                </a:solidFill>
                <a:highlight>
                  <a:srgbClr val="FFFFFF"/>
                </a:highlight>
                <a:latin typeface="Cascadia Mono" panose="020B0609020000020004" pitchFamily="49" charset="0"/>
              </a:rPr>
              <a:t>public</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ArrayList</a:t>
            </a:r>
            <a:r>
              <a:rPr lang="en-US" sz="1200" dirty="0">
                <a:solidFill>
                  <a:srgbClr val="000000"/>
                </a:solidFill>
                <a:highlight>
                  <a:srgbClr val="FFFFFF"/>
                </a:highlight>
                <a:latin typeface="Cascadia Mono" panose="020B0609020000020004" pitchFamily="49" charset="0"/>
              </a:rPr>
              <a:t>() : size(0), </a:t>
            </a:r>
            <a:r>
              <a:rPr lang="en-US" sz="1200" dirty="0" err="1">
                <a:solidFill>
                  <a:srgbClr val="000000"/>
                </a:solidFill>
                <a:highlight>
                  <a:srgbClr val="FFFFFF"/>
                </a:highlight>
                <a:latin typeface="Cascadia Mono" panose="020B0609020000020004" pitchFamily="49" charset="0"/>
              </a:rPr>
              <a:t>curr</a:t>
            </a:r>
            <a:r>
              <a:rPr lang="en-US" sz="1200" dirty="0">
                <a:solidFill>
                  <a:srgbClr val="000000"/>
                </a:solidFill>
                <a:highlight>
                  <a:srgbClr val="FFFFFF"/>
                </a:highlight>
                <a:latin typeface="Cascadia Mono" panose="020B0609020000020004" pitchFamily="49" charset="0"/>
              </a:rPr>
              <a:t>(0) {}</a:t>
            </a:r>
          </a:p>
          <a:p>
            <a:pPr>
              <a:defRPr/>
            </a:pPr>
            <a:endParaRPr lang="en-US" sz="1200" dirty="0">
              <a:solidFill>
                <a:srgbClr val="000000"/>
              </a:solidFill>
              <a:highlight>
                <a:srgbClr val="FFFFFF"/>
              </a:highlight>
              <a:latin typeface="Cascadia Mono" panose="020B0609020000020004" pitchFamily="49" charset="0"/>
            </a:endParaRP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void</a:t>
            </a:r>
            <a:r>
              <a:rPr lang="en-US" sz="1200" dirty="0">
                <a:solidFill>
                  <a:srgbClr val="000000"/>
                </a:solidFill>
                <a:highlight>
                  <a:srgbClr val="FFFFFF"/>
                </a:highlight>
                <a:latin typeface="Cascadia Mono" panose="020B0609020000020004" pitchFamily="49" charset="0"/>
              </a:rPr>
              <a:t> clear()  {</a:t>
            </a:r>
          </a:p>
          <a:p>
            <a:pPr>
              <a:defRPr/>
            </a:pPr>
            <a:r>
              <a:rPr lang="en-US" sz="1200" dirty="0">
                <a:solidFill>
                  <a:srgbClr val="000000"/>
                </a:solidFill>
                <a:highlight>
                  <a:srgbClr val="FFFFFF"/>
                </a:highlight>
                <a:latin typeface="Cascadia Mono" panose="020B0609020000020004" pitchFamily="49" charset="0"/>
              </a:rPr>
              <a:t>        size = 0;</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curr</a:t>
            </a:r>
            <a:r>
              <a:rPr lang="en-US" sz="1200" dirty="0">
                <a:solidFill>
                  <a:srgbClr val="000000"/>
                </a:solidFill>
                <a:highlight>
                  <a:srgbClr val="FFFFFF"/>
                </a:highlight>
                <a:latin typeface="Cascadia Mono" panose="020B0609020000020004" pitchFamily="49" charset="0"/>
              </a:rPr>
              <a:t> = 0;</a:t>
            </a:r>
          </a:p>
          <a:p>
            <a:pPr>
              <a:defRPr/>
            </a:pPr>
            <a:r>
              <a:rPr lang="en-US" sz="1200" dirty="0">
                <a:solidFill>
                  <a:srgbClr val="000000"/>
                </a:solidFill>
                <a:highlight>
                  <a:srgbClr val="FFFFFF"/>
                </a:highlight>
                <a:latin typeface="Cascadia Mono" panose="020B0609020000020004" pitchFamily="49" charset="0"/>
              </a:rPr>
              <a:t>    }</a:t>
            </a:r>
          </a:p>
          <a:p>
            <a:pPr>
              <a:defRPr/>
            </a:pPr>
            <a:endParaRPr lang="en-US" sz="1200" dirty="0">
              <a:solidFill>
                <a:srgbClr val="000000"/>
              </a:solidFill>
              <a:highlight>
                <a:srgbClr val="FFFFFF"/>
              </a:highlight>
              <a:latin typeface="Cascadia Mono" panose="020B0609020000020004" pitchFamily="49" charset="0"/>
            </a:endParaRP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bool</a:t>
            </a:r>
            <a:r>
              <a:rPr lang="en-US" sz="1200" dirty="0">
                <a:solidFill>
                  <a:srgbClr val="000000"/>
                </a:solidFill>
                <a:highlight>
                  <a:srgbClr val="FFFFFF"/>
                </a:highlight>
                <a:latin typeface="Cascadia Mono" panose="020B0609020000020004" pitchFamily="49" charset="0"/>
              </a:rPr>
              <a:t> insert(</a:t>
            </a:r>
            <a:r>
              <a:rPr lang="en-US" sz="1200" dirty="0" err="1">
                <a:solidFill>
                  <a:srgbClr val="0000FF"/>
                </a:solidFill>
                <a:highlight>
                  <a:srgbClr val="FFFFFF"/>
                </a:highlight>
                <a:latin typeface="Cascadia Mono" panose="020B0609020000020004" pitchFamily="49" charset="0"/>
              </a:rPr>
              <a:t>const</a:t>
            </a:r>
            <a:r>
              <a:rPr lang="en-US" sz="1200" dirty="0">
                <a:solidFill>
                  <a:srgbClr val="000000"/>
                </a:solidFill>
                <a:highlight>
                  <a:srgbClr val="FFFFFF"/>
                </a:highlight>
                <a:latin typeface="Cascadia Mono" panose="020B0609020000020004" pitchFamily="49" charset="0"/>
              </a:rPr>
              <a:t> </a:t>
            </a:r>
            <a:r>
              <a:rPr lang="en-US" sz="1200" dirty="0" err="1">
                <a:solidFill>
                  <a:srgbClr val="2B91AF"/>
                </a:solidFill>
                <a:highlight>
                  <a:srgbClr val="FFFFFF"/>
                </a:highlight>
                <a:latin typeface="Cascadia Mono" panose="020B0609020000020004" pitchFamily="49" charset="0"/>
              </a:rPr>
              <a:t>ListItemType</a:t>
            </a:r>
            <a:r>
              <a:rPr lang="en-US" sz="1200" dirty="0">
                <a:solidFill>
                  <a:srgbClr val="000000"/>
                </a:solidFill>
                <a:highlight>
                  <a:srgbClr val="FFFFFF"/>
                </a:highlight>
                <a:latin typeface="Cascadia Mono" panose="020B0609020000020004" pitchFamily="49" charset="0"/>
              </a:rPr>
              <a:t>&amp; </a:t>
            </a:r>
            <a:r>
              <a:rPr lang="en-US" sz="1200" dirty="0">
                <a:solidFill>
                  <a:srgbClr val="808080"/>
                </a:solidFill>
                <a:highlight>
                  <a:srgbClr val="FFFFFF"/>
                </a:highlight>
                <a:latin typeface="Cascadia Mono" panose="020B0609020000020004" pitchFamily="49" charset="0"/>
              </a:rPr>
              <a:t>it</a:t>
            </a:r>
            <a:r>
              <a:rPr lang="en-US" sz="1200" dirty="0">
                <a:solidFill>
                  <a:srgbClr val="000000"/>
                </a:solidFill>
                <a:highlight>
                  <a:srgbClr val="FFFFFF"/>
                </a:highlight>
                <a:latin typeface="Cascadia Mono" panose="020B0609020000020004" pitchFamily="49" charset="0"/>
              </a:rPr>
              <a:t>)  {</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if</a:t>
            </a:r>
            <a:r>
              <a:rPr lang="en-US" sz="1200" dirty="0">
                <a:solidFill>
                  <a:srgbClr val="000000"/>
                </a:solidFill>
                <a:highlight>
                  <a:srgbClr val="FFFFFF"/>
                </a:highlight>
                <a:latin typeface="Cascadia Mono" panose="020B0609020000020004" pitchFamily="49" charset="0"/>
              </a:rPr>
              <a:t> (size &gt;= </a:t>
            </a:r>
            <a:r>
              <a:rPr lang="en-US" sz="1200" dirty="0">
                <a:solidFill>
                  <a:srgbClr val="6F008A"/>
                </a:solidFill>
                <a:highlight>
                  <a:srgbClr val="FFFFFF"/>
                </a:highlight>
                <a:latin typeface="Cascadia Mono" panose="020B0609020000020004" pitchFamily="49" charset="0"/>
              </a:rPr>
              <a:t>MAX_SIZE</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false</a:t>
            </a:r>
            <a:r>
              <a:rPr lang="en-US" sz="1200" dirty="0">
                <a:solidFill>
                  <a:srgbClr val="000000"/>
                </a:solidFill>
                <a:highlight>
                  <a:srgbClr val="FFFFFF"/>
                </a:highlight>
                <a:latin typeface="Cascadia Mono" panose="020B0609020000020004" pitchFamily="49" charset="0"/>
              </a:rPr>
              <a:t>;</a:t>
            </a:r>
          </a:p>
          <a:p>
            <a:pPr>
              <a:defRPr/>
            </a:pPr>
            <a:r>
              <a:rPr lang="nn-NO" sz="1200" dirty="0">
                <a:solidFill>
                  <a:srgbClr val="000000"/>
                </a:solidFill>
                <a:highlight>
                  <a:srgbClr val="FFFFFF"/>
                </a:highlight>
                <a:latin typeface="Cascadia Mono" panose="020B0609020000020004" pitchFamily="49" charset="0"/>
              </a:rPr>
              <a:t>        </a:t>
            </a:r>
            <a:r>
              <a:rPr lang="nn-NO" sz="1200" dirty="0">
                <a:solidFill>
                  <a:srgbClr val="0000FF"/>
                </a:solidFill>
                <a:highlight>
                  <a:srgbClr val="FFFFFF"/>
                </a:highlight>
                <a:latin typeface="Cascadia Mono" panose="020B0609020000020004" pitchFamily="49" charset="0"/>
              </a:rPr>
              <a:t>for</a:t>
            </a:r>
            <a:r>
              <a:rPr lang="nn-NO" sz="1200" dirty="0">
                <a:solidFill>
                  <a:srgbClr val="000000"/>
                </a:solidFill>
                <a:highlight>
                  <a:srgbClr val="FFFFFF"/>
                </a:highlight>
                <a:latin typeface="Cascadia Mono" panose="020B0609020000020004" pitchFamily="49" charset="0"/>
              </a:rPr>
              <a:t> (</a:t>
            </a:r>
            <a:r>
              <a:rPr lang="nn-NO" sz="1200" dirty="0">
                <a:solidFill>
                  <a:srgbClr val="0000FF"/>
                </a:solidFill>
                <a:highlight>
                  <a:srgbClr val="FFFFFF"/>
                </a:highlight>
                <a:latin typeface="Cascadia Mono" panose="020B0609020000020004" pitchFamily="49" charset="0"/>
              </a:rPr>
              <a:t>int</a:t>
            </a:r>
            <a:r>
              <a:rPr lang="nn-NO" sz="1200" dirty="0">
                <a:solidFill>
                  <a:srgbClr val="000000"/>
                </a:solidFill>
                <a:highlight>
                  <a:srgbClr val="FFFFFF"/>
                </a:highlight>
                <a:latin typeface="Cascadia Mono" panose="020B0609020000020004" pitchFamily="49" charset="0"/>
              </a:rPr>
              <a:t> i = size; i &gt; curr; --i)</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i</a:t>
            </a:r>
            <a:r>
              <a:rPr lang="en-US" sz="1200" dirty="0">
                <a:solidFill>
                  <a:srgbClr val="000000"/>
                </a:solidFill>
                <a:highlight>
                  <a:srgbClr val="FFFFFF"/>
                </a:highlight>
                <a:latin typeface="Cascadia Mono" panose="020B0609020000020004" pitchFamily="49" charset="0"/>
              </a:rPr>
              <a:t>] =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i</a:t>
            </a:r>
            <a:r>
              <a:rPr lang="en-US" sz="1200" dirty="0">
                <a:solidFill>
                  <a:srgbClr val="000000"/>
                </a:solidFill>
                <a:highlight>
                  <a:srgbClr val="FFFFFF"/>
                </a:highlight>
                <a:latin typeface="Cascadia Mono" panose="020B0609020000020004" pitchFamily="49" charset="0"/>
              </a:rPr>
              <a:t> - 1];</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curr</a:t>
            </a:r>
            <a:r>
              <a:rPr lang="en-US" sz="1200" dirty="0">
                <a:solidFill>
                  <a:srgbClr val="000000"/>
                </a:solidFill>
                <a:highlight>
                  <a:srgbClr val="FFFFFF"/>
                </a:highlight>
                <a:latin typeface="Cascadia Mono" panose="020B0609020000020004" pitchFamily="49" charset="0"/>
              </a:rPr>
              <a:t>] = </a:t>
            </a:r>
            <a:r>
              <a:rPr lang="en-US" sz="1200" dirty="0">
                <a:solidFill>
                  <a:srgbClr val="808080"/>
                </a:solidFill>
                <a:highlight>
                  <a:srgbClr val="FFFFFF"/>
                </a:highlight>
                <a:latin typeface="Cascadia Mono" panose="020B0609020000020004" pitchFamily="49" charset="0"/>
              </a:rPr>
              <a:t>it</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size++;</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true</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p>
          <a:p>
            <a:pPr>
              <a:defRPr/>
            </a:pPr>
            <a:endParaRPr lang="en-US" sz="1200" dirty="0">
              <a:solidFill>
                <a:srgbClr val="000000"/>
              </a:solidFill>
              <a:highlight>
                <a:srgbClr val="FFFFFF"/>
              </a:highlight>
              <a:latin typeface="Cascadia Mono" panose="020B0609020000020004" pitchFamily="49" charset="0"/>
            </a:endParaRP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bool</a:t>
            </a: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insertAt</a:t>
            </a:r>
            <a:r>
              <a:rPr lang="en-US" sz="1200" dirty="0">
                <a:solidFill>
                  <a:srgbClr val="000000"/>
                </a:solidFill>
                <a:highlight>
                  <a:srgbClr val="FFFFFF"/>
                </a:highlight>
                <a:latin typeface="Cascadia Mono" panose="020B0609020000020004" pitchFamily="49" charset="0"/>
              </a:rPr>
              <a:t>(</a:t>
            </a:r>
            <a:r>
              <a:rPr lang="en-US" sz="1200" dirty="0" err="1">
                <a:solidFill>
                  <a:srgbClr val="0000FF"/>
                </a:solidFill>
                <a:highlight>
                  <a:srgbClr val="FFFFFF"/>
                </a:highlight>
                <a:latin typeface="Cascadia Mono" panose="020B0609020000020004" pitchFamily="49" charset="0"/>
              </a:rPr>
              <a:t>int</a:t>
            </a:r>
            <a:r>
              <a:rPr lang="en-US" sz="1200" dirty="0">
                <a:solidFill>
                  <a:srgbClr val="000000"/>
                </a:solidFill>
                <a:highlight>
                  <a:srgbClr val="FFFFFF"/>
                </a:highlight>
                <a:latin typeface="Cascadia Mono" panose="020B0609020000020004" pitchFamily="49" charset="0"/>
              </a:rPr>
              <a:t> </a:t>
            </a:r>
            <a:r>
              <a:rPr lang="en-US" sz="1200" dirty="0" err="1">
                <a:solidFill>
                  <a:srgbClr val="808080"/>
                </a:solidFill>
                <a:highlight>
                  <a:srgbClr val="FFFFFF"/>
                </a:highlight>
                <a:latin typeface="Cascadia Mono" panose="020B0609020000020004" pitchFamily="49" charset="0"/>
              </a:rPr>
              <a:t>pos</a:t>
            </a:r>
            <a:r>
              <a:rPr lang="en-US" sz="1200" dirty="0">
                <a:solidFill>
                  <a:srgbClr val="000000"/>
                </a:solidFill>
                <a:highlight>
                  <a:srgbClr val="FFFFFF"/>
                </a:highlight>
                <a:latin typeface="Cascadia Mono" panose="020B0609020000020004" pitchFamily="49" charset="0"/>
              </a:rPr>
              <a:t>, </a:t>
            </a:r>
            <a:r>
              <a:rPr lang="en-US" sz="1200" dirty="0" err="1">
                <a:solidFill>
                  <a:srgbClr val="0000FF"/>
                </a:solidFill>
                <a:highlight>
                  <a:srgbClr val="FFFFFF"/>
                </a:highlight>
                <a:latin typeface="Cascadia Mono" panose="020B0609020000020004" pitchFamily="49" charset="0"/>
              </a:rPr>
              <a:t>const</a:t>
            </a:r>
            <a:r>
              <a:rPr lang="en-US" sz="1200" dirty="0">
                <a:solidFill>
                  <a:srgbClr val="000000"/>
                </a:solidFill>
                <a:highlight>
                  <a:srgbClr val="FFFFFF"/>
                </a:highlight>
                <a:latin typeface="Cascadia Mono" panose="020B0609020000020004" pitchFamily="49" charset="0"/>
              </a:rPr>
              <a:t> </a:t>
            </a:r>
            <a:r>
              <a:rPr lang="en-US" sz="1200" dirty="0" err="1">
                <a:solidFill>
                  <a:srgbClr val="2B91AF"/>
                </a:solidFill>
                <a:highlight>
                  <a:srgbClr val="FFFFFF"/>
                </a:highlight>
                <a:latin typeface="Cascadia Mono" panose="020B0609020000020004" pitchFamily="49" charset="0"/>
              </a:rPr>
              <a:t>ListItemType</a:t>
            </a:r>
            <a:r>
              <a:rPr lang="en-US" sz="1200" dirty="0">
                <a:solidFill>
                  <a:srgbClr val="000000"/>
                </a:solidFill>
                <a:highlight>
                  <a:srgbClr val="FFFFFF"/>
                </a:highlight>
                <a:latin typeface="Cascadia Mono" panose="020B0609020000020004" pitchFamily="49" charset="0"/>
              </a:rPr>
              <a:t>&amp; </a:t>
            </a:r>
            <a:r>
              <a:rPr lang="en-US" sz="1200" dirty="0">
                <a:solidFill>
                  <a:srgbClr val="808080"/>
                </a:solidFill>
                <a:highlight>
                  <a:srgbClr val="FFFFFF"/>
                </a:highlight>
                <a:latin typeface="Cascadia Mono" panose="020B0609020000020004" pitchFamily="49" charset="0"/>
              </a:rPr>
              <a:t>it</a:t>
            </a:r>
            <a:r>
              <a:rPr lang="en-US" sz="1200" dirty="0">
                <a:solidFill>
                  <a:srgbClr val="000000"/>
                </a:solidFill>
                <a:highlight>
                  <a:srgbClr val="FFFFFF"/>
                </a:highlight>
                <a:latin typeface="Cascadia Mono" panose="020B0609020000020004" pitchFamily="49" charset="0"/>
              </a:rPr>
              <a:t>)  {</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if</a:t>
            </a:r>
            <a:r>
              <a:rPr lang="en-US" sz="1200" dirty="0">
                <a:solidFill>
                  <a:srgbClr val="000000"/>
                </a:solidFill>
                <a:highlight>
                  <a:srgbClr val="FFFFFF"/>
                </a:highlight>
                <a:latin typeface="Cascadia Mono" panose="020B0609020000020004" pitchFamily="49" charset="0"/>
              </a:rPr>
              <a:t> (</a:t>
            </a:r>
            <a:r>
              <a:rPr lang="en-US" sz="1200" dirty="0" err="1">
                <a:solidFill>
                  <a:srgbClr val="808080"/>
                </a:solidFill>
                <a:highlight>
                  <a:srgbClr val="FFFFFF"/>
                </a:highlight>
                <a:latin typeface="Cascadia Mono" panose="020B0609020000020004" pitchFamily="49" charset="0"/>
              </a:rPr>
              <a:t>pos</a:t>
            </a:r>
            <a:r>
              <a:rPr lang="en-US" sz="1200" dirty="0">
                <a:solidFill>
                  <a:srgbClr val="000000"/>
                </a:solidFill>
                <a:highlight>
                  <a:srgbClr val="FFFFFF"/>
                </a:highlight>
                <a:latin typeface="Cascadia Mono" panose="020B0609020000020004" pitchFamily="49" charset="0"/>
              </a:rPr>
              <a:t> &lt; 0 || </a:t>
            </a:r>
            <a:r>
              <a:rPr lang="en-US" sz="1200" dirty="0" err="1">
                <a:solidFill>
                  <a:srgbClr val="808080"/>
                </a:solidFill>
                <a:highlight>
                  <a:srgbClr val="FFFFFF"/>
                </a:highlight>
                <a:latin typeface="Cascadia Mono" panose="020B0609020000020004" pitchFamily="49" charset="0"/>
              </a:rPr>
              <a:t>pos</a:t>
            </a:r>
            <a:r>
              <a:rPr lang="en-US" sz="1200" dirty="0">
                <a:solidFill>
                  <a:srgbClr val="000000"/>
                </a:solidFill>
                <a:highlight>
                  <a:srgbClr val="FFFFFF"/>
                </a:highlight>
                <a:latin typeface="Cascadia Mono" panose="020B0609020000020004" pitchFamily="49" charset="0"/>
              </a:rPr>
              <a:t> &gt; size || size &gt;= </a:t>
            </a:r>
            <a:r>
              <a:rPr lang="en-US" sz="1200" dirty="0">
                <a:solidFill>
                  <a:srgbClr val="6F008A"/>
                </a:solidFill>
                <a:highlight>
                  <a:srgbClr val="FFFFFF"/>
                </a:highlight>
                <a:latin typeface="Cascadia Mono" panose="020B0609020000020004" pitchFamily="49" charset="0"/>
              </a:rPr>
              <a:t>MAX_SIZE</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false</a:t>
            </a:r>
            <a:r>
              <a:rPr lang="en-US" sz="1200" dirty="0">
                <a:solidFill>
                  <a:srgbClr val="000000"/>
                </a:solidFill>
                <a:highlight>
                  <a:srgbClr val="FFFFFF"/>
                </a:highlight>
                <a:latin typeface="Cascadia Mono" panose="020B0609020000020004" pitchFamily="49" charset="0"/>
              </a:rPr>
              <a:t>;</a:t>
            </a:r>
          </a:p>
          <a:p>
            <a:pPr>
              <a:defRPr/>
            </a:pPr>
            <a:r>
              <a:rPr lang="nn-NO" sz="1200" dirty="0">
                <a:solidFill>
                  <a:srgbClr val="000000"/>
                </a:solidFill>
                <a:highlight>
                  <a:srgbClr val="FFFFFF"/>
                </a:highlight>
                <a:latin typeface="Cascadia Mono" panose="020B0609020000020004" pitchFamily="49" charset="0"/>
              </a:rPr>
              <a:t>        </a:t>
            </a:r>
            <a:r>
              <a:rPr lang="nn-NO" sz="1200" dirty="0">
                <a:solidFill>
                  <a:srgbClr val="0000FF"/>
                </a:solidFill>
                <a:highlight>
                  <a:srgbClr val="FFFFFF"/>
                </a:highlight>
                <a:latin typeface="Cascadia Mono" panose="020B0609020000020004" pitchFamily="49" charset="0"/>
              </a:rPr>
              <a:t>for</a:t>
            </a:r>
            <a:r>
              <a:rPr lang="nn-NO" sz="1200" dirty="0">
                <a:solidFill>
                  <a:srgbClr val="000000"/>
                </a:solidFill>
                <a:highlight>
                  <a:srgbClr val="FFFFFF"/>
                </a:highlight>
                <a:latin typeface="Cascadia Mono" panose="020B0609020000020004" pitchFamily="49" charset="0"/>
              </a:rPr>
              <a:t> (</a:t>
            </a:r>
            <a:r>
              <a:rPr lang="nn-NO" sz="1200" dirty="0">
                <a:solidFill>
                  <a:srgbClr val="0000FF"/>
                </a:solidFill>
                <a:highlight>
                  <a:srgbClr val="FFFFFF"/>
                </a:highlight>
                <a:latin typeface="Cascadia Mono" panose="020B0609020000020004" pitchFamily="49" charset="0"/>
              </a:rPr>
              <a:t>int</a:t>
            </a:r>
            <a:r>
              <a:rPr lang="nn-NO" sz="1200" dirty="0">
                <a:solidFill>
                  <a:srgbClr val="000000"/>
                </a:solidFill>
                <a:highlight>
                  <a:srgbClr val="FFFFFF"/>
                </a:highlight>
                <a:latin typeface="Cascadia Mono" panose="020B0609020000020004" pitchFamily="49" charset="0"/>
              </a:rPr>
              <a:t> i = size; i &gt; </a:t>
            </a:r>
            <a:r>
              <a:rPr lang="nn-NO" sz="1200" dirty="0">
                <a:solidFill>
                  <a:srgbClr val="808080"/>
                </a:solidFill>
                <a:highlight>
                  <a:srgbClr val="FFFFFF"/>
                </a:highlight>
                <a:latin typeface="Cascadia Mono" panose="020B0609020000020004" pitchFamily="49" charset="0"/>
              </a:rPr>
              <a:t>pos</a:t>
            </a:r>
            <a:r>
              <a:rPr lang="nn-NO" sz="1200" dirty="0">
                <a:solidFill>
                  <a:srgbClr val="000000"/>
                </a:solidFill>
                <a:highlight>
                  <a:srgbClr val="FFFFFF"/>
                </a:highlight>
                <a:latin typeface="Cascadia Mono" panose="020B0609020000020004" pitchFamily="49" charset="0"/>
              </a:rPr>
              <a:t>; --i)</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i</a:t>
            </a:r>
            <a:r>
              <a:rPr lang="en-US" sz="1200" dirty="0">
                <a:solidFill>
                  <a:srgbClr val="000000"/>
                </a:solidFill>
                <a:highlight>
                  <a:srgbClr val="FFFFFF"/>
                </a:highlight>
                <a:latin typeface="Cascadia Mono" panose="020B0609020000020004" pitchFamily="49" charset="0"/>
              </a:rPr>
              <a:t>] =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i</a:t>
            </a:r>
            <a:r>
              <a:rPr lang="en-US" sz="1200" dirty="0">
                <a:solidFill>
                  <a:srgbClr val="000000"/>
                </a:solidFill>
                <a:highlight>
                  <a:srgbClr val="FFFFFF"/>
                </a:highlight>
                <a:latin typeface="Cascadia Mono" panose="020B0609020000020004" pitchFamily="49" charset="0"/>
              </a:rPr>
              <a:t> - 1];</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808080"/>
                </a:solidFill>
                <a:highlight>
                  <a:srgbClr val="FFFFFF"/>
                </a:highlight>
                <a:latin typeface="Cascadia Mono" panose="020B0609020000020004" pitchFamily="49" charset="0"/>
              </a:rPr>
              <a:t>pos</a:t>
            </a:r>
            <a:r>
              <a:rPr lang="en-US" sz="1200" dirty="0">
                <a:solidFill>
                  <a:srgbClr val="000000"/>
                </a:solidFill>
                <a:highlight>
                  <a:srgbClr val="FFFFFF"/>
                </a:highlight>
                <a:latin typeface="Cascadia Mono" panose="020B0609020000020004" pitchFamily="49" charset="0"/>
              </a:rPr>
              <a:t>] = </a:t>
            </a:r>
            <a:r>
              <a:rPr lang="en-US" sz="1200" dirty="0">
                <a:solidFill>
                  <a:srgbClr val="808080"/>
                </a:solidFill>
                <a:highlight>
                  <a:srgbClr val="FFFFFF"/>
                </a:highlight>
                <a:latin typeface="Cascadia Mono" panose="020B0609020000020004" pitchFamily="49" charset="0"/>
              </a:rPr>
              <a:t>it</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size++;</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true</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p>
          <a:p>
            <a:pPr>
              <a:defRPr/>
            </a:pPr>
            <a:endParaRPr lang="en-US" sz="1200" dirty="0">
              <a:solidFill>
                <a:srgbClr val="000000"/>
              </a:solidFill>
              <a:highlight>
                <a:srgbClr val="FFFFFF"/>
              </a:highlight>
              <a:latin typeface="Cascadia Mono" panose="020B0609020000020004" pitchFamily="49" charset="0"/>
            </a:endParaRPr>
          </a:p>
        </p:txBody>
      </p:sp>
      <p:sp>
        <p:nvSpPr>
          <p:cNvPr id="5" name="Rectangle 4"/>
          <p:cNvSpPr/>
          <p:nvPr/>
        </p:nvSpPr>
        <p:spPr>
          <a:xfrm>
            <a:off x="4495800" y="2209800"/>
            <a:ext cx="4572000" cy="2492990"/>
          </a:xfrm>
          <a:prstGeom prst="rect">
            <a:avLst/>
          </a:prstGeom>
        </p:spPr>
        <p:txBody>
          <a:bodyPr>
            <a:spAutoFit/>
          </a:bodyPr>
          <a:lstStyle/>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bool</a:t>
            </a:r>
            <a:r>
              <a:rPr lang="en-US" sz="1200" dirty="0">
                <a:solidFill>
                  <a:srgbClr val="000000"/>
                </a:solidFill>
                <a:highlight>
                  <a:srgbClr val="FFFFFF"/>
                </a:highlight>
                <a:latin typeface="Cascadia Mono" panose="020B0609020000020004" pitchFamily="49" charset="0"/>
              </a:rPr>
              <a:t> append(</a:t>
            </a:r>
            <a:r>
              <a:rPr lang="en-US" sz="1200" dirty="0" err="1">
                <a:solidFill>
                  <a:srgbClr val="0000FF"/>
                </a:solidFill>
                <a:highlight>
                  <a:srgbClr val="FFFFFF"/>
                </a:highlight>
                <a:latin typeface="Cascadia Mono" panose="020B0609020000020004" pitchFamily="49" charset="0"/>
              </a:rPr>
              <a:t>const</a:t>
            </a:r>
            <a:r>
              <a:rPr lang="en-US" sz="1200" dirty="0">
                <a:solidFill>
                  <a:srgbClr val="000000"/>
                </a:solidFill>
                <a:highlight>
                  <a:srgbClr val="FFFFFF"/>
                </a:highlight>
                <a:latin typeface="Cascadia Mono" panose="020B0609020000020004" pitchFamily="49" charset="0"/>
              </a:rPr>
              <a:t> </a:t>
            </a:r>
            <a:r>
              <a:rPr lang="en-US" sz="1200" dirty="0" err="1">
                <a:solidFill>
                  <a:srgbClr val="2B91AF"/>
                </a:solidFill>
                <a:highlight>
                  <a:srgbClr val="FFFFFF"/>
                </a:highlight>
                <a:latin typeface="Cascadia Mono" panose="020B0609020000020004" pitchFamily="49" charset="0"/>
              </a:rPr>
              <a:t>ListItemType</a:t>
            </a:r>
            <a:r>
              <a:rPr lang="en-US" sz="1200" dirty="0">
                <a:solidFill>
                  <a:srgbClr val="000000"/>
                </a:solidFill>
                <a:highlight>
                  <a:srgbClr val="FFFFFF"/>
                </a:highlight>
                <a:latin typeface="Cascadia Mono" panose="020B0609020000020004" pitchFamily="49" charset="0"/>
              </a:rPr>
              <a:t>&amp; </a:t>
            </a:r>
            <a:r>
              <a:rPr lang="en-US" sz="1200" dirty="0">
                <a:solidFill>
                  <a:srgbClr val="808080"/>
                </a:solidFill>
                <a:highlight>
                  <a:srgbClr val="FFFFFF"/>
                </a:highlight>
                <a:latin typeface="Cascadia Mono" panose="020B0609020000020004" pitchFamily="49" charset="0"/>
              </a:rPr>
              <a:t>it</a:t>
            </a:r>
            <a:r>
              <a:rPr lang="en-US" sz="1200" dirty="0">
                <a:solidFill>
                  <a:srgbClr val="000000"/>
                </a:solidFill>
                <a:highlight>
                  <a:srgbClr val="FFFFFF"/>
                </a:highlight>
                <a:latin typeface="Cascadia Mono" panose="020B0609020000020004" pitchFamily="49" charset="0"/>
              </a:rPr>
              <a:t>)  {</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if</a:t>
            </a:r>
            <a:r>
              <a:rPr lang="en-US" sz="1200" dirty="0">
                <a:solidFill>
                  <a:srgbClr val="000000"/>
                </a:solidFill>
                <a:highlight>
                  <a:srgbClr val="FFFFFF"/>
                </a:highlight>
                <a:latin typeface="Cascadia Mono" panose="020B0609020000020004" pitchFamily="49" charset="0"/>
              </a:rPr>
              <a:t> (size &gt;= </a:t>
            </a:r>
            <a:r>
              <a:rPr lang="en-US" sz="1200" dirty="0">
                <a:solidFill>
                  <a:srgbClr val="6F008A"/>
                </a:solidFill>
                <a:highlight>
                  <a:srgbClr val="FFFFFF"/>
                </a:highlight>
                <a:latin typeface="Cascadia Mono" panose="020B0609020000020004" pitchFamily="49" charset="0"/>
              </a:rPr>
              <a:t>MAX_SIZE</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false</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[size++] = </a:t>
            </a:r>
            <a:r>
              <a:rPr lang="en-US" sz="1200" dirty="0">
                <a:solidFill>
                  <a:srgbClr val="808080"/>
                </a:solidFill>
                <a:highlight>
                  <a:srgbClr val="FFFFFF"/>
                </a:highlight>
                <a:latin typeface="Cascadia Mono" panose="020B0609020000020004" pitchFamily="49" charset="0"/>
              </a:rPr>
              <a:t>it</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true</a:t>
            </a:r>
            <a:r>
              <a:rPr lang="en-US" sz="1200" dirty="0">
                <a:solidFill>
                  <a:srgbClr val="000000"/>
                </a:solidFill>
                <a:highlight>
                  <a:srgbClr val="FFFFFF"/>
                </a:highlight>
                <a:latin typeface="Cascadia Mono" panose="020B0609020000020004" pitchFamily="49" charset="0"/>
              </a:rPr>
              <a:t>;</a:t>
            </a:r>
          </a:p>
          <a:p>
            <a:pPr>
              <a:defRPr/>
            </a:pPr>
            <a:r>
              <a:rPr lang="en-US" sz="1200" dirty="0">
                <a:solidFill>
                  <a:srgbClr val="000000"/>
                </a:solidFill>
                <a:highlight>
                  <a:srgbClr val="FFFFFF"/>
                </a:highlight>
                <a:latin typeface="Cascadia Mono" panose="020B0609020000020004" pitchFamily="49" charset="0"/>
              </a:rPr>
              <a:t>    }</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2B91AF"/>
                </a:solidFill>
                <a:highlight>
                  <a:srgbClr val="FFFFFF"/>
                </a:highlight>
                <a:latin typeface="Cascadia Mono" panose="020B0609020000020004" pitchFamily="49" charset="0"/>
              </a:rPr>
              <a:t>ListItemType</a:t>
            </a:r>
            <a:r>
              <a:rPr lang="en-US" sz="1200" dirty="0">
                <a:solidFill>
                  <a:srgbClr val="000000"/>
                </a:solidFill>
                <a:highlight>
                  <a:srgbClr val="FFFFFF"/>
                </a:highlight>
                <a:latin typeface="Cascadia Mono" panose="020B0609020000020004" pitchFamily="49" charset="0"/>
              </a:rPr>
              <a:t> remove() </a:t>
            </a:r>
            <a:r>
              <a:rPr lang="en-US" sz="1200" dirty="0">
                <a:solidFill>
                  <a:srgbClr val="0000FF"/>
                </a:solidFill>
                <a:highlight>
                  <a:srgbClr val="FFFFFF"/>
                </a:highlight>
                <a:latin typeface="Cascadia Mono" panose="020B0609020000020004" pitchFamily="49" charset="0"/>
              </a:rPr>
              <a:t>override</a:t>
            </a:r>
            <a:r>
              <a:rPr lang="en-US" sz="1200" dirty="0">
                <a:solidFill>
                  <a:srgbClr val="000000"/>
                </a:solidFill>
                <a:highlight>
                  <a:srgbClr val="FFFFFF"/>
                </a:highlight>
                <a:latin typeface="Cascadia Mono" panose="020B0609020000020004" pitchFamily="49" charset="0"/>
              </a:rPr>
              <a:t> {</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if</a:t>
            </a:r>
            <a:r>
              <a:rPr lang="en-US" sz="1200" dirty="0">
                <a:solidFill>
                  <a:srgbClr val="000000"/>
                </a:solidFill>
                <a:highlight>
                  <a:srgbClr val="FFFFFF"/>
                </a:highlight>
                <a:latin typeface="Cascadia Mono" panose="020B0609020000020004" pitchFamily="49" charset="0"/>
              </a:rPr>
              <a:t> (size == 0)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-1;</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2B91AF"/>
                </a:solidFill>
                <a:highlight>
                  <a:srgbClr val="FFFFFF"/>
                </a:highlight>
                <a:latin typeface="Cascadia Mono" panose="020B0609020000020004" pitchFamily="49" charset="0"/>
              </a:rPr>
              <a:t>ListItemType</a:t>
            </a:r>
            <a:r>
              <a:rPr lang="en-US" sz="1200" dirty="0">
                <a:solidFill>
                  <a:srgbClr val="000000"/>
                </a:solidFill>
                <a:highlight>
                  <a:srgbClr val="FFFFFF"/>
                </a:highlight>
                <a:latin typeface="Cascadia Mono" panose="020B0609020000020004" pitchFamily="49" charset="0"/>
              </a:rPr>
              <a:t> it =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curr</a:t>
            </a:r>
            <a:r>
              <a:rPr lang="en-US" sz="1200" dirty="0">
                <a:solidFill>
                  <a:srgbClr val="000000"/>
                </a:solidFill>
                <a:highlight>
                  <a:srgbClr val="FFFFFF"/>
                </a:highlight>
                <a:latin typeface="Cascadia Mono" panose="020B0609020000020004" pitchFamily="49" charset="0"/>
              </a:rPr>
              <a:t>];</a:t>
            </a:r>
          </a:p>
          <a:p>
            <a:pPr>
              <a:defRPr/>
            </a:pPr>
            <a:r>
              <a:rPr lang="nn-NO" sz="1200" dirty="0">
                <a:solidFill>
                  <a:srgbClr val="000000"/>
                </a:solidFill>
                <a:highlight>
                  <a:srgbClr val="FFFFFF"/>
                </a:highlight>
                <a:latin typeface="Cascadia Mono" panose="020B0609020000020004" pitchFamily="49" charset="0"/>
              </a:rPr>
              <a:t>        </a:t>
            </a:r>
            <a:r>
              <a:rPr lang="nn-NO" sz="1200" dirty="0">
                <a:solidFill>
                  <a:srgbClr val="0000FF"/>
                </a:solidFill>
                <a:highlight>
                  <a:srgbClr val="FFFFFF"/>
                </a:highlight>
                <a:latin typeface="Cascadia Mono" panose="020B0609020000020004" pitchFamily="49" charset="0"/>
              </a:rPr>
              <a:t>for</a:t>
            </a:r>
            <a:r>
              <a:rPr lang="nn-NO" sz="1200" dirty="0">
                <a:solidFill>
                  <a:srgbClr val="000000"/>
                </a:solidFill>
                <a:highlight>
                  <a:srgbClr val="FFFFFF"/>
                </a:highlight>
                <a:latin typeface="Cascadia Mono" panose="020B0609020000020004" pitchFamily="49" charset="0"/>
              </a:rPr>
              <a:t> (</a:t>
            </a:r>
            <a:r>
              <a:rPr lang="nn-NO" sz="1200" dirty="0">
                <a:solidFill>
                  <a:srgbClr val="0000FF"/>
                </a:solidFill>
                <a:highlight>
                  <a:srgbClr val="FFFFFF"/>
                </a:highlight>
                <a:latin typeface="Cascadia Mono" panose="020B0609020000020004" pitchFamily="49" charset="0"/>
              </a:rPr>
              <a:t>int</a:t>
            </a:r>
            <a:r>
              <a:rPr lang="nn-NO" sz="1200" dirty="0">
                <a:solidFill>
                  <a:srgbClr val="000000"/>
                </a:solidFill>
                <a:highlight>
                  <a:srgbClr val="FFFFFF"/>
                </a:highlight>
                <a:latin typeface="Cascadia Mono" panose="020B0609020000020004" pitchFamily="49" charset="0"/>
              </a:rPr>
              <a:t> i = curr; i &lt; size - 1; ++i)</a:t>
            </a:r>
          </a:p>
          <a:p>
            <a:pPr>
              <a:defRPr/>
            </a:pPr>
            <a:r>
              <a:rPr lang="en-US" sz="1200" dirty="0">
                <a:solidFill>
                  <a:srgbClr val="000000"/>
                </a:solidFill>
                <a:highlight>
                  <a:srgbClr val="FFFFFF"/>
                </a:highlight>
                <a:latin typeface="Cascadia Mono" panose="020B0609020000020004" pitchFamily="49" charset="0"/>
              </a:rPr>
              <a:t>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i</a:t>
            </a:r>
            <a:r>
              <a:rPr lang="en-US" sz="1200" dirty="0">
                <a:solidFill>
                  <a:srgbClr val="000000"/>
                </a:solidFill>
                <a:highlight>
                  <a:srgbClr val="FFFFFF"/>
                </a:highlight>
                <a:latin typeface="Cascadia Mono" panose="020B0609020000020004" pitchFamily="49" charset="0"/>
              </a:rPr>
              <a:t>] = </a:t>
            </a:r>
            <a:r>
              <a:rPr lang="en-US" sz="1200" dirty="0" err="1">
                <a:solidFill>
                  <a:srgbClr val="000000"/>
                </a:solidFill>
                <a:highlight>
                  <a:srgbClr val="FFFFFF"/>
                </a:highlight>
                <a:latin typeface="Cascadia Mono" panose="020B0609020000020004" pitchFamily="49" charset="0"/>
              </a:rPr>
              <a:t>arr</a:t>
            </a:r>
            <a:r>
              <a:rPr lang="en-US" sz="1200" dirty="0">
                <a:solidFill>
                  <a:srgbClr val="000000"/>
                </a:solidFill>
                <a:highlight>
                  <a:srgbClr val="FFFFFF"/>
                </a:highlight>
                <a:latin typeface="Cascadia Mono" panose="020B0609020000020004" pitchFamily="49" charset="0"/>
              </a:rPr>
              <a:t>[</a:t>
            </a:r>
            <a:r>
              <a:rPr lang="en-US" sz="1200" dirty="0" err="1">
                <a:solidFill>
                  <a:srgbClr val="000000"/>
                </a:solidFill>
                <a:highlight>
                  <a:srgbClr val="FFFFFF"/>
                </a:highlight>
                <a:latin typeface="Cascadia Mono" panose="020B0609020000020004" pitchFamily="49" charset="0"/>
              </a:rPr>
              <a:t>i</a:t>
            </a:r>
            <a:r>
              <a:rPr lang="en-US" sz="1200" dirty="0">
                <a:solidFill>
                  <a:srgbClr val="000000"/>
                </a:solidFill>
                <a:highlight>
                  <a:srgbClr val="FFFFFF"/>
                </a:highlight>
                <a:latin typeface="Cascadia Mono" panose="020B0609020000020004" pitchFamily="49" charset="0"/>
              </a:rPr>
              <a:t> + 1];</a:t>
            </a:r>
          </a:p>
          <a:p>
            <a:pPr>
              <a:defRPr/>
            </a:pPr>
            <a:r>
              <a:rPr lang="en-US" sz="1200" dirty="0">
                <a:solidFill>
                  <a:srgbClr val="000000"/>
                </a:solidFill>
                <a:highlight>
                  <a:srgbClr val="FFFFFF"/>
                </a:highlight>
                <a:latin typeface="Cascadia Mono" panose="020B0609020000020004" pitchFamily="49" charset="0"/>
              </a:rPr>
              <a:t>        size--;</a:t>
            </a:r>
          </a:p>
          <a:p>
            <a:pPr>
              <a:defRPr/>
            </a:pPr>
            <a:r>
              <a:rPr lang="en-US" sz="1200" dirty="0">
                <a:solidFill>
                  <a:srgbClr val="000000"/>
                </a:solidFill>
                <a:highlight>
                  <a:srgbClr val="FFFFFF"/>
                </a:highlight>
                <a:latin typeface="Cascadia Mono" panose="020B0609020000020004" pitchFamily="49" charset="0"/>
              </a:rPr>
              <a:t>        </a:t>
            </a:r>
            <a:r>
              <a:rPr lang="en-US" sz="1200" dirty="0">
                <a:solidFill>
                  <a:srgbClr val="0000FF"/>
                </a:solidFill>
                <a:highlight>
                  <a:srgbClr val="FFFFFF"/>
                </a:highlight>
                <a:latin typeface="Cascadia Mono" panose="020B0609020000020004" pitchFamily="49" charset="0"/>
              </a:rPr>
              <a:t>return</a:t>
            </a:r>
            <a:r>
              <a:rPr lang="en-US" sz="1200" dirty="0">
                <a:solidFill>
                  <a:srgbClr val="000000"/>
                </a:solidFill>
                <a:highlight>
                  <a:srgbClr val="FFFFFF"/>
                </a:highlight>
                <a:latin typeface="Cascadia Mono" panose="020B0609020000020004" pitchFamily="49" charset="0"/>
              </a:rPr>
              <a:t> it;</a:t>
            </a:r>
          </a:p>
          <a:p>
            <a:pPr>
              <a:defRPr/>
            </a:pPr>
            <a:r>
              <a:rPr lang="en-US" sz="1200" dirty="0">
                <a:solidFill>
                  <a:srgbClr val="000000"/>
                </a:solidFill>
                <a:highlight>
                  <a:srgbClr val="FFFFFF"/>
                </a:highlight>
                <a:latin typeface="Cascadia Mono" panose="020B0609020000020004" pitchFamily="49" charset="0"/>
              </a:rPr>
              <a:t>    }</a:t>
            </a:r>
            <a:endParaRPr lang="en-US" sz="1200"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itle 1"/>
          <p:cNvSpPr>
            <a:spLocks noGrp="1"/>
          </p:cNvSpPr>
          <p:nvPr>
            <p:ph type="title"/>
          </p:nvPr>
        </p:nvSpPr>
        <p:spPr>
          <a:xfrm>
            <a:off x="152400" y="274638"/>
            <a:ext cx="8610600" cy="1143000"/>
          </a:xfrm>
        </p:spPr>
        <p:txBody>
          <a:bodyPr/>
          <a:lstStyle/>
          <a:p>
            <a:r>
              <a:rPr lang="en-US" altLang="en-US" sz="3200" smtClean="0"/>
              <a:t>Derived Classes (Specific Implementations)</a:t>
            </a:r>
          </a:p>
        </p:txBody>
      </p:sp>
      <p:sp>
        <p:nvSpPr>
          <p:cNvPr id="124931" name="Content Placeholder 2"/>
          <p:cNvSpPr>
            <a:spLocks noGrp="1"/>
          </p:cNvSpPr>
          <p:nvPr>
            <p:ph idx="1"/>
          </p:nvPr>
        </p:nvSpPr>
        <p:spPr/>
        <p:txBody>
          <a:bodyPr/>
          <a:lstStyle/>
          <a:p>
            <a:pPr marL="0" indent="0">
              <a:buFontTx/>
              <a:buNone/>
            </a:pPr>
            <a:r>
              <a:rPr lang="en-US" altLang="en-US" smtClean="0"/>
              <a:t>ArrayList and LinkedList inherit from List and provide their own implementations of insert(), remove(), getValue(), etc.</a:t>
            </a:r>
          </a:p>
          <a:p>
            <a:pPr marL="0" indent="0">
              <a:buFontTx/>
              <a:buNone/>
            </a:pPr>
            <a:endParaRPr lang="en-US" altLang="en-US" smtClean="0"/>
          </a:p>
          <a:p>
            <a:pPr marL="0" indent="0">
              <a:buFontTx/>
              <a:buNone/>
            </a:pPr>
            <a:r>
              <a:rPr lang="en-US" altLang="en-US" smtClean="0"/>
              <a:t>The same function names ensure polymorphism, meaning a program can use a List reference to interact with any type of list.</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title"/>
          </p:nvPr>
        </p:nvSpPr>
        <p:spPr/>
        <p:txBody>
          <a:bodyPr/>
          <a:lstStyle/>
          <a:p>
            <a:r>
              <a:rPr lang="en-US" altLang="en-US" smtClean="0"/>
              <a:t>Derived Class ArrayList</a:t>
            </a:r>
          </a:p>
        </p:txBody>
      </p:sp>
      <p:sp>
        <p:nvSpPr>
          <p:cNvPr id="125955" name="Content Placeholder 2"/>
          <p:cNvSpPr>
            <a:spLocks noGrp="1"/>
          </p:cNvSpPr>
          <p:nvPr>
            <p:ph idx="1"/>
          </p:nvPr>
        </p:nvSpPr>
        <p:spPr/>
        <p:txBody>
          <a:bodyPr/>
          <a:lstStyle/>
          <a:p>
            <a:pPr marL="0" indent="0">
              <a:buFontTx/>
              <a:buNone/>
            </a:pPr>
            <a:r>
              <a:rPr lang="en-US" altLang="en-US" smtClean="0"/>
              <a:t>A derived class is a class that inherits from a base class and provides concrete implementations for the abstract methods defined in the base class. </a:t>
            </a:r>
          </a:p>
          <a:p>
            <a:pPr marL="0" indent="0">
              <a:buFontTx/>
              <a:buNone/>
            </a:pPr>
            <a:r>
              <a:rPr lang="en-US" altLang="en-US" smtClean="0"/>
              <a:t>In this case, ArrayList is a derived class that inherits from the abstract class List and implements all its virtual functions.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2208</TotalTime>
  <Words>5234</Words>
  <Application>Microsoft Office PowerPoint</Application>
  <PresentationFormat>On-screen Show (4:3)</PresentationFormat>
  <Paragraphs>1041</Paragraphs>
  <Slides>100</Slides>
  <Notes>22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100</vt:i4>
      </vt:variant>
    </vt:vector>
  </HeadingPairs>
  <TitlesOfParts>
    <vt:vector size="109" baseType="lpstr">
      <vt:lpstr>Arial</vt:lpstr>
      <vt:lpstr>Calibri</vt:lpstr>
      <vt:lpstr>Courier New</vt:lpstr>
      <vt:lpstr>Lucida Console</vt:lpstr>
      <vt:lpstr>Monotype Sorts</vt:lpstr>
      <vt:lpstr>Times New Roman</vt:lpstr>
      <vt:lpstr>Wingdings</vt:lpstr>
      <vt:lpstr>Garamond</vt:lpstr>
      <vt:lpstr>Default Design</vt:lpstr>
      <vt:lpstr>An Introduction to Pointers </vt:lpstr>
      <vt:lpstr>Objectives</vt:lpstr>
      <vt:lpstr>The Pointer Data Type and Pointer Variables</vt:lpstr>
      <vt:lpstr>The Pointer Data Type and Pointer Variables (cont’d.)</vt:lpstr>
      <vt:lpstr>The Pointer Data Type and Pointer Variables (cont’d.)</vt:lpstr>
      <vt:lpstr>Addresses and Pointers</vt:lpstr>
      <vt:lpstr>Address Operator</vt:lpstr>
      <vt:lpstr>Pointer Assignment</vt:lpstr>
      <vt:lpstr>Declaring Pointer Variables</vt:lpstr>
      <vt:lpstr>Examples</vt:lpstr>
      <vt:lpstr>Initialization and Assignment</vt:lpstr>
      <vt:lpstr>Examples</vt:lpstr>
      <vt:lpstr>Assignment</vt:lpstr>
      <vt:lpstr>The Base Type</vt:lpstr>
      <vt:lpstr>Examples</vt:lpstr>
      <vt:lpstr>Base Type</vt:lpstr>
      <vt:lpstr>Pointer Arithmetic</vt:lpstr>
      <vt:lpstr>Example</vt:lpstr>
      <vt:lpstr>Comparing Pointers</vt:lpstr>
      <vt:lpstr>Pointers to Array Elements</vt:lpstr>
      <vt:lpstr>1D Arrays</vt:lpstr>
      <vt:lpstr>1D Arrays</vt:lpstr>
      <vt:lpstr>Arrays and Pointers</vt:lpstr>
      <vt:lpstr>Arrays of Pointers</vt:lpstr>
      <vt:lpstr>Pointers As Arguments to Functions</vt:lpstr>
      <vt:lpstr>Pointers As Arguments to Functions</vt:lpstr>
      <vt:lpstr>Pointers As Arguments to Functions</vt:lpstr>
      <vt:lpstr>Pointers As Arguments to Functions</vt:lpstr>
      <vt:lpstr>Common Pointer Problems</vt:lpstr>
      <vt:lpstr>Dynamic Memory Allocation</vt:lpstr>
      <vt:lpstr>Allocation of Memory</vt:lpstr>
      <vt:lpstr>Dynamic Memory Allocation</vt:lpstr>
      <vt:lpstr>Operator new</vt:lpstr>
      <vt:lpstr>Example</vt:lpstr>
      <vt:lpstr>Initializing Dynamically Allocated Memory</vt:lpstr>
      <vt:lpstr>Operator delete</vt:lpstr>
      <vt:lpstr>Example</vt:lpstr>
      <vt:lpstr>Example: Dynamically Allocated Arrays</vt:lpstr>
      <vt:lpstr>PowerPoint Presentation</vt:lpstr>
      <vt:lpstr>What Happens at the End  of This Function?</vt:lpstr>
      <vt:lpstr>Memory Leak</vt:lpstr>
      <vt:lpstr>Memory Leak (cont.)</vt:lpstr>
      <vt:lpstr>PowerPoint Presentation</vt:lpstr>
      <vt:lpstr>PowerPoint Presentation</vt:lpstr>
      <vt:lpstr>PowerPoint Presentation</vt:lpstr>
      <vt:lpstr>PowerPoint Presentation</vt:lpstr>
      <vt:lpstr>PowerPoint Presentation</vt:lpstr>
      <vt:lpstr>Classes and Pointers: Some Peculiarities</vt:lpstr>
      <vt:lpstr>Common Errors Using new and delete</vt:lpstr>
      <vt:lpstr>Memory Management</vt:lpstr>
      <vt:lpstr>Common Dynamic Memory Errors</vt:lpstr>
      <vt:lpstr>Array Expansion</vt:lpstr>
      <vt:lpstr>int *temp = new int [size * 2];</vt:lpstr>
      <vt:lpstr>int *temp = new int [size * 2];</vt:lpstr>
      <vt:lpstr>    for ( int i = 0; i &lt; size; i++ )      temp[ i ] = ptr[ i ];</vt:lpstr>
      <vt:lpstr>    for ( int i = 0; i &lt; size; i++ )      temp[ i ] = ptr[ i ];</vt:lpstr>
      <vt:lpstr>    for ( int i = 0; i &lt; size; i++ )      temp[ i ] = ptr[ i ];</vt:lpstr>
      <vt:lpstr>    for ( int i = 0; i &lt; size; i++ )      temp[ i ] = ptr[ i ];</vt:lpstr>
      <vt:lpstr>    for ( int i = 0; i &lt; size; i++ )      temp[ i ] = ptr[ i ];</vt:lpstr>
      <vt:lpstr>    for ( int i = 0; i &lt; size; i++ )      temp[ i ] = ptr[ i ];</vt:lpstr>
      <vt:lpstr>    for ( int i = 0; i &lt; size; i++ )      temp[ i ] = ptr[ i ];</vt:lpstr>
      <vt:lpstr>    for ( int i = 0; i &lt; size; i++ )      temp[ i ] = ptr[ i ];</vt:lpstr>
      <vt:lpstr>    for ( int i = 0; i &lt; size; i++ )      temp[ i ] = ptr[ i ];</vt:lpstr>
      <vt:lpstr>    for ( int i = 0; i &lt; size; i++ )      temp[ i ] = ptr[ i ];</vt:lpstr>
      <vt:lpstr>delete [ ] ptr;</vt:lpstr>
      <vt:lpstr>delete [ ] ptr;</vt:lpstr>
      <vt:lpstr>ptr = temp;</vt:lpstr>
      <vt:lpstr>ptr = temp;</vt:lpstr>
      <vt:lpstr>size = size * 2;</vt:lpstr>
      <vt:lpstr>size = size * 2;</vt:lpstr>
      <vt:lpstr>Expansion Completed</vt:lpstr>
      <vt:lpstr>Linked Data Structures</vt:lpstr>
      <vt:lpstr>Why Linked Data Structures?</vt:lpstr>
      <vt:lpstr>Classes and Pointers: Some Peculiarities</vt:lpstr>
      <vt:lpstr>Classes and Pointers: Some Peculiarities (cont’d.)</vt:lpstr>
      <vt:lpstr>Classes and Pointers: Some Peculiarities (cont’d.)</vt:lpstr>
      <vt:lpstr>Classes and Pointers: Some Peculiarities (cont’d.)</vt:lpstr>
      <vt:lpstr>Classes and Pointers: Some Peculiarities (cont’d.)</vt:lpstr>
      <vt:lpstr>Observation</vt:lpstr>
      <vt:lpstr>What is a Data Structure?</vt:lpstr>
      <vt:lpstr>What is an Abstract Data Type?</vt:lpstr>
      <vt:lpstr>Data Structures : Algorithms</vt:lpstr>
      <vt:lpstr>Why so many data structures?</vt:lpstr>
      <vt:lpstr>Code Implementation</vt:lpstr>
      <vt:lpstr>ADT Presentation Algorithm</vt:lpstr>
      <vt:lpstr>List ADT</vt:lpstr>
      <vt:lpstr>List ADT</vt:lpstr>
      <vt:lpstr>List ADT</vt:lpstr>
      <vt:lpstr>Defining List ADT</vt:lpstr>
      <vt:lpstr>Defining List ADT</vt:lpstr>
      <vt:lpstr>Implementations</vt:lpstr>
      <vt:lpstr>PowerPoint Presentation</vt:lpstr>
      <vt:lpstr>PowerPoint Presentation</vt:lpstr>
      <vt:lpstr>Compact Version(Toy Example) of List ADT</vt:lpstr>
      <vt:lpstr>List ADT (Abstract Class)</vt:lpstr>
      <vt:lpstr>List ADT (Abstract Class)</vt:lpstr>
      <vt:lpstr>Implementation</vt:lpstr>
      <vt:lpstr>Derived Classes (Specific Implementations)</vt:lpstr>
      <vt:lpstr>Derived Class ArrayList</vt:lpstr>
      <vt:lpstr>Derived Class ArrayList</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Problem Solving with C++, Third Edition. Chapter 1.</dc:title>
  <dc:creator>John Sustersic</dc:creator>
  <cp:lastModifiedBy>cccc</cp:lastModifiedBy>
  <cp:revision>230</cp:revision>
  <dcterms:created xsi:type="dcterms:W3CDTF">2011-03-14T17:08:04Z</dcterms:created>
  <dcterms:modified xsi:type="dcterms:W3CDTF">2026-02-23T06:03:19Z</dcterms:modified>
</cp:coreProperties>
</file>