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5"/>
  </p:notesMasterIdLst>
  <p:sldIdLst>
    <p:sldId id="256" r:id="rId2"/>
    <p:sldId id="285" r:id="rId3"/>
    <p:sldId id="258" r:id="rId4"/>
    <p:sldId id="257" r:id="rId5"/>
    <p:sldId id="284" r:id="rId6"/>
    <p:sldId id="290" r:id="rId7"/>
    <p:sldId id="259" r:id="rId8"/>
    <p:sldId id="260" r:id="rId9"/>
    <p:sldId id="262" r:id="rId10"/>
    <p:sldId id="288" r:id="rId11"/>
    <p:sldId id="289" r:id="rId12"/>
    <p:sldId id="261" r:id="rId13"/>
    <p:sldId id="263" r:id="rId14"/>
    <p:sldId id="264" r:id="rId15"/>
    <p:sldId id="293" r:id="rId16"/>
    <p:sldId id="294" r:id="rId17"/>
    <p:sldId id="291" r:id="rId18"/>
    <p:sldId id="292" r:id="rId19"/>
    <p:sldId id="268" r:id="rId20"/>
    <p:sldId id="269" r:id="rId21"/>
    <p:sldId id="270" r:id="rId22"/>
    <p:sldId id="295" r:id="rId23"/>
    <p:sldId id="296" r:id="rId24"/>
    <p:sldId id="273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6" r:id="rId33"/>
    <p:sldId id="307" r:id="rId34"/>
    <p:sldId id="308" r:id="rId35"/>
    <p:sldId id="309" r:id="rId36"/>
    <p:sldId id="311" r:id="rId37"/>
    <p:sldId id="313" r:id="rId38"/>
    <p:sldId id="312" r:id="rId39"/>
    <p:sldId id="279" r:id="rId40"/>
    <p:sldId id="280" r:id="rId41"/>
    <p:sldId id="281" r:id="rId42"/>
    <p:sldId id="304" r:id="rId43"/>
    <p:sldId id="305" r:id="rId4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19A"/>
    <a:srgbClr val="99C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091" autoAdjust="0"/>
    <p:restoredTop sz="90929"/>
  </p:normalViewPr>
  <p:slideViewPr>
    <p:cSldViewPr>
      <p:cViewPr varScale="1">
        <p:scale>
          <a:sx n="114" d="100"/>
          <a:sy n="114" d="100"/>
        </p:scale>
        <p:origin x="219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7.xml"/><Relationship Id="rId2" Type="http://schemas.openxmlformats.org/officeDocument/2006/relationships/slide" Target="slides/slide23.xml"/><Relationship Id="rId1" Type="http://schemas.openxmlformats.org/officeDocument/2006/relationships/slide" Target="slides/slide6.xml"/><Relationship Id="rId4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/>
            </a:lvl1pPr>
          </a:lstStyle>
          <a:p>
            <a:pPr>
              <a:defRPr/>
            </a:pPr>
            <a:fld id="{C3795604-A89E-41F6-ACE4-8968DEFC4A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27"/>
          <p:cNvSpPr txBox="1">
            <a:spLocks noChangeArrowheads="1"/>
          </p:cNvSpPr>
          <p:nvPr/>
        </p:nvSpPr>
        <p:spPr bwMode="auto">
          <a:xfrm>
            <a:off x="6781800" y="152400"/>
            <a:ext cx="2362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u="sng" smtClean="0">
                <a:latin typeface="AvantGarde" pitchFamily="34" charset="0"/>
              </a:rPr>
              <a:t>Outline</a:t>
            </a:r>
          </a:p>
        </p:txBody>
      </p:sp>
      <p:grpSp>
        <p:nvGrpSpPr>
          <p:cNvPr id="4" name="Group 1028"/>
          <p:cNvGrpSpPr>
            <a:grpSpLocks/>
          </p:cNvGrpSpPr>
          <p:nvPr/>
        </p:nvGrpSpPr>
        <p:grpSpPr bwMode="auto">
          <a:xfrm>
            <a:off x="6942138" y="76200"/>
            <a:ext cx="304800" cy="685800"/>
            <a:chOff x="4032" y="3840"/>
            <a:chExt cx="192" cy="432"/>
          </a:xfrm>
        </p:grpSpPr>
        <p:sp>
          <p:nvSpPr>
            <p:cNvPr id="5" name="AutoShape 102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 rot="5400000">
              <a:off x="4032" y="3840"/>
              <a:ext cx="192" cy="192"/>
            </a:xfrm>
            <a:prstGeom prst="actionButtonBackPreviou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  <p:sp>
          <p:nvSpPr>
            <p:cNvPr id="6" name="AutoShape 1030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 rot="-5400000">
              <a:off x="4032" y="4080"/>
              <a:ext cx="192" cy="192"/>
            </a:xfrm>
            <a:prstGeom prst="actionButtonBackPreviou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7" name="Rectangle 1031"/>
          <p:cNvSpPr>
            <a:spLocks noChangeArrowheads="1"/>
          </p:cNvSpPr>
          <p:nvPr/>
        </p:nvSpPr>
        <p:spPr bwMode="auto">
          <a:xfrm>
            <a:off x="6705600" y="838200"/>
            <a:ext cx="24384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400" b="1" smtClean="0">
              <a:latin typeface="AvantGarde" pitchFamily="34" charset="0"/>
            </a:endParaRPr>
          </a:p>
        </p:txBody>
      </p:sp>
      <p:sp>
        <p:nvSpPr>
          <p:cNvPr id="8" name="Text Box 1034"/>
          <p:cNvSpPr txBox="1">
            <a:spLocks noChangeArrowheads="1"/>
          </p:cNvSpPr>
          <p:nvPr/>
        </p:nvSpPr>
        <p:spPr bwMode="auto">
          <a:xfrm>
            <a:off x="6781800" y="152400"/>
            <a:ext cx="2362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u="sng" smtClean="0">
                <a:latin typeface="AvantGarde" pitchFamily="34" charset="0"/>
              </a:rPr>
              <a:t>Outline</a:t>
            </a:r>
          </a:p>
        </p:txBody>
      </p:sp>
      <p:grpSp>
        <p:nvGrpSpPr>
          <p:cNvPr id="9" name="Group 1035"/>
          <p:cNvGrpSpPr>
            <a:grpSpLocks/>
          </p:cNvGrpSpPr>
          <p:nvPr/>
        </p:nvGrpSpPr>
        <p:grpSpPr bwMode="auto">
          <a:xfrm>
            <a:off x="6942138" y="76200"/>
            <a:ext cx="304800" cy="685800"/>
            <a:chOff x="4032" y="3840"/>
            <a:chExt cx="192" cy="432"/>
          </a:xfrm>
        </p:grpSpPr>
        <p:sp>
          <p:nvSpPr>
            <p:cNvPr id="10" name="AutoShape 1036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 rot="5400000">
              <a:off x="4032" y="3840"/>
              <a:ext cx="192" cy="192"/>
            </a:xfrm>
            <a:prstGeom prst="actionButtonBackPreviou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  <p:sp>
          <p:nvSpPr>
            <p:cNvPr id="11" name="AutoShape 1037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 rot="-5400000">
              <a:off x="4032" y="4080"/>
              <a:ext cx="192" cy="192"/>
            </a:xfrm>
            <a:prstGeom prst="actionButtonBackPreviou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50000"/>
                </a:spcBef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1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12" name="Rectangle 1038"/>
          <p:cNvSpPr>
            <a:spLocks noChangeArrowheads="1"/>
          </p:cNvSpPr>
          <p:nvPr/>
        </p:nvSpPr>
        <p:spPr bwMode="auto">
          <a:xfrm>
            <a:off x="6629400" y="838200"/>
            <a:ext cx="24384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400" b="1" smtClean="0">
              <a:latin typeface="AvantGarde" pitchFamily="34" charset="0"/>
            </a:endParaRPr>
          </a:p>
        </p:txBody>
      </p:sp>
      <p:sp>
        <p:nvSpPr>
          <p:cNvPr id="13" name="Text Box 1039"/>
          <p:cNvSpPr txBox="1">
            <a:spLocks noChangeArrowheads="1"/>
          </p:cNvSpPr>
          <p:nvPr userDrawn="1"/>
        </p:nvSpPr>
        <p:spPr bwMode="auto">
          <a:xfrm>
            <a:off x="0" y="6400800"/>
            <a:ext cx="6629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mtClean="0">
                <a:solidFill>
                  <a:schemeClr val="tx1"/>
                </a:solidFill>
              </a:rPr>
              <a:t>© Copyright 1992–2004 by Deitel &amp; Associates, Inc. and Pearson Education Inc. All Rights Reserved</a:t>
            </a:r>
            <a:r>
              <a:rPr lang="en-US" altLang="en-US" smtClean="0">
                <a:solidFill>
                  <a:schemeClr val="tx1"/>
                </a:solidFill>
                <a:latin typeface="AvantGarde" pitchFamily="34" charset="0"/>
              </a:rPr>
              <a:t>.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sp>
        <p:nvSpPr>
          <p:cNvPr id="35848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0" y="762000"/>
            <a:ext cx="2209800" cy="6096000"/>
          </a:xfrm>
        </p:spPr>
        <p:txBody>
          <a:bodyPr/>
          <a:lstStyle>
            <a:lvl1pPr marL="0" indent="0">
              <a:buFontTx/>
              <a:buNone/>
              <a:defRPr sz="1600" b="1">
                <a:latin typeface="AvantGarde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4" name="Rectangle 103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spcBef>
                <a:spcPct val="50000"/>
              </a:spcBef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E931E53-A6E4-4301-A394-C4E4988CA2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8263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B51DD-C4C7-41F8-B354-B388BC7FC8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223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4008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C7ED57-7C62-487B-A146-55AC8E10BA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949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20340-433B-40A6-B68E-B0F3CFA521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974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269EC-6F55-43EF-B0F4-BB4DE46E0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5454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10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10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0B1C8-D9AF-4DDC-A054-E2F7CA5BF0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445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0D673-5858-495F-AF09-E442C6D6EF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60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E387C-8045-4033-A67C-5E1A0FCFE1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59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1748C-85DB-4231-A646-80D1FD00F0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07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8EDC7-3BF4-46ED-AE46-848F9D0ECF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38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C311A-DEE3-47A9-BFCF-104DB006F7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286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5DA833-6A2D-4555-BFB3-DE55A05358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29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886200" y="6553200"/>
            <a:ext cx="304800" cy="228600"/>
          </a:xfrm>
          <a:prstGeom prst="actionButtonForwardNex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30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 rot="10800000">
            <a:off x="3505200" y="6553200"/>
            <a:ext cx="304800" cy="228600"/>
          </a:xfrm>
          <a:prstGeom prst="actionButtonForwardNex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31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886200" y="6553200"/>
            <a:ext cx="304800" cy="228600"/>
          </a:xfrm>
          <a:prstGeom prst="actionButtonForwardNex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32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 rot="10800000">
            <a:off x="3505200" y="6553200"/>
            <a:ext cx="304800" cy="228600"/>
          </a:xfrm>
          <a:prstGeom prst="actionButtonForwardNex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33" name="Text Box 10"/>
          <p:cNvSpPr txBox="1">
            <a:spLocks noChangeArrowheads="1"/>
          </p:cNvSpPr>
          <p:nvPr userDrawn="1"/>
        </p:nvSpPr>
        <p:spPr bwMode="auto">
          <a:xfrm>
            <a:off x="457200" y="6248400"/>
            <a:ext cx="6629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50000"/>
              </a:spcBef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mtClean="0">
                <a:solidFill>
                  <a:schemeClr val="tx1"/>
                </a:solidFill>
              </a:rPr>
              <a:t>© Copyright 1992–2004 by Deitel &amp; Associates, Inc. and Pearson Education Inc. All Rights Reserved</a:t>
            </a:r>
            <a:r>
              <a:rPr lang="en-US" altLang="en-US" smtClean="0">
                <a:solidFill>
                  <a:schemeClr val="tx1"/>
                </a:solidFill>
                <a:latin typeface="AvantGarde" pitchFamily="34" charset="0"/>
              </a:rPr>
              <a:t>.</a:t>
            </a:r>
            <a:endParaRPr lang="en-US" altLang="en-US" smtClean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FF33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vantGard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17BE298-E95D-4D10-A55E-7807428AAD37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600" smtClean="0">
                <a:solidFill>
                  <a:schemeClr val="tx1"/>
                </a:solidFill>
                <a:latin typeface="Times New Roman" panose="02020603050405020304" pitchFamily="18" charset="0"/>
              </a:rPr>
              <a:t>Chapter 10 - C Structures, Unions, Bit Manipulations, and Enumerations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609600" y="1295400"/>
            <a:ext cx="8534400" cy="341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u="sng">
                <a:solidFill>
                  <a:srgbClr val="FF0000"/>
                </a:solidFill>
                <a:latin typeface="Arial" panose="020B0604020202020204" pitchFamily="34" charset="0"/>
              </a:rPr>
              <a:t>Outline</a:t>
            </a:r>
            <a:endParaRPr lang="en-US" altLang="en-US" sz="2000" b="1" u="sng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10.1	Introduction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10.2	Structure Definitions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10.3	Initializing Structures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10.4	Accessing Members of Structures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10.5	Using Structures with Functions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10.6	</a:t>
            </a:r>
            <a:r>
              <a:rPr lang="en-US" altLang="en-US" sz="1800" b="1">
                <a:solidFill>
                  <a:srgbClr val="FF0000"/>
                </a:solidFill>
                <a:latin typeface="Lucida Console" panose="020B0609040504020204" pitchFamily="49" charset="0"/>
              </a:rPr>
              <a:t>typedef</a:t>
            </a:r>
            <a:endParaRPr lang="en-US" altLang="en-US" sz="1800" b="1">
              <a:solidFill>
                <a:srgbClr val="000000"/>
              </a:solidFill>
              <a:latin typeface="Lucida Console" panose="020B06090405040202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10.7	Example: High-Performance Card Shuffling and Dealing Simulation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10.8	Unions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10.9	Bitwise Operators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10.10	Bit Fields</a:t>
            </a:r>
            <a:endParaRPr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10.11	Enumeration Constants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5DC35918-D70A-4709-B59C-E8D9DC286A3B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10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fig10_02.c (Part 1 of 2)</a:t>
            </a:r>
          </a:p>
        </p:txBody>
      </p:sp>
      <p:graphicFrame>
        <p:nvGraphicFramePr>
          <p:cNvPr id="13316" name="Object 4"/>
          <p:cNvGraphicFramePr>
            <a:graphicFrameLocks/>
          </p:cNvGraphicFramePr>
          <p:nvPr/>
        </p:nvGraphicFramePr>
        <p:xfrm>
          <a:off x="0" y="0"/>
          <a:ext cx="6870700" cy="534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Document" r:id="rId3" imgW="7141464" imgH="5554980" progId="Word.Document.8">
                  <p:embed/>
                </p:oleObj>
              </mc:Choice>
              <mc:Fallback>
                <p:oleObj name="Document" r:id="rId3" imgW="7141464" imgH="5554980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70700" cy="534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8AED39B9-6A1E-4CDF-B5CA-8DC8CDCBCE41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11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fig10_02.c (Part 2 of 2)</a:t>
            </a:r>
          </a:p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Program Output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1676400"/>
            <a:ext cx="6919913" cy="91281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/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Ace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Ace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Ace of Spades </a:t>
            </a:r>
          </a:p>
        </p:txBody>
      </p:sp>
      <p:graphicFrame>
        <p:nvGraphicFramePr>
          <p:cNvPr id="14341" name="Object 5"/>
          <p:cNvGraphicFramePr>
            <a:graphicFrameLocks/>
          </p:cNvGraphicFramePr>
          <p:nvPr/>
        </p:nvGraphicFramePr>
        <p:xfrm>
          <a:off x="0" y="0"/>
          <a:ext cx="6919913" cy="217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Document" r:id="rId3" imgW="6678168" imgH="2130552" progId="Word.Document.8">
                  <p:embed/>
                </p:oleObj>
              </mc:Choice>
              <mc:Fallback>
                <p:oleObj name="Document" r:id="rId3" imgW="6678168" imgH="2130552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217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3BE232-1C21-4598-A823-4F15AC7268F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 smtClean="0"/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10.5   Using Structures With Functions</a:t>
            </a:r>
          </a:p>
        </p:txBody>
      </p:sp>
      <p:sp>
        <p:nvSpPr>
          <p:cNvPr id="15364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Passing structures to functions</a:t>
            </a:r>
          </a:p>
          <a:p>
            <a:pPr lvl="1" eaLnBrk="1" hangingPunct="1"/>
            <a:r>
              <a:rPr lang="en-US" altLang="en-US" smtClean="0"/>
              <a:t>Pass entire structure</a:t>
            </a:r>
          </a:p>
          <a:p>
            <a:pPr lvl="2" eaLnBrk="1" hangingPunct="1"/>
            <a:r>
              <a:rPr lang="en-US" altLang="en-US" smtClean="0"/>
              <a:t>Or, pass individual members</a:t>
            </a:r>
          </a:p>
          <a:p>
            <a:pPr lvl="1" eaLnBrk="1" hangingPunct="1"/>
            <a:r>
              <a:rPr lang="en-US" altLang="en-US" smtClean="0"/>
              <a:t>Both pass call by value</a:t>
            </a:r>
          </a:p>
          <a:p>
            <a:pPr eaLnBrk="1" hangingPunct="1"/>
            <a:r>
              <a:rPr lang="en-US" altLang="en-US" smtClean="0"/>
              <a:t>To pass structures call-by-reference </a:t>
            </a:r>
          </a:p>
          <a:p>
            <a:pPr lvl="1" eaLnBrk="1" hangingPunct="1"/>
            <a:r>
              <a:rPr lang="en-US" altLang="en-US" smtClean="0"/>
              <a:t>Pass its address</a:t>
            </a:r>
          </a:p>
          <a:p>
            <a:pPr lvl="1" eaLnBrk="1" hangingPunct="1"/>
            <a:r>
              <a:rPr lang="en-US" altLang="en-US" smtClean="0"/>
              <a:t>Pass reference to it</a:t>
            </a:r>
          </a:p>
          <a:p>
            <a:pPr eaLnBrk="1" hangingPunct="1"/>
            <a:r>
              <a:rPr lang="en-US" altLang="en-US" smtClean="0"/>
              <a:t>To pass arrays call-by-value</a:t>
            </a:r>
          </a:p>
          <a:p>
            <a:pPr lvl="1" eaLnBrk="1" hangingPunct="1"/>
            <a:r>
              <a:rPr lang="en-US" altLang="en-US" smtClean="0"/>
              <a:t>Create a structure with the array as a member </a:t>
            </a:r>
          </a:p>
          <a:p>
            <a:pPr lvl="1" eaLnBrk="1" hangingPunct="1"/>
            <a:r>
              <a:rPr lang="en-US" altLang="en-US" smtClean="0"/>
              <a:t>Pass the structure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69AE94-17EA-4218-9F35-263DE97857C7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 smtClean="0"/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10.6</a:t>
            </a:r>
            <a:r>
              <a:rPr lang="en-US" altLang="en-US" b="1" smtClean="0"/>
              <a:t>   </a:t>
            </a:r>
            <a:r>
              <a:rPr lang="en-US" altLang="en-US" sz="2600" b="1" smtClean="0">
                <a:latin typeface="Lucida Console" panose="020B0609040504020204" pitchFamily="49" charset="0"/>
              </a:rPr>
              <a:t>typedef</a:t>
            </a: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600" smtClean="0">
                <a:latin typeface="Lucida Console" panose="020B0609040504020204" pitchFamily="49" charset="0"/>
              </a:rPr>
              <a:t>typedef</a:t>
            </a:r>
            <a:r>
              <a:rPr lang="en-US" altLang="en-US" smtClean="0"/>
              <a:t> </a:t>
            </a:r>
          </a:p>
          <a:p>
            <a:pPr lvl="1" eaLnBrk="1" hangingPunct="1"/>
            <a:r>
              <a:rPr lang="en-US" altLang="en-US" smtClean="0"/>
              <a:t>Creates synonyms (aliases) for previously defined data types</a:t>
            </a:r>
          </a:p>
          <a:p>
            <a:pPr lvl="1" eaLnBrk="1" hangingPunct="1"/>
            <a:r>
              <a:rPr lang="en-US" altLang="en-US" smtClean="0"/>
              <a:t>Use </a:t>
            </a:r>
            <a:r>
              <a:rPr lang="en-US" altLang="en-US" sz="2000" smtClean="0">
                <a:latin typeface="Lucida Console" panose="020B0609040504020204" pitchFamily="49" charset="0"/>
              </a:rPr>
              <a:t>typedef</a:t>
            </a:r>
            <a:r>
              <a:rPr lang="en-US" altLang="en-US" smtClean="0"/>
              <a:t> to create shorter type names</a:t>
            </a:r>
          </a:p>
          <a:p>
            <a:pPr lvl="1" eaLnBrk="1" hangingPunct="1"/>
            <a:r>
              <a:rPr lang="en-US" altLang="en-US" smtClean="0"/>
              <a:t>Example: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typedef struct Card *CardPtr;</a:t>
            </a:r>
          </a:p>
          <a:p>
            <a:pPr lvl="1" eaLnBrk="1" hangingPunct="1"/>
            <a:r>
              <a:rPr lang="en-US" altLang="en-US" smtClean="0"/>
              <a:t>Defines a new type name </a:t>
            </a:r>
            <a:r>
              <a:rPr lang="en-US" altLang="en-US" sz="2000" smtClean="0">
                <a:latin typeface="Lucida Console" panose="020B0609040504020204" pitchFamily="49" charset="0"/>
              </a:rPr>
              <a:t>CardPtr</a:t>
            </a:r>
            <a:r>
              <a:rPr lang="en-US" altLang="en-US" smtClean="0"/>
              <a:t> as a synonym for type </a:t>
            </a:r>
            <a:r>
              <a:rPr lang="en-US" altLang="en-US" sz="2000" smtClean="0">
                <a:latin typeface="Lucida Console" panose="020B0609040504020204" pitchFamily="49" charset="0"/>
              </a:rPr>
              <a:t>struct Card *</a:t>
            </a:r>
          </a:p>
          <a:p>
            <a:pPr lvl="1" eaLnBrk="1" hangingPunct="1"/>
            <a:r>
              <a:rPr lang="en-US" altLang="en-US" sz="2000" smtClean="0">
                <a:latin typeface="Lucida Console" panose="020B0609040504020204" pitchFamily="49" charset="0"/>
              </a:rPr>
              <a:t>typedef</a:t>
            </a:r>
            <a:r>
              <a:rPr lang="en-US" altLang="en-US" smtClean="0"/>
              <a:t> does not create a new data type</a:t>
            </a:r>
          </a:p>
          <a:p>
            <a:pPr lvl="2" eaLnBrk="1" hangingPunct="1"/>
            <a:r>
              <a:rPr lang="en-US" altLang="en-US" smtClean="0"/>
              <a:t>Only creates an alias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B38747-251A-4C92-BDAD-BC7F04E43D5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 smtClean="0"/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10.7   Example: High-Performance Card-shuffling and Dealing Simulation</a:t>
            </a:r>
            <a:r>
              <a:rPr lang="en-US" altLang="en-US" smtClean="0"/>
              <a:t> </a:t>
            </a:r>
          </a:p>
        </p:txBody>
      </p:sp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Pseudocode:</a:t>
            </a:r>
          </a:p>
          <a:p>
            <a:pPr lvl="1" eaLnBrk="1" hangingPunct="1"/>
            <a:r>
              <a:rPr lang="en-US" altLang="en-US" smtClean="0"/>
              <a:t>Create an array of card structures</a:t>
            </a:r>
          </a:p>
          <a:p>
            <a:pPr lvl="1" eaLnBrk="1" hangingPunct="1"/>
            <a:r>
              <a:rPr lang="en-US" altLang="en-US" smtClean="0"/>
              <a:t>Put cards in the deck</a:t>
            </a:r>
          </a:p>
          <a:p>
            <a:pPr lvl="1" eaLnBrk="1" hangingPunct="1"/>
            <a:r>
              <a:rPr lang="en-US" altLang="en-US" smtClean="0"/>
              <a:t>Shuffle the deck</a:t>
            </a:r>
          </a:p>
          <a:p>
            <a:pPr lvl="1" eaLnBrk="1" hangingPunct="1"/>
            <a:r>
              <a:rPr lang="en-US" altLang="en-US" smtClean="0"/>
              <a:t>Deal the cards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CD21D52C-5488-455E-9ADF-A3381E979800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15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53250" y="762000"/>
            <a:ext cx="219075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fig10_03.c (Part 1 of 4)</a:t>
            </a:r>
          </a:p>
        </p:txBody>
      </p:sp>
      <p:graphicFrame>
        <p:nvGraphicFramePr>
          <p:cNvPr id="18436" name="Object 4"/>
          <p:cNvGraphicFramePr>
            <a:graphicFrameLocks/>
          </p:cNvGraphicFramePr>
          <p:nvPr/>
        </p:nvGraphicFramePr>
        <p:xfrm>
          <a:off x="0" y="0"/>
          <a:ext cx="6834188" cy="655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Document" r:id="rId3" imgW="6595872" imgH="6452616" progId="Word.Document.8">
                  <p:embed/>
                </p:oleObj>
              </mc:Choice>
              <mc:Fallback>
                <p:oleObj name="Document" r:id="rId3" imgW="6595872" imgH="6452616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34188" cy="655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FC915A61-7769-4454-8EC5-6ACF02506768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16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fig10_03.c (Part 2 of 4)</a:t>
            </a:r>
          </a:p>
        </p:txBody>
      </p:sp>
      <p:graphicFrame>
        <p:nvGraphicFramePr>
          <p:cNvPr id="19460" name="Object 5"/>
          <p:cNvGraphicFramePr>
            <a:graphicFrameLocks/>
          </p:cNvGraphicFramePr>
          <p:nvPr/>
        </p:nvGraphicFramePr>
        <p:xfrm>
          <a:off x="0" y="0"/>
          <a:ext cx="691991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Document" r:id="rId3" imgW="6652260" imgH="6858000" progId="Word.Document.8">
                  <p:embed/>
                </p:oleObj>
              </mc:Choice>
              <mc:Fallback>
                <p:oleObj name="Document" r:id="rId3" imgW="6652260" imgH="6858000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63836693-CE3B-4FF1-A437-0D8729EE8654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17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fig10_03.c (3 of 4)</a:t>
            </a:r>
          </a:p>
        </p:txBody>
      </p:sp>
      <p:graphicFrame>
        <p:nvGraphicFramePr>
          <p:cNvPr id="20484" name="Object 4"/>
          <p:cNvGraphicFramePr>
            <a:graphicFrameLocks/>
          </p:cNvGraphicFramePr>
          <p:nvPr/>
        </p:nvGraphicFramePr>
        <p:xfrm>
          <a:off x="0" y="0"/>
          <a:ext cx="6858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Document" r:id="rId3" imgW="6536436" imgH="6678168" progId="Word.Document.8">
                  <p:embed/>
                </p:oleObj>
              </mc:Choice>
              <mc:Fallback>
                <p:oleObj name="Document" r:id="rId3" imgW="6536436" imgH="6678168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58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B0E178A9-2860-4E28-95BE-9363BA17DDDE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18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fig10_03.c (4 of 4)</a:t>
            </a:r>
          </a:p>
        </p:txBody>
      </p:sp>
      <p:graphicFrame>
        <p:nvGraphicFramePr>
          <p:cNvPr id="21508" name="Object 5"/>
          <p:cNvGraphicFramePr>
            <a:graphicFrameLocks/>
          </p:cNvGraphicFramePr>
          <p:nvPr/>
        </p:nvGraphicFramePr>
        <p:xfrm>
          <a:off x="0" y="0"/>
          <a:ext cx="6858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Document" r:id="rId3" imgW="6382512" imgH="3345180" progId="Word.Document.8">
                  <p:embed/>
                </p:oleObj>
              </mc:Choice>
              <mc:Fallback>
                <p:oleObj name="Document" r:id="rId3" imgW="6382512" imgH="3345180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5800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3D1F3A2E-FE9A-40F7-926E-DDD5F14907A7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19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705600" y="762000"/>
            <a:ext cx="24384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Program Output</a:t>
            </a: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0" y="0"/>
            <a:ext cx="6781800" cy="51117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Four of Clubs          Three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Three of Diamonds       Three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Four of Diamonds         Ace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Nine of Hearts           Ten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Three of Clubs           Four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Eight of Clubs           Nine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Deuce of Clubs          Queen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Seven of Clubs           Jack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Ace of Clubs           Five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Ace of Spades          Five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Seven of Diamonds         Six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Eight of Spades         Queen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Five of Spades         Deuce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Queen of Spades           Six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Queen of Diamonds       Seven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Jack of Diamonds        Nine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Eight of Hearts          Five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King of Spades           Six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Eight of Diamonds         Ten of Spades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Ace of Hearts          King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Four of Spades          Jack of Hearts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Deuce of Hearts          Jack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Deuce of Spades           Ten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Seven of Spades          Nine of Clubs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King of Clubs            Six of Diamonds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Ten of Hearts          King of Diamonds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8FF990-0D9D-4F0B-B8EC-3F171D7B0CD4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Objectives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 this tutorial, you will learn:</a:t>
            </a:r>
          </a:p>
          <a:p>
            <a:pPr lvl="1" eaLnBrk="1" hangingPunct="1"/>
            <a:r>
              <a:rPr lang="en-US" altLang="en-US" smtClean="0">
                <a:solidFill>
                  <a:srgbClr val="000000"/>
                </a:solidFill>
                <a:cs typeface="Times New Roman" panose="02020603050405020304" pitchFamily="18" charset="0"/>
              </a:rPr>
              <a:t>To be able to create and use structures, unions and enumerations.</a:t>
            </a:r>
          </a:p>
          <a:p>
            <a:pPr lvl="1" eaLnBrk="1" hangingPunct="1"/>
            <a:r>
              <a:rPr lang="en-US" altLang="en-US" smtClean="0">
                <a:solidFill>
                  <a:srgbClr val="000000"/>
                </a:solidFill>
                <a:cs typeface="Times New Roman" panose="02020603050405020304" pitchFamily="18" charset="0"/>
              </a:rPr>
              <a:t>To be able to pass structures to functions call by value and call by reference.</a:t>
            </a:r>
          </a:p>
          <a:p>
            <a:pPr lvl="1" eaLnBrk="1" hangingPunct="1"/>
            <a:r>
              <a:rPr lang="en-US" altLang="en-US" smtClean="0">
                <a:solidFill>
                  <a:srgbClr val="000000"/>
                </a:solidFill>
                <a:cs typeface="Times New Roman" panose="02020603050405020304" pitchFamily="18" charset="0"/>
              </a:rPr>
              <a:t>To be able to manipulate data with the bitwise operators.</a:t>
            </a:r>
            <a:endParaRPr lang="en-US" altLang="en-US" smtClean="0">
              <a:solidFill>
                <a:srgbClr val="000000"/>
              </a:solidFill>
              <a:latin typeface="Times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en-US" smtClean="0">
                <a:cs typeface="Times New Roman" panose="02020603050405020304" pitchFamily="18" charset="0"/>
              </a:rPr>
              <a:t>To be able to create bit fields for storing data compactly.</a:t>
            </a:r>
            <a:r>
              <a:rPr lang="en-US" altLang="en-US" smtClean="0"/>
              <a:t> 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A407C2-73EB-466C-A3E5-6B5F6ADFBB08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 smtClean="0"/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10.8   Unions</a:t>
            </a:r>
          </a:p>
        </p:txBody>
      </p:sp>
      <p:sp>
        <p:nvSpPr>
          <p:cNvPr id="2355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600" smtClean="0">
                <a:latin typeface="Lucida Console" panose="020B0609040504020204" pitchFamily="49" charset="0"/>
              </a:rPr>
              <a:t>union</a:t>
            </a:r>
          </a:p>
          <a:p>
            <a:pPr lvl="1" eaLnBrk="1" hangingPunct="1"/>
            <a:r>
              <a:rPr lang="en-US" altLang="en-US" smtClean="0"/>
              <a:t>Memory that contains a variety of objects over time</a:t>
            </a:r>
          </a:p>
          <a:p>
            <a:pPr lvl="1" eaLnBrk="1" hangingPunct="1"/>
            <a:r>
              <a:rPr lang="en-US" altLang="en-US" smtClean="0"/>
              <a:t>Only contains one data member at a time</a:t>
            </a:r>
          </a:p>
          <a:p>
            <a:pPr lvl="1" eaLnBrk="1" hangingPunct="1"/>
            <a:r>
              <a:rPr lang="en-US" altLang="en-US" smtClean="0"/>
              <a:t>Members of a </a:t>
            </a:r>
            <a:r>
              <a:rPr lang="en-US" altLang="en-US" sz="2000" smtClean="0">
                <a:latin typeface="Lucida Console" panose="020B0609040504020204" pitchFamily="49" charset="0"/>
              </a:rPr>
              <a:t>union</a:t>
            </a:r>
            <a:r>
              <a:rPr lang="en-US" altLang="en-US" smtClean="0"/>
              <a:t> share space</a:t>
            </a:r>
          </a:p>
          <a:p>
            <a:pPr lvl="1" eaLnBrk="1" hangingPunct="1"/>
            <a:r>
              <a:rPr lang="en-US" altLang="en-US" smtClean="0"/>
              <a:t>Conserves storage</a:t>
            </a:r>
          </a:p>
          <a:p>
            <a:pPr lvl="1" eaLnBrk="1" hangingPunct="1"/>
            <a:r>
              <a:rPr lang="en-US" altLang="en-US" smtClean="0"/>
              <a:t>Only the last data member defined can be accessed</a:t>
            </a:r>
          </a:p>
          <a:p>
            <a:pPr eaLnBrk="1" hangingPunct="1"/>
            <a:r>
              <a:rPr lang="en-US" altLang="en-US" sz="2600" smtClean="0">
                <a:latin typeface="Lucida Console" panose="020B0609040504020204" pitchFamily="49" charset="0"/>
              </a:rPr>
              <a:t>union</a:t>
            </a:r>
            <a:r>
              <a:rPr lang="en-US" altLang="en-US" smtClean="0"/>
              <a:t> definitions</a:t>
            </a:r>
          </a:p>
          <a:p>
            <a:pPr lvl="1" eaLnBrk="1" hangingPunct="1"/>
            <a:r>
              <a:rPr lang="en-US" altLang="en-US" smtClean="0"/>
              <a:t>Same as struct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union Number {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int x;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float y;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};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union Number value;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949CFB3-18B0-44FD-9AED-A5650F7DFF0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 smtClean="0"/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10.8   Unions</a:t>
            </a:r>
          </a:p>
        </p:txBody>
      </p:sp>
      <p:sp>
        <p:nvSpPr>
          <p:cNvPr id="24580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Valid </a:t>
            </a:r>
            <a:r>
              <a:rPr lang="en-US" altLang="en-US" sz="2600" smtClean="0">
                <a:latin typeface="Lucida Console" panose="020B0609040504020204" pitchFamily="49" charset="0"/>
              </a:rPr>
              <a:t>union</a:t>
            </a:r>
            <a:r>
              <a:rPr lang="en-US" altLang="en-US" smtClean="0"/>
              <a:t> operations</a:t>
            </a:r>
          </a:p>
          <a:p>
            <a:pPr lvl="1" eaLnBrk="1" hangingPunct="1"/>
            <a:r>
              <a:rPr lang="en-US" altLang="en-US" smtClean="0"/>
              <a:t>Assignment to </a:t>
            </a:r>
            <a:r>
              <a:rPr lang="en-US" altLang="en-US" sz="2000" smtClean="0">
                <a:latin typeface="Lucida Console" panose="020B0609040504020204" pitchFamily="49" charset="0"/>
              </a:rPr>
              <a:t>union</a:t>
            </a:r>
            <a:r>
              <a:rPr lang="en-US" altLang="en-US" smtClean="0"/>
              <a:t> of same type:  </a:t>
            </a:r>
            <a:r>
              <a:rPr lang="en-US" altLang="en-US" sz="2000" smtClean="0">
                <a:latin typeface="Lucida Console" panose="020B0609040504020204" pitchFamily="49" charset="0"/>
              </a:rPr>
              <a:t>=</a:t>
            </a:r>
          </a:p>
          <a:p>
            <a:pPr lvl="1" eaLnBrk="1" hangingPunct="1"/>
            <a:r>
              <a:rPr lang="en-US" altLang="en-US" smtClean="0"/>
              <a:t>Taking address: </a:t>
            </a:r>
            <a:r>
              <a:rPr lang="en-US" altLang="en-US" sz="2000" smtClean="0">
                <a:latin typeface="Lucida Console" panose="020B0609040504020204" pitchFamily="49" charset="0"/>
              </a:rPr>
              <a:t>&amp;</a:t>
            </a:r>
          </a:p>
          <a:p>
            <a:pPr lvl="1" eaLnBrk="1" hangingPunct="1"/>
            <a:r>
              <a:rPr lang="en-US" altLang="en-US" smtClean="0"/>
              <a:t>Accessing union members: </a:t>
            </a:r>
            <a:r>
              <a:rPr lang="en-US" altLang="en-US" sz="2000" smtClean="0">
                <a:latin typeface="Lucida Console" panose="020B0609040504020204" pitchFamily="49" charset="0"/>
              </a:rPr>
              <a:t>.</a:t>
            </a:r>
          </a:p>
          <a:p>
            <a:pPr lvl="1" eaLnBrk="1" hangingPunct="1"/>
            <a:r>
              <a:rPr lang="en-US" altLang="en-US" smtClean="0"/>
              <a:t>Accessing members using pointers: </a:t>
            </a:r>
            <a:r>
              <a:rPr lang="en-US" altLang="en-US" sz="2000" smtClean="0">
                <a:latin typeface="Lucida Console" panose="020B0609040504020204" pitchFamily="49" charset="0"/>
              </a:rPr>
              <a:t>-&gt;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7633224E-92DC-4F5E-AD09-12834C6681B2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22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26263" y="762000"/>
            <a:ext cx="2217737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fig10_05.c (1 of 2)</a:t>
            </a:r>
          </a:p>
        </p:txBody>
      </p:sp>
      <p:graphicFrame>
        <p:nvGraphicFramePr>
          <p:cNvPr id="25604" name="Object 4"/>
          <p:cNvGraphicFramePr>
            <a:graphicFrameLocks/>
          </p:cNvGraphicFramePr>
          <p:nvPr/>
        </p:nvGraphicFramePr>
        <p:xfrm>
          <a:off x="0" y="0"/>
          <a:ext cx="6870700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Document" r:id="rId3" imgW="6397752" imgH="5314188" progId="Word.Document.8">
                  <p:embed/>
                </p:oleObj>
              </mc:Choice>
              <mc:Fallback>
                <p:oleObj name="Document" r:id="rId3" imgW="6397752" imgH="5314188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70700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165A51B6-BC79-4840-85DD-E0467F7A95CA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23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fig10_05.c (2 of 2)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2286000"/>
            <a:ext cx="6919913" cy="237331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/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Put a value in the integer member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and print both members.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int:   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double: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-92559592117433136000000000000000000000000000000000000000000000.000000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Lucida Console" panose="020B0609040504020204" pitchFamily="49" charset="0"/>
              </a:rPr>
              <a:t> </a:t>
            </a:r>
            <a:endParaRPr lang="en-US" altLang="en-US" sz="1200" b="1">
              <a:solidFill>
                <a:srgbClr val="000000"/>
              </a:solidFill>
              <a:latin typeface="Lucida Console" panose="020B060904050402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Put a value in the floating member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and print both members.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int:   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double: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100.000000 </a:t>
            </a:r>
          </a:p>
        </p:txBody>
      </p:sp>
      <p:graphicFrame>
        <p:nvGraphicFramePr>
          <p:cNvPr id="26629" name="Object 5"/>
          <p:cNvGraphicFramePr>
            <a:graphicFrameLocks/>
          </p:cNvGraphicFramePr>
          <p:nvPr/>
        </p:nvGraphicFramePr>
        <p:xfrm>
          <a:off x="0" y="0"/>
          <a:ext cx="6919913" cy="275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Document" r:id="rId3" imgW="7101840" imgH="2857500" progId="Word.Document.8">
                  <p:embed/>
                </p:oleObj>
              </mc:Choice>
              <mc:Fallback>
                <p:oleObj name="Document" r:id="rId3" imgW="7101840" imgH="2857500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2751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71D418-701E-46B4-B0B9-1486F8AAB1F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 smtClean="0"/>
          </a:p>
        </p:txBody>
      </p:sp>
      <p:sp>
        <p:nvSpPr>
          <p:cNvPr id="27651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sp>
        <p:nvSpPr>
          <p:cNvPr id="27652" name="Rectangle 4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1371600"/>
          </a:xfrm>
        </p:spPr>
        <p:txBody>
          <a:bodyPr/>
          <a:lstStyle/>
          <a:p>
            <a:pPr eaLnBrk="1" hangingPunct="1"/>
            <a:r>
              <a:rPr lang="en-US" altLang="en-US" smtClean="0"/>
              <a:t>All data represented internally as sequences of bits</a:t>
            </a:r>
          </a:p>
          <a:p>
            <a:pPr lvl="1" eaLnBrk="1" hangingPunct="1"/>
            <a:r>
              <a:rPr lang="en-US" altLang="en-US" smtClean="0"/>
              <a:t>Each bit can be either </a:t>
            </a:r>
            <a:r>
              <a:rPr lang="en-US" altLang="en-US" sz="2000" smtClean="0">
                <a:latin typeface="Lucida Console" panose="020B0609040504020204" pitchFamily="49" charset="0"/>
              </a:rPr>
              <a:t>0</a:t>
            </a:r>
            <a:r>
              <a:rPr lang="en-US" altLang="en-US" smtClean="0"/>
              <a:t> or </a:t>
            </a:r>
            <a:r>
              <a:rPr lang="en-US" altLang="en-US" sz="2000" smtClean="0">
                <a:latin typeface="Lucida Console" panose="020B0609040504020204" pitchFamily="49" charset="0"/>
              </a:rPr>
              <a:t>1</a:t>
            </a:r>
            <a:r>
              <a:rPr lang="en-US" altLang="en-US" smtClean="0"/>
              <a:t> </a:t>
            </a:r>
          </a:p>
          <a:p>
            <a:pPr lvl="1" eaLnBrk="1" hangingPunct="1"/>
            <a:r>
              <a:rPr lang="en-US" altLang="en-US" smtClean="0"/>
              <a:t>Sequence of 8 bits forms a byte</a:t>
            </a:r>
          </a:p>
        </p:txBody>
      </p:sp>
      <p:graphicFrame>
        <p:nvGraphicFramePr>
          <p:cNvPr id="27653" name="Object 45"/>
          <p:cNvGraphicFramePr>
            <a:graphicFrameLocks noChangeAspect="1"/>
          </p:cNvGraphicFramePr>
          <p:nvPr/>
        </p:nvGraphicFramePr>
        <p:xfrm>
          <a:off x="681038" y="2573338"/>
          <a:ext cx="7642225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cument" r:id="rId3" imgW="6233160" imgH="3465576" progId="Word.Document.8">
                  <p:embed/>
                </p:oleObj>
              </mc:Choice>
              <mc:Fallback>
                <p:oleObj name="Document" r:id="rId3" imgW="6233160" imgH="3465576" progId="Word.Document.8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2573338"/>
                        <a:ext cx="7642225" cy="424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9E70A80E-387C-468E-A43B-6F512898CE35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25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fig10_07.c (1 of 2)</a:t>
            </a:r>
          </a:p>
        </p:txBody>
      </p:sp>
      <p:graphicFrame>
        <p:nvGraphicFramePr>
          <p:cNvPr id="28676" name="Object 4"/>
          <p:cNvGraphicFramePr>
            <a:graphicFrameLocks/>
          </p:cNvGraphicFramePr>
          <p:nvPr/>
        </p:nvGraphicFramePr>
        <p:xfrm>
          <a:off x="0" y="0"/>
          <a:ext cx="6919913" cy="603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Document" r:id="rId3" imgW="7101840" imgH="6036564" progId="Word.Document.8">
                  <p:embed/>
                </p:oleObj>
              </mc:Choice>
              <mc:Fallback>
                <p:oleObj name="Document" r:id="rId3" imgW="7101840" imgH="6036564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603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AC783155-C6F4-4339-993D-495D537AF60E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26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89750" y="762000"/>
            <a:ext cx="225425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fig10_07.c (2 of 2)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4267200"/>
            <a:ext cx="6919913" cy="7302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/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Enter an unsigned integer: 65000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65000 = 00000000 00000000 11111101 11101000</a:t>
            </a:r>
          </a:p>
        </p:txBody>
      </p:sp>
      <p:graphicFrame>
        <p:nvGraphicFramePr>
          <p:cNvPr id="29701" name="Object 5"/>
          <p:cNvGraphicFramePr>
            <a:graphicFrameLocks/>
          </p:cNvGraphicFramePr>
          <p:nvPr/>
        </p:nvGraphicFramePr>
        <p:xfrm>
          <a:off x="0" y="0"/>
          <a:ext cx="6919913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Document" r:id="rId3" imgW="6710172" imgH="4786884" progId="Word.Document.8">
                  <p:embed/>
                </p:oleObj>
              </mc:Choice>
              <mc:Fallback>
                <p:oleObj name="Document" r:id="rId3" imgW="6710172" imgH="4786884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DCD6F4-47BE-4ECD-9FBB-2D3EF1F579D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graphicFrame>
        <p:nvGraphicFramePr>
          <p:cNvPr id="30724" name="Object 6"/>
          <p:cNvGraphicFramePr>
            <a:graphicFrameLocks noChangeAspect="1"/>
          </p:cNvGraphicFramePr>
          <p:nvPr/>
        </p:nvGraphicFramePr>
        <p:xfrm>
          <a:off x="692150" y="1371600"/>
          <a:ext cx="7754938" cy="496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Document" r:id="rId3" imgW="5984748" imgH="3832860" progId="Word.Document.8">
                  <p:embed/>
                </p:oleObj>
              </mc:Choice>
              <mc:Fallback>
                <p:oleObj name="Document" r:id="rId3" imgW="5984748" imgH="383286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1371600"/>
                        <a:ext cx="7754938" cy="496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3A092EE6-A4A4-481C-8669-41AB65671544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28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fig10_09.c (1 of 4)</a:t>
            </a:r>
          </a:p>
        </p:txBody>
      </p:sp>
      <p:graphicFrame>
        <p:nvGraphicFramePr>
          <p:cNvPr id="31748" name="Object 4"/>
          <p:cNvGraphicFramePr>
            <a:graphicFrameLocks/>
          </p:cNvGraphicFramePr>
          <p:nvPr/>
        </p:nvGraphicFramePr>
        <p:xfrm>
          <a:off x="0" y="0"/>
          <a:ext cx="6919913" cy="620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Document" r:id="rId3" imgW="6489192" imgH="6202680" progId="Word.Document.8">
                  <p:embed/>
                </p:oleObj>
              </mc:Choice>
              <mc:Fallback>
                <p:oleObj name="Document" r:id="rId3" imgW="6489192" imgH="6202680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6202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7C6E723E-77D3-4F8D-9EEE-E49A5DE45393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29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fig10_09.c (2 of 4)</a:t>
            </a:r>
          </a:p>
        </p:txBody>
      </p:sp>
      <p:graphicFrame>
        <p:nvGraphicFramePr>
          <p:cNvPr id="32772" name="Object 4"/>
          <p:cNvGraphicFramePr>
            <a:graphicFrameLocks/>
          </p:cNvGraphicFramePr>
          <p:nvPr/>
        </p:nvGraphicFramePr>
        <p:xfrm>
          <a:off x="0" y="0"/>
          <a:ext cx="6881813" cy="723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Document" r:id="rId3" imgW="6263640" imgH="7095744" progId="Word.Document.8">
                  <p:embed/>
                </p:oleObj>
              </mc:Choice>
              <mc:Fallback>
                <p:oleObj name="Document" r:id="rId3" imgW="6263640" imgH="7095744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81813" cy="723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608ABB-2989-4B6A-91E0-1AA3BBF6620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 smtClean="0"/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10.1   Introduction</a:t>
            </a:r>
          </a:p>
        </p:txBody>
      </p:sp>
      <p:sp>
        <p:nvSpPr>
          <p:cNvPr id="614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Structures</a:t>
            </a:r>
          </a:p>
          <a:p>
            <a:pPr lvl="1" eaLnBrk="1" hangingPunct="1"/>
            <a:r>
              <a:rPr lang="en-US" altLang="en-US" smtClean="0"/>
              <a:t>Collections of related variables (aggregates) under one name</a:t>
            </a:r>
          </a:p>
          <a:p>
            <a:pPr lvl="2" eaLnBrk="1" hangingPunct="1"/>
            <a:r>
              <a:rPr lang="en-US" altLang="en-US" smtClean="0"/>
              <a:t>Can contain variables of different data types</a:t>
            </a:r>
          </a:p>
          <a:p>
            <a:pPr lvl="1" eaLnBrk="1" hangingPunct="1"/>
            <a:r>
              <a:rPr lang="en-US" altLang="en-US" smtClean="0"/>
              <a:t>Commonly used to define records to be stored in files</a:t>
            </a:r>
          </a:p>
          <a:p>
            <a:pPr lvl="1" eaLnBrk="1" hangingPunct="1"/>
            <a:r>
              <a:rPr lang="en-US" altLang="en-US" smtClean="0"/>
              <a:t>Combined with pointers, can create linked lists, stacks, queues, and trees</a:t>
            </a:r>
          </a:p>
          <a:p>
            <a:pPr lvl="1" eaLnBrk="1" hangingPunct="1"/>
            <a:endParaRPr lang="en-US" altLang="en-US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59D98220-C3AC-4336-8E8E-1F0FD317E482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30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fig10_09.c (3 of 4)</a:t>
            </a:r>
          </a:p>
        </p:txBody>
      </p:sp>
      <p:graphicFrame>
        <p:nvGraphicFramePr>
          <p:cNvPr id="33796" name="Object 4"/>
          <p:cNvGraphicFramePr>
            <a:graphicFrameLocks/>
          </p:cNvGraphicFramePr>
          <p:nvPr/>
        </p:nvGraphicFramePr>
        <p:xfrm>
          <a:off x="0" y="0"/>
          <a:ext cx="6919913" cy="646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Document" r:id="rId3" imgW="6675120" imgH="6464808" progId="Word.Document.8">
                  <p:embed/>
                </p:oleObj>
              </mc:Choice>
              <mc:Fallback>
                <p:oleObj name="Document" r:id="rId3" imgW="6675120" imgH="6464808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6465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6EB99C16-3170-476A-89CB-DE87748D42D6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31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fig10_09.c (4 of 4)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Program Output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457200"/>
            <a:ext cx="6919913" cy="43815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/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The result of combining the following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65535 = 00000000 00000000 11111111 11111111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  1 = 00000000 00000000 00000000 00000001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using the bitwise AND operator &amp;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  1 = 00000000 00000000 00000000 00000001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 </a:t>
            </a:r>
            <a:endParaRPr lang="en-US" altLang="en-US" sz="1200" b="1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The result of combining the following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 15 = 00000000 00000000 00000000 00001111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241 = 00000000 00000000 00000000 11110001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using the bitwise inclusive OR operator |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255 = 00000000 00000000 00000000 11111111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 </a:t>
            </a:r>
            <a:endParaRPr lang="en-US" altLang="en-US" sz="1200" b="1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The result of combining the following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139 = 00000000 00000000 00000000 10001011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199 = 00000000 00000000 00000000 11000111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using the bitwise exclusive OR operator ^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   76 = 00000000 00000000 00000000 01001100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 </a:t>
            </a:r>
            <a:endParaRPr lang="en-US" altLang="en-US" sz="1200" b="1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The one's complement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    21845 = 00000000 00000000 01010101 01010101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4294945450 = 11111111 11111111 10101010 10101010</a:t>
            </a:r>
          </a:p>
        </p:txBody>
      </p:sp>
      <p:graphicFrame>
        <p:nvGraphicFramePr>
          <p:cNvPr id="34821" name="Object 5"/>
          <p:cNvGraphicFramePr>
            <a:graphicFrameLocks/>
          </p:cNvGraphicFramePr>
          <p:nvPr/>
        </p:nvGraphicFramePr>
        <p:xfrm>
          <a:off x="0" y="0"/>
          <a:ext cx="691991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Document" r:id="rId3" imgW="6583680" imgH="736092" progId="Word.Document.8">
                  <p:embed/>
                </p:oleObj>
              </mc:Choice>
              <mc:Fallback>
                <p:oleObj name="Document" r:id="rId3" imgW="6583680" imgH="736092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49C3B9-E52E-4B00-AA65-EBD0735F8D78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 smtClean="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692150" y="1371600"/>
          <a:ext cx="7732713" cy="364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Document" r:id="rId3" imgW="6187440" imgH="2913888" progId="Word.Document.8">
                  <p:embed/>
                </p:oleObj>
              </mc:Choice>
              <mc:Fallback>
                <p:oleObj name="Document" r:id="rId3" imgW="6187440" imgH="2913888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1371600"/>
                        <a:ext cx="7732713" cy="364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B65370-D777-403F-B36A-A362D42882B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692150" y="1371600"/>
          <a:ext cx="7675563" cy="510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9" name="Document" r:id="rId3" imgW="6144768" imgH="4085844" progId="Word.Document.8">
                  <p:embed/>
                </p:oleObj>
              </mc:Choice>
              <mc:Fallback>
                <p:oleObj name="Document" r:id="rId3" imgW="6144768" imgH="4085844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1371600"/>
                        <a:ext cx="7675563" cy="5103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32A393FC-739E-4F91-B228-A984D26C20F3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34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fig10_13.c (1 of 2)</a:t>
            </a:r>
          </a:p>
        </p:txBody>
      </p:sp>
      <p:graphicFrame>
        <p:nvGraphicFramePr>
          <p:cNvPr id="37892" name="Object 4"/>
          <p:cNvGraphicFramePr>
            <a:graphicFrameLocks/>
          </p:cNvGraphicFramePr>
          <p:nvPr/>
        </p:nvGraphicFramePr>
        <p:xfrm>
          <a:off x="0" y="0"/>
          <a:ext cx="6834188" cy="572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Document" r:id="rId3" imgW="7202424" imgH="6036564" progId="Word.Document.8">
                  <p:embed/>
                </p:oleObj>
              </mc:Choice>
              <mc:Fallback>
                <p:oleObj name="Document" r:id="rId3" imgW="7202424" imgH="6036564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34188" cy="572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CCD42ECB-8CC5-473A-8E57-27FCB1C7FECF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35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34200" y="762000"/>
            <a:ext cx="22098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fig10_13.c (2 of 2)</a:t>
            </a:r>
          </a:p>
        </p:txBody>
      </p:sp>
      <p:graphicFrame>
        <p:nvGraphicFramePr>
          <p:cNvPr id="38916" name="Object 4"/>
          <p:cNvGraphicFramePr>
            <a:graphicFrameLocks/>
          </p:cNvGraphicFramePr>
          <p:nvPr/>
        </p:nvGraphicFramePr>
        <p:xfrm>
          <a:off x="0" y="0"/>
          <a:ext cx="691991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Document" r:id="rId3" imgW="8040624" imgH="6952488" progId="Word.Document.8">
                  <p:embed/>
                </p:oleObj>
              </mc:Choice>
              <mc:Fallback>
                <p:oleObj name="Document" r:id="rId3" imgW="8040624" imgH="6952488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19913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DCE87168-529F-4F39-BD74-8C1EE595C527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36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81800" y="762000"/>
            <a:ext cx="23622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Program Output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6781800" cy="200818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The result of left shifting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  960 = 00000000 00000000 00000011 11000000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8 bit positions using the left shift operator &lt;&lt;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245760 = 00000000 00000011 11000000 00000000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Lucida Console" panose="020B0609040504020204" pitchFamily="49" charset="0"/>
              </a:rPr>
              <a:t> </a:t>
            </a:r>
            <a:endParaRPr lang="en-US" altLang="en-US" sz="1200" b="1">
              <a:solidFill>
                <a:srgbClr val="000000"/>
              </a:solidFill>
              <a:latin typeface="Lucida Console" panose="020B060904050402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The result of right shifting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  960 = 00000000 00000000 00000011 11000000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8 bit positions using the right shift operator &gt;&gt;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Lucida Console" panose="020B0609040504020204" pitchFamily="49" charset="0"/>
              </a:rPr>
              <a:t>      3 = 00000000 00000000 00000000 00000011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D9C9EB-FA60-4866-AECE-84E257DDA36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 smtClean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681038" y="1371600"/>
          <a:ext cx="7743825" cy="514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Document" r:id="rId3" imgW="6144768" imgH="4085844" progId="Word.Document.8">
                  <p:embed/>
                </p:oleObj>
              </mc:Choice>
              <mc:Fallback>
                <p:oleObj name="Document" r:id="rId3" imgW="6144768" imgH="4085844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1371600"/>
                        <a:ext cx="7743825" cy="5148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020A55-09AA-47DD-8132-AF906AF4EB8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10.9   Bitwise Operators</a:t>
            </a:r>
          </a:p>
        </p:txBody>
      </p:sp>
      <p:graphicFrame>
        <p:nvGraphicFramePr>
          <p:cNvPr id="41988" name="Object 5"/>
          <p:cNvGraphicFramePr>
            <a:graphicFrameLocks noChangeAspect="1"/>
          </p:cNvGraphicFramePr>
          <p:nvPr/>
        </p:nvGraphicFramePr>
        <p:xfrm>
          <a:off x="681038" y="927100"/>
          <a:ext cx="7766050" cy="739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Document" r:id="rId3" imgW="6163056" imgH="5867400" progId="Word.Document.8">
                  <p:embed/>
                </p:oleObj>
              </mc:Choice>
              <mc:Fallback>
                <p:oleObj name="Document" r:id="rId3" imgW="6163056" imgH="586740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927100"/>
                        <a:ext cx="7766050" cy="739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59813B-4CC5-408B-93D0-9ECF1010744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 smtClean="0"/>
          </a:p>
        </p:txBody>
      </p:sp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10.10   Bit Fields</a:t>
            </a:r>
          </a:p>
        </p:txBody>
      </p:sp>
      <p:sp>
        <p:nvSpPr>
          <p:cNvPr id="4301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Bit field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Member of a structure whose size (in bits) has been specified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Enable better memory utilization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Must be defined as </a:t>
            </a:r>
            <a:r>
              <a:rPr lang="en-US" altLang="en-US" sz="2000" smtClean="0">
                <a:latin typeface="Lucida Console" panose="020B0609040504020204" pitchFamily="49" charset="0"/>
              </a:rPr>
              <a:t>int</a:t>
            </a:r>
            <a:r>
              <a:rPr lang="en-US" altLang="en-US" smtClean="0"/>
              <a:t> or </a:t>
            </a:r>
            <a:r>
              <a:rPr lang="en-US" altLang="en-US" sz="2000" smtClean="0">
                <a:latin typeface="Lucida Console" panose="020B0609040504020204" pitchFamily="49" charset="0"/>
              </a:rPr>
              <a:t>unsigned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Cannot access individual bits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Defining bit fields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Follow </a:t>
            </a:r>
            <a:r>
              <a:rPr lang="en-US" altLang="en-US" sz="2000" smtClean="0">
                <a:latin typeface="Lucida Console" panose="020B0609040504020204" pitchFamily="49" charset="0"/>
              </a:rPr>
              <a:t>unsigned</a:t>
            </a:r>
            <a:r>
              <a:rPr lang="en-US" altLang="en-US" smtClean="0"/>
              <a:t> or </a:t>
            </a:r>
            <a:r>
              <a:rPr lang="en-US" altLang="en-US" sz="2000" smtClean="0">
                <a:latin typeface="Lucida Console" panose="020B0609040504020204" pitchFamily="49" charset="0"/>
              </a:rPr>
              <a:t>int</a:t>
            </a:r>
            <a:r>
              <a:rPr lang="en-US" altLang="en-US" smtClean="0"/>
              <a:t> member with a colon (</a:t>
            </a:r>
            <a:r>
              <a:rPr lang="en-US" altLang="en-US" sz="2000" smtClean="0">
                <a:latin typeface="Lucida Console" panose="020B0609040504020204" pitchFamily="49" charset="0"/>
              </a:rPr>
              <a:t>:</a:t>
            </a:r>
            <a:r>
              <a:rPr lang="en-US" altLang="en-US" smtClean="0"/>
              <a:t>) and an integer constant representing the width of the field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mtClean="0"/>
              <a:t>Example:</a:t>
            </a:r>
          </a:p>
          <a:p>
            <a:pPr lvl="3" eaLnBrk="1" hangingPunct="1">
              <a:lnSpc>
                <a:spcPct val="90000"/>
              </a:lnSpc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struct BitCard {</a:t>
            </a:r>
          </a:p>
          <a:p>
            <a:pPr lvl="3" eaLnBrk="1" hangingPunct="1">
              <a:lnSpc>
                <a:spcPct val="90000"/>
              </a:lnSpc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face : 4;</a:t>
            </a:r>
          </a:p>
          <a:p>
            <a:pPr lvl="3" eaLnBrk="1" hangingPunct="1">
              <a:lnSpc>
                <a:spcPct val="90000"/>
              </a:lnSpc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suit : 2;</a:t>
            </a:r>
          </a:p>
          <a:p>
            <a:pPr lvl="3" eaLnBrk="1" hangingPunct="1">
              <a:lnSpc>
                <a:spcPct val="90000"/>
              </a:lnSpc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color : 1;</a:t>
            </a:r>
          </a:p>
          <a:p>
            <a:pPr lvl="3" eaLnBrk="1" hangingPunct="1">
              <a:lnSpc>
                <a:spcPct val="90000"/>
              </a:lnSpc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};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D103A3-B164-4F5E-8D71-8FF55D5955D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 smtClean="0"/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10.2   Structure Definitions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Example</a:t>
            </a:r>
          </a:p>
          <a:p>
            <a:pPr lvl="3" eaLnBrk="1" hangingPunct="1">
              <a:buFontTx/>
              <a:buNone/>
            </a:pPr>
            <a:r>
              <a:rPr lang="en-US" altLang="en-US" smtClean="0"/>
              <a:t>	</a:t>
            </a:r>
            <a:r>
              <a:rPr lang="en-US" altLang="en-US" sz="1800" smtClean="0">
                <a:latin typeface="Lucida Console" panose="020B0609040504020204" pitchFamily="49" charset="0"/>
              </a:rPr>
              <a:t>struct card {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  char *face;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  char *suit;</a:t>
            </a:r>
            <a:br>
              <a:rPr lang="en-US" altLang="en-US" sz="1800" smtClean="0">
                <a:latin typeface="Lucida Console" panose="020B0609040504020204" pitchFamily="49" charset="0"/>
              </a:rPr>
            </a:br>
            <a:r>
              <a:rPr lang="en-US" altLang="en-US" sz="1800" smtClean="0">
                <a:latin typeface="Lucida Console" panose="020B0609040504020204" pitchFamily="49" charset="0"/>
              </a:rPr>
              <a:t> };</a:t>
            </a:r>
          </a:p>
          <a:p>
            <a:pPr lvl="1" eaLnBrk="1" hangingPunct="1"/>
            <a:r>
              <a:rPr lang="en-US" altLang="en-US" sz="2000" smtClean="0">
                <a:latin typeface="Lucida Console" panose="020B0609040504020204" pitchFamily="49" charset="0"/>
              </a:rPr>
              <a:t>struct</a:t>
            </a:r>
            <a:r>
              <a:rPr lang="en-US" altLang="en-US" smtClean="0"/>
              <a:t> introduces the definition for structure </a:t>
            </a:r>
            <a:r>
              <a:rPr lang="en-US" altLang="en-US" sz="2000" smtClean="0">
                <a:latin typeface="Lucida Console" panose="020B0609040504020204" pitchFamily="49" charset="0"/>
              </a:rPr>
              <a:t>card</a:t>
            </a:r>
          </a:p>
          <a:p>
            <a:pPr lvl="1" eaLnBrk="1" hangingPunct="1"/>
            <a:r>
              <a:rPr lang="en-US" altLang="en-US" sz="2000" smtClean="0">
                <a:latin typeface="Lucida Console" panose="020B0609040504020204" pitchFamily="49" charset="0"/>
              </a:rPr>
              <a:t>card</a:t>
            </a:r>
            <a:r>
              <a:rPr lang="en-US" altLang="en-US" smtClean="0"/>
              <a:t> is the structure name and is used to declare variables of the structure type </a:t>
            </a:r>
          </a:p>
          <a:p>
            <a:pPr lvl="1" eaLnBrk="1" hangingPunct="1"/>
            <a:r>
              <a:rPr lang="en-US" altLang="en-US" sz="2000" smtClean="0">
                <a:latin typeface="Lucida Console" panose="020B0609040504020204" pitchFamily="49" charset="0"/>
              </a:rPr>
              <a:t>card</a:t>
            </a:r>
            <a:r>
              <a:rPr lang="en-US" altLang="en-US" smtClean="0"/>
              <a:t> contains two members of type </a:t>
            </a:r>
            <a:r>
              <a:rPr lang="en-US" altLang="en-US" sz="2000" smtClean="0">
                <a:latin typeface="Lucida Console" panose="020B0609040504020204" pitchFamily="49" charset="0"/>
              </a:rPr>
              <a:t>char *</a:t>
            </a:r>
          </a:p>
          <a:p>
            <a:pPr lvl="2" eaLnBrk="1" hangingPunct="1"/>
            <a:r>
              <a:rPr lang="en-US" altLang="en-US" smtClean="0"/>
              <a:t>These members are </a:t>
            </a:r>
            <a:r>
              <a:rPr lang="en-US" altLang="en-US" sz="1800" smtClean="0">
                <a:latin typeface="Lucida Console" panose="020B0609040504020204" pitchFamily="49" charset="0"/>
              </a:rPr>
              <a:t>face</a:t>
            </a:r>
            <a:r>
              <a:rPr lang="en-US" altLang="en-US" smtClean="0"/>
              <a:t> and </a:t>
            </a:r>
            <a:r>
              <a:rPr lang="en-US" altLang="en-US" sz="1800" smtClean="0">
                <a:latin typeface="Lucida Console" panose="020B0609040504020204" pitchFamily="49" charset="0"/>
              </a:rPr>
              <a:t>suit</a:t>
            </a:r>
            <a:endParaRPr lang="en-US" altLang="en-US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7EC532-A169-4E49-9833-5DE94F68264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 smtClean="0"/>
          </a:p>
        </p:txBody>
      </p:sp>
      <p:sp>
        <p:nvSpPr>
          <p:cNvPr id="440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10.10  Bit Fields</a:t>
            </a:r>
          </a:p>
        </p:txBody>
      </p:sp>
      <p:sp>
        <p:nvSpPr>
          <p:cNvPr id="44036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Unnamed bit field</a:t>
            </a:r>
          </a:p>
          <a:p>
            <a:pPr lvl="1" eaLnBrk="1" hangingPunct="1"/>
            <a:r>
              <a:rPr lang="en-US" altLang="en-US" smtClean="0"/>
              <a:t>Field used as padding in the structure</a:t>
            </a:r>
          </a:p>
          <a:p>
            <a:pPr lvl="1" eaLnBrk="1" hangingPunct="1"/>
            <a:r>
              <a:rPr lang="en-US" altLang="en-US" smtClean="0"/>
              <a:t>Nothing may be stored in the bits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struct Example {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a : 13;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  : 3;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unsigned b : 4;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}</a:t>
            </a:r>
          </a:p>
          <a:p>
            <a:pPr lvl="1" eaLnBrk="1" hangingPunct="1"/>
            <a:r>
              <a:rPr lang="en-US" altLang="en-US" smtClean="0"/>
              <a:t>Unnamed bit field with zero width aligns next bit field to a new storage unit boundary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726FC8C-20FB-412B-BF20-FF546E91163B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 smtClean="0"/>
          </a:p>
        </p:txBody>
      </p:sp>
      <p:sp>
        <p:nvSpPr>
          <p:cNvPr id="450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10.11   Enumeration Constants</a:t>
            </a:r>
          </a:p>
        </p:txBody>
      </p:sp>
      <p:sp>
        <p:nvSpPr>
          <p:cNvPr id="45060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Enumeration</a:t>
            </a:r>
          </a:p>
          <a:p>
            <a:pPr lvl="1" eaLnBrk="1" hangingPunct="1"/>
            <a:r>
              <a:rPr lang="en-US" altLang="en-US" smtClean="0"/>
              <a:t>Set of integer constants represented by identifiers</a:t>
            </a:r>
          </a:p>
          <a:p>
            <a:pPr lvl="1" eaLnBrk="1" hangingPunct="1"/>
            <a:r>
              <a:rPr lang="en-US" altLang="en-US" smtClean="0"/>
              <a:t>Enumeration constants are like symbolic constants whose values are automatically set</a:t>
            </a:r>
          </a:p>
          <a:p>
            <a:pPr lvl="2" eaLnBrk="1" hangingPunct="1"/>
            <a:r>
              <a:rPr lang="en-US" altLang="en-US" smtClean="0"/>
              <a:t>Values start at </a:t>
            </a:r>
            <a:r>
              <a:rPr lang="en-US" altLang="en-US" sz="1800" smtClean="0">
                <a:latin typeface="Lucida Console" panose="020B0609040504020204" pitchFamily="49" charset="0"/>
              </a:rPr>
              <a:t>0</a:t>
            </a:r>
            <a:r>
              <a:rPr lang="en-US" altLang="en-US" smtClean="0"/>
              <a:t> and are incremented by </a:t>
            </a:r>
            <a:r>
              <a:rPr lang="en-US" altLang="en-US" sz="1800" smtClean="0">
                <a:latin typeface="Lucida Console" panose="020B0609040504020204" pitchFamily="49" charset="0"/>
              </a:rPr>
              <a:t>1</a:t>
            </a:r>
          </a:p>
          <a:p>
            <a:pPr lvl="2" eaLnBrk="1" hangingPunct="1"/>
            <a:r>
              <a:rPr lang="en-US" altLang="en-US" smtClean="0"/>
              <a:t>Values can be set explicitly with </a:t>
            </a:r>
            <a:r>
              <a:rPr lang="en-US" altLang="en-US" sz="1800" smtClean="0">
                <a:latin typeface="Lucida Console" panose="020B0609040504020204" pitchFamily="49" charset="0"/>
              </a:rPr>
              <a:t>=</a:t>
            </a:r>
          </a:p>
          <a:p>
            <a:pPr lvl="2" eaLnBrk="1" hangingPunct="1"/>
            <a:r>
              <a:rPr lang="en-US" altLang="en-US" smtClean="0"/>
              <a:t>Need unique constant names</a:t>
            </a:r>
          </a:p>
          <a:p>
            <a:pPr lvl="1" eaLnBrk="1" hangingPunct="1"/>
            <a:r>
              <a:rPr lang="en-US" altLang="en-US" smtClean="0"/>
              <a:t>Example:</a:t>
            </a:r>
          </a:p>
          <a:p>
            <a:pPr lvl="2" eaLnBrk="1" hangingPunct="1">
              <a:buFontTx/>
              <a:buNone/>
            </a:pPr>
            <a:r>
              <a:rPr lang="en-US" altLang="en-US" sz="1600" smtClean="0">
                <a:latin typeface="Lucida Console" panose="020B0609040504020204" pitchFamily="49" charset="0"/>
              </a:rPr>
              <a:t>enum Months { JAN = 1, FEB, MAR, APR, MAY, JUN, JUL, AUG, SEP, OCT, NOV, DEC};</a:t>
            </a:r>
            <a:r>
              <a:rPr lang="en-US" altLang="en-US" smtClean="0">
                <a:latin typeface="Courier New" panose="02070309020205020404" pitchFamily="49" charset="0"/>
              </a:rPr>
              <a:t> </a:t>
            </a:r>
          </a:p>
          <a:p>
            <a:pPr lvl="2" eaLnBrk="1" hangingPunct="1"/>
            <a:r>
              <a:rPr lang="en-US" altLang="en-US" smtClean="0"/>
              <a:t>Creates a new type </a:t>
            </a:r>
            <a:r>
              <a:rPr lang="en-US" altLang="en-US" sz="1800" smtClean="0">
                <a:latin typeface="Lucida Console" panose="020B0609040504020204" pitchFamily="49" charset="0"/>
              </a:rPr>
              <a:t>enum</a:t>
            </a:r>
            <a:r>
              <a:rPr lang="en-US" altLang="en-US" smtClean="0"/>
              <a:t> Months in which the identifiers are set to the integers </a:t>
            </a:r>
            <a:r>
              <a:rPr lang="en-US" altLang="en-US" sz="1800" smtClean="0">
                <a:latin typeface="Lucida Console" panose="020B0609040504020204" pitchFamily="49" charset="0"/>
              </a:rPr>
              <a:t>1</a:t>
            </a:r>
            <a:r>
              <a:rPr lang="en-US" altLang="en-US" smtClean="0"/>
              <a:t> to </a:t>
            </a:r>
            <a:r>
              <a:rPr lang="en-US" altLang="en-US" sz="1800" smtClean="0">
                <a:latin typeface="Lucida Console" panose="020B0609040504020204" pitchFamily="49" charset="0"/>
              </a:rPr>
              <a:t>12</a:t>
            </a:r>
          </a:p>
          <a:p>
            <a:pPr lvl="1" eaLnBrk="1" hangingPunct="1"/>
            <a:r>
              <a:rPr lang="en-US" altLang="en-US" smtClean="0"/>
              <a:t>Enumeration variables can only assume their enumeration constant values (not the integer representations)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01265266-F4AA-4845-80D5-EBE822EA10B6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42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858000" y="762000"/>
            <a:ext cx="2286000" cy="6096000"/>
          </a:xfrm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fig10_18.c</a:t>
            </a:r>
          </a:p>
        </p:txBody>
      </p:sp>
      <p:graphicFrame>
        <p:nvGraphicFramePr>
          <p:cNvPr id="46084" name="Object 4"/>
          <p:cNvGraphicFramePr>
            <a:graphicFrameLocks/>
          </p:cNvGraphicFramePr>
          <p:nvPr/>
        </p:nvGraphicFramePr>
        <p:xfrm>
          <a:off x="0" y="0"/>
          <a:ext cx="6905625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Document" r:id="rId3" imgW="6425184" imgH="7699248" progId="Word.Document.8">
                  <p:embed/>
                </p:oleObj>
              </mc:Choice>
              <mc:Fallback>
                <p:oleObj name="Document" r:id="rId3" imgW="6425184" imgH="7699248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905625" cy="754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33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fld id="{A8C00CB2-3AC4-40B4-87DE-0466F78DB092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50000"/>
                </a:spcBef>
                <a:buFontTx/>
                <a:buNone/>
              </a:pPr>
              <a:t>43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0" y="762000"/>
            <a:ext cx="2286000" cy="6096000"/>
          </a:xfrm>
          <a:noFill/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Program Output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6919913" cy="2555875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2880" bIns="182880"/>
          <a:lstStyle>
            <a:lvl1pPr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09600" algn="l"/>
                <a:tab pos="914400" algn="l"/>
                <a:tab pos="1219200" algn="l"/>
                <a:tab pos="1524000" algn="l"/>
                <a:tab pos="1828800" algn="l"/>
                <a:tab pos="2133600" algn="l"/>
                <a:tab pos="2438400" algn="l"/>
                <a:tab pos="2743200" algn="l"/>
                <a:tab pos="3048000" algn="l"/>
                <a:tab pos="3352800" algn="l"/>
                <a:tab pos="3657600" algn="l"/>
                <a:tab pos="3962400" algn="l"/>
                <a:tab pos="4267200" algn="l"/>
                <a:tab pos="4572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1    January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2   February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3      March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4      April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5        May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6       June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7       July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8     August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 9  September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10    October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11   November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Courier New" panose="02070309020205020404" pitchFamily="49" charset="0"/>
              </a:rPr>
              <a:t>12   December</a:t>
            </a:r>
          </a:p>
        </p:txBody>
      </p:sp>
      <p:graphicFrame>
        <p:nvGraphicFramePr>
          <p:cNvPr id="47109" name="Object 5"/>
          <p:cNvGraphicFramePr>
            <a:graphicFrameLocks/>
          </p:cNvGraphicFramePr>
          <p:nvPr/>
        </p:nvGraphicFramePr>
        <p:xfrm>
          <a:off x="0" y="0"/>
          <a:ext cx="6823075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cument" r:id="rId3" imgW="6920484" imgH="963168" progId="Word.Document.8">
                  <p:embed/>
                </p:oleObj>
              </mc:Choice>
              <mc:Fallback>
                <p:oleObj name="Document" r:id="rId3" imgW="6920484" imgH="963168" progId="Word.Document.8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823075" cy="941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12F9F3-CCC4-481F-A2E0-F9FB35FEB97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 smtClean="0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10.2   Structure Definitions</a:t>
            </a:r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382000" cy="5410200"/>
          </a:xfrm>
        </p:spPr>
        <p:txBody>
          <a:bodyPr/>
          <a:lstStyle/>
          <a:p>
            <a:pPr eaLnBrk="1" hangingPunct="1"/>
            <a:r>
              <a:rPr lang="en-US" altLang="en-US" sz="2600" smtClean="0">
                <a:latin typeface="Lucida Console" panose="020B0609040504020204" pitchFamily="49" charset="0"/>
              </a:rPr>
              <a:t>struct</a:t>
            </a:r>
            <a:r>
              <a:rPr lang="en-US" altLang="en-US" smtClean="0"/>
              <a:t> information</a:t>
            </a:r>
          </a:p>
          <a:p>
            <a:pPr lvl="1" eaLnBrk="1" hangingPunct="1"/>
            <a:r>
              <a:rPr lang="en-US" altLang="en-US" smtClean="0"/>
              <a:t>A </a:t>
            </a:r>
            <a:r>
              <a:rPr lang="en-US" altLang="en-US" sz="2000" smtClean="0">
                <a:latin typeface="Lucida Console" panose="020B0609040504020204" pitchFamily="49" charset="0"/>
              </a:rPr>
              <a:t>struct</a:t>
            </a:r>
            <a:r>
              <a:rPr lang="en-US" altLang="en-US" smtClean="0"/>
              <a:t> cannot contain an instance of itself</a:t>
            </a:r>
          </a:p>
          <a:p>
            <a:pPr lvl="1" eaLnBrk="1" hangingPunct="1"/>
            <a:r>
              <a:rPr lang="en-US" altLang="en-US" smtClean="0"/>
              <a:t>Can contain a member that is a pointer to the same structure type</a:t>
            </a:r>
          </a:p>
          <a:p>
            <a:pPr lvl="1" eaLnBrk="1" hangingPunct="1"/>
            <a:r>
              <a:rPr lang="en-US" altLang="en-US" smtClean="0"/>
              <a:t>A structure definition does not reserve space in memory </a:t>
            </a:r>
          </a:p>
          <a:p>
            <a:pPr lvl="2" eaLnBrk="1" hangingPunct="1"/>
            <a:r>
              <a:rPr lang="en-US" altLang="en-US" smtClean="0"/>
              <a:t>Instead creates a new data type used to define structure variables</a:t>
            </a:r>
          </a:p>
          <a:p>
            <a:pPr eaLnBrk="1" hangingPunct="1"/>
            <a:r>
              <a:rPr lang="en-US" altLang="en-US" smtClean="0"/>
              <a:t>Definitions</a:t>
            </a:r>
          </a:p>
          <a:p>
            <a:pPr lvl="1" eaLnBrk="1" hangingPunct="1"/>
            <a:r>
              <a:rPr lang="en-US" altLang="en-US" smtClean="0"/>
              <a:t>Defined like other variables: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oneCard, deck[ 52 ], *cPtr;</a:t>
            </a:r>
          </a:p>
          <a:p>
            <a:pPr lvl="1" eaLnBrk="1" hangingPunct="1"/>
            <a:r>
              <a:rPr lang="en-US" altLang="en-US" smtClean="0"/>
              <a:t>Can use a comma separated list: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struct card {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char *face;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   char *suit;</a:t>
            </a:r>
          </a:p>
          <a:p>
            <a:pPr lvl="3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} oneCard, deck[ 52 ], *cPtr;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1DAC22-3A84-41B3-A5B6-7836A10900C0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10.2   Structure Definitions</a:t>
            </a:r>
          </a:p>
        </p:txBody>
      </p:sp>
      <p:pic>
        <p:nvPicPr>
          <p:cNvPr id="9220" name="Picture 6" descr="C:\Brian\C How to Program\Fig10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67833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AB5E7EE-0A2B-43E9-AAE3-0AE14C1FD2CC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 smtClean="0"/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10.2   Structure Definitions</a:t>
            </a: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Valid Operations</a:t>
            </a:r>
          </a:p>
          <a:p>
            <a:pPr lvl="1" eaLnBrk="1" hangingPunct="1"/>
            <a:r>
              <a:rPr lang="en-US" altLang="en-US" smtClean="0"/>
              <a:t>Assigning a structure to a structure of the same type </a:t>
            </a:r>
          </a:p>
          <a:p>
            <a:pPr lvl="1" eaLnBrk="1" hangingPunct="1"/>
            <a:r>
              <a:rPr lang="en-US" altLang="en-US" smtClean="0"/>
              <a:t>Taking the address (</a:t>
            </a:r>
            <a:r>
              <a:rPr lang="en-US" altLang="en-US" sz="2000" smtClean="0">
                <a:latin typeface="Lucida Console" panose="020B0609040504020204" pitchFamily="49" charset="0"/>
              </a:rPr>
              <a:t>&amp;</a:t>
            </a:r>
            <a:r>
              <a:rPr lang="en-US" altLang="en-US" smtClean="0"/>
              <a:t>) of a structure </a:t>
            </a:r>
          </a:p>
          <a:p>
            <a:pPr lvl="1" eaLnBrk="1" hangingPunct="1"/>
            <a:r>
              <a:rPr lang="en-US" altLang="en-US" smtClean="0"/>
              <a:t>Accessing the members of a structure </a:t>
            </a:r>
          </a:p>
          <a:p>
            <a:pPr lvl="1" eaLnBrk="1" hangingPunct="1"/>
            <a:r>
              <a:rPr lang="en-US" altLang="en-US" smtClean="0"/>
              <a:t>Using the </a:t>
            </a:r>
            <a:r>
              <a:rPr lang="en-US" altLang="en-US" sz="2000" smtClean="0">
                <a:latin typeface="Lucida Console" panose="020B0609040504020204" pitchFamily="49" charset="0"/>
              </a:rPr>
              <a:t>sizeof</a:t>
            </a:r>
            <a:r>
              <a:rPr lang="en-US" altLang="en-US" smtClean="0"/>
              <a:t> operator to determine the size of a structure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713344-A49D-458D-86CC-A3D77B60E64F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 smtClean="0"/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10.3   Initializing Structures</a:t>
            </a: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Initializer lists</a:t>
            </a:r>
          </a:p>
          <a:p>
            <a:pPr lvl="1" eaLnBrk="1" hangingPunct="1"/>
            <a:r>
              <a:rPr lang="en-US" altLang="en-US" smtClean="0"/>
              <a:t>Example: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oneCard = { "Three", "Hearts" };</a:t>
            </a:r>
          </a:p>
          <a:p>
            <a:pPr eaLnBrk="1" hangingPunct="1"/>
            <a:r>
              <a:rPr lang="en-US" altLang="en-US" smtClean="0"/>
              <a:t>Assignment statements</a:t>
            </a:r>
          </a:p>
          <a:p>
            <a:pPr lvl="1" eaLnBrk="1" hangingPunct="1"/>
            <a:r>
              <a:rPr lang="en-US" altLang="en-US" smtClean="0"/>
              <a:t>Example: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threeHearts = oneCard;</a:t>
            </a:r>
          </a:p>
          <a:p>
            <a:pPr lvl="1" eaLnBrk="1" hangingPunct="1"/>
            <a:r>
              <a:rPr lang="en-US" altLang="en-US" smtClean="0"/>
              <a:t>Could also define and initialize </a:t>
            </a:r>
            <a:r>
              <a:rPr lang="en-US" altLang="en-US" sz="2000" smtClean="0">
                <a:latin typeface="Lucida Console" panose="020B0609040504020204" pitchFamily="49" charset="0"/>
              </a:rPr>
              <a:t>threeHearts</a:t>
            </a:r>
            <a:r>
              <a:rPr lang="en-US" altLang="en-US" smtClean="0"/>
              <a:t> as follows: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threeHearts;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threeHearts.face = “Three”;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threeHearts.suit = “Hearts”;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6B64D0-8172-41BB-8160-63C93EA12D80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 smtClean="0"/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>
                <a:latin typeface="Arial" panose="020B0604020202020204" pitchFamily="34" charset="0"/>
              </a:rPr>
              <a:t>10.4   Accessing Members of Structures</a:t>
            </a: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924800" cy="5410200"/>
          </a:xfrm>
        </p:spPr>
        <p:txBody>
          <a:bodyPr/>
          <a:lstStyle/>
          <a:p>
            <a:pPr eaLnBrk="1" hangingPunct="1"/>
            <a:r>
              <a:rPr lang="en-US" altLang="en-US" smtClean="0"/>
              <a:t>Accessing structure members</a:t>
            </a:r>
          </a:p>
          <a:p>
            <a:pPr lvl="1" eaLnBrk="1" hangingPunct="1"/>
            <a:r>
              <a:rPr lang="en-US" altLang="en-US" smtClean="0"/>
              <a:t>Dot operator (</a:t>
            </a:r>
            <a:r>
              <a:rPr lang="en-US" altLang="en-US" b="1" smtClean="0">
                <a:latin typeface="Courier New" panose="02070309020205020404" pitchFamily="49" charset="0"/>
              </a:rPr>
              <a:t>.</a:t>
            </a:r>
            <a:r>
              <a:rPr lang="en-US" altLang="en-US" smtClean="0"/>
              <a:t>) used with structure variables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myCard;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printf( "%s", myCard.suit );</a:t>
            </a:r>
          </a:p>
          <a:p>
            <a:pPr lvl="1" eaLnBrk="1" hangingPunct="1"/>
            <a:r>
              <a:rPr lang="en-US" altLang="en-US" smtClean="0"/>
              <a:t>Arrow operator (</a:t>
            </a:r>
            <a:r>
              <a:rPr lang="en-US" altLang="en-US" b="1" smtClean="0">
                <a:latin typeface="Courier New" panose="02070309020205020404" pitchFamily="49" charset="0"/>
              </a:rPr>
              <a:t>-&gt;</a:t>
            </a:r>
            <a:r>
              <a:rPr lang="en-US" altLang="en-US" smtClean="0"/>
              <a:t>) used with pointers to structure variables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card *myCardPtr = &amp;myCard;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printf( "%s", myCardPtr-&gt;suit );</a:t>
            </a:r>
          </a:p>
          <a:p>
            <a:pPr lvl="1" eaLnBrk="1" hangingPunct="1"/>
            <a:r>
              <a:rPr lang="en-US" altLang="en-US" sz="2000" smtClean="0">
                <a:latin typeface="Lucida Console" panose="020B0609040504020204" pitchFamily="49" charset="0"/>
              </a:rPr>
              <a:t>myCardPtr-&gt;suit</a:t>
            </a:r>
            <a:r>
              <a:rPr lang="en-US" altLang="en-US" smtClean="0"/>
              <a:t> is equivalent to</a:t>
            </a:r>
          </a:p>
          <a:p>
            <a:pPr lvl="2" eaLnBrk="1" hangingPunct="1">
              <a:buFontTx/>
              <a:buNone/>
            </a:pPr>
            <a:r>
              <a:rPr lang="en-US" altLang="en-US" sz="1800" smtClean="0">
                <a:latin typeface="Lucida Console" panose="020B0609040504020204" pitchFamily="49" charset="0"/>
              </a:rPr>
              <a:t>( *myCardPtr ).suit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_chap01">
  <a:themeElements>
    <a:clrScheme name="C_chap0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_chap01">
      <a:majorFont>
        <a:latin typeface="AvantGarde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C_chap0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_chap0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_chap0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_chap0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_chap0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_chap0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_chap0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C:\jason\c_powerpoint\C_chap01.ppt</Template>
  <TotalTime>543</TotalTime>
  <Words>1327</Words>
  <Application>Microsoft Office PowerPoint</Application>
  <PresentationFormat>On-screen Show (4:3)</PresentationFormat>
  <Paragraphs>319</Paragraphs>
  <Slides>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Times New Roman</vt:lpstr>
      <vt:lpstr>Arial</vt:lpstr>
      <vt:lpstr>AvantGarde</vt:lpstr>
      <vt:lpstr>Lucida Console</vt:lpstr>
      <vt:lpstr>Times</vt:lpstr>
      <vt:lpstr>Courier New</vt:lpstr>
      <vt:lpstr>C_chap01</vt:lpstr>
      <vt:lpstr>Microsoft Word Document</vt:lpstr>
      <vt:lpstr>Chapter 10 - C Structures, Unions, Bit Manipulations, and Enumerations</vt:lpstr>
      <vt:lpstr>Objectives</vt:lpstr>
      <vt:lpstr>10.1   Introduction</vt:lpstr>
      <vt:lpstr>10.2   Structure Definitions</vt:lpstr>
      <vt:lpstr>10.2   Structure Definitions</vt:lpstr>
      <vt:lpstr>10.2   Structure Definitions</vt:lpstr>
      <vt:lpstr>10.2   Structure Definitions</vt:lpstr>
      <vt:lpstr>10.3   Initializing Structures</vt:lpstr>
      <vt:lpstr>10.4   Accessing Members of Structures</vt:lpstr>
      <vt:lpstr>PowerPoint Presentation</vt:lpstr>
      <vt:lpstr>PowerPoint Presentation</vt:lpstr>
      <vt:lpstr>10.5   Using Structures With Functions</vt:lpstr>
      <vt:lpstr>10.6   typedef</vt:lpstr>
      <vt:lpstr>10.7   Example: High-Performance Card-shuffling and Dealing Simulation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10.8   Unions</vt:lpstr>
      <vt:lpstr>10.8   Unions</vt:lpstr>
      <vt:lpstr>PowerPoint Presentation</vt:lpstr>
      <vt:lpstr>PowerPoint Presentation</vt:lpstr>
      <vt:lpstr>10.9   Bitwise Operators</vt:lpstr>
      <vt:lpstr>PowerPoint Presentation</vt:lpstr>
      <vt:lpstr>PowerPoint Presentation</vt:lpstr>
      <vt:lpstr>10.9   Bitwise Operators</vt:lpstr>
      <vt:lpstr>PowerPoint Presentation</vt:lpstr>
      <vt:lpstr>PowerPoint Presentation</vt:lpstr>
      <vt:lpstr>PowerPoint Presentation</vt:lpstr>
      <vt:lpstr>PowerPoint Presentation</vt:lpstr>
      <vt:lpstr>10.9   Bitwise Operators</vt:lpstr>
      <vt:lpstr>10.9   Bitwise Operators</vt:lpstr>
      <vt:lpstr>PowerPoint Presentation</vt:lpstr>
      <vt:lpstr>PowerPoint Presentation</vt:lpstr>
      <vt:lpstr>PowerPoint Presentation</vt:lpstr>
      <vt:lpstr>10.9   Bitwise Operators</vt:lpstr>
      <vt:lpstr>10.9   Bitwise Operators</vt:lpstr>
      <vt:lpstr>10.10   Bit Fields</vt:lpstr>
      <vt:lpstr>10.10  Bit Fields</vt:lpstr>
      <vt:lpstr>10.11   Enumeration Constants</vt:lpstr>
      <vt:lpstr>PowerPoint Presentation</vt:lpstr>
      <vt:lpstr>PowerPoint Presentation</vt:lpstr>
    </vt:vector>
  </TitlesOfParts>
  <Company>Deitel &amp; Associates,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10 - Structures, Unions, Bit Manipulations, and Enumerations</dc:title>
  <dc:creator>kalid</dc:creator>
  <cp:lastModifiedBy>cccc</cp:lastModifiedBy>
  <cp:revision>147</cp:revision>
  <dcterms:created xsi:type="dcterms:W3CDTF">2000-07-05T17:58:37Z</dcterms:created>
  <dcterms:modified xsi:type="dcterms:W3CDTF">2026-02-23T05:53:36Z</dcterms:modified>
</cp:coreProperties>
</file>