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53" r:id="rId1"/>
  </p:sldMasterIdLst>
  <p:notesMasterIdLst>
    <p:notesMasterId r:id="rId40"/>
  </p:notesMasterIdLst>
  <p:sldIdLst>
    <p:sldId id="396" r:id="rId2"/>
    <p:sldId id="408" r:id="rId3"/>
    <p:sldId id="423" r:id="rId4"/>
    <p:sldId id="424" r:id="rId5"/>
    <p:sldId id="432" r:id="rId6"/>
    <p:sldId id="431" r:id="rId7"/>
    <p:sldId id="430" r:id="rId8"/>
    <p:sldId id="429" r:id="rId9"/>
    <p:sldId id="428" r:id="rId10"/>
    <p:sldId id="433" r:id="rId11"/>
    <p:sldId id="434" r:id="rId12"/>
    <p:sldId id="427" r:id="rId13"/>
    <p:sldId id="435" r:id="rId14"/>
    <p:sldId id="437" r:id="rId15"/>
    <p:sldId id="436" r:id="rId16"/>
    <p:sldId id="438" r:id="rId17"/>
    <p:sldId id="426" r:id="rId18"/>
    <p:sldId id="439" r:id="rId19"/>
    <p:sldId id="440" r:id="rId20"/>
    <p:sldId id="441" r:id="rId21"/>
    <p:sldId id="442" r:id="rId22"/>
    <p:sldId id="444" r:id="rId23"/>
    <p:sldId id="443" r:id="rId24"/>
    <p:sldId id="445" r:id="rId25"/>
    <p:sldId id="446" r:id="rId26"/>
    <p:sldId id="447" r:id="rId27"/>
    <p:sldId id="448" r:id="rId28"/>
    <p:sldId id="449" r:id="rId29"/>
    <p:sldId id="450" r:id="rId30"/>
    <p:sldId id="451" r:id="rId31"/>
    <p:sldId id="453" r:id="rId32"/>
    <p:sldId id="454" r:id="rId33"/>
    <p:sldId id="452" r:id="rId34"/>
    <p:sldId id="455" r:id="rId35"/>
    <p:sldId id="456" r:id="rId36"/>
    <p:sldId id="457" r:id="rId37"/>
    <p:sldId id="458" r:id="rId38"/>
    <p:sldId id="422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2920"/>
    <a:srgbClr val="FFFF32"/>
    <a:srgbClr val="3366CC"/>
    <a:srgbClr val="FF0000"/>
    <a:srgbClr val="009900"/>
    <a:srgbClr val="00CC00"/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61" autoAdjust="0"/>
    <p:restoredTop sz="94151" autoAdjust="0"/>
  </p:normalViewPr>
  <p:slideViewPr>
    <p:cSldViewPr>
      <p:cViewPr varScale="1">
        <p:scale>
          <a:sx n="108" d="100"/>
          <a:sy n="108" d="100"/>
        </p:scale>
        <p:origin x="159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emf"/><Relationship Id="rId1" Type="http://schemas.openxmlformats.org/officeDocument/2006/relationships/image" Target="../media/image11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emf"/><Relationship Id="rId1" Type="http://schemas.openxmlformats.org/officeDocument/2006/relationships/image" Target="../media/image11.emf"/><Relationship Id="rId4" Type="http://schemas.openxmlformats.org/officeDocument/2006/relationships/image" Target="../media/image13.e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emf"/><Relationship Id="rId1" Type="http://schemas.openxmlformats.org/officeDocument/2006/relationships/image" Target="../media/image11.emf"/><Relationship Id="rId4" Type="http://schemas.openxmlformats.org/officeDocument/2006/relationships/image" Target="../media/image13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emf"/><Relationship Id="rId1" Type="http://schemas.openxmlformats.org/officeDocument/2006/relationships/image" Target="../media/image11.emf"/><Relationship Id="rId4" Type="http://schemas.openxmlformats.org/officeDocument/2006/relationships/image" Target="../media/image13.e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emf"/><Relationship Id="rId1" Type="http://schemas.openxmlformats.org/officeDocument/2006/relationships/image" Target="../media/image11.emf"/><Relationship Id="rId4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23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223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23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352CABC-275C-4AC9-A306-8B74F176CD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349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63513" y="2103438"/>
            <a:ext cx="347662" cy="34766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39775" y="2105025"/>
            <a:ext cx="349250" cy="34766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1317625" y="2105025"/>
            <a:ext cx="347663" cy="34766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924800" y="6400800"/>
            <a:ext cx="12192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165E9EC-7518-4D9E-B082-78B939DAC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391041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8952F-1802-412A-B58F-1F47C72C3B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258935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C04EE-5079-4D4A-B9C5-6611A3E2F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166678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0656E-6A3F-4B08-92C7-AE54930C8B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431502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42ECC-711C-4E91-9C15-B7EA8AA7A0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15076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DF4D5-E0D8-4251-B883-8ABF9CDF18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942684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CC130-CA2E-4BCF-A870-F32FC2C720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391734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D0041-D570-42A0-9127-D980E9C043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49815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551BC-B21D-4017-9548-2C8C5CE6E9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874923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6ACA4-EABD-4E72-B08E-E2AE7B6669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13373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536A2-24DF-4E71-A892-1FEDF68300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92026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 smtClean="0"/>
            </a:lvl1pPr>
          </a:lstStyle>
          <a:p>
            <a:pPr>
              <a:defRPr/>
            </a:pPr>
            <a:fld id="{3F0EF642-5733-4867-B67C-C095D88A42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Oval 8"/>
          <p:cNvSpPr>
            <a:spLocks noChangeArrowheads="1"/>
          </p:cNvSpPr>
          <p:nvPr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1033" name="Oval 9"/>
          <p:cNvSpPr>
            <a:spLocks noChangeArrowheads="1"/>
          </p:cNvSpPr>
          <p:nvPr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1034" name="Oval 10"/>
          <p:cNvSpPr>
            <a:spLocks noChangeArrowheads="1"/>
          </p:cNvSpPr>
          <p:nvPr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2400" b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anose="05000000000000000000" pitchFamily="2" charset="2"/>
        <a:buChar char="¢"/>
        <a:defRPr sz="30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l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4.emf"/><Relationship Id="rId3" Type="http://schemas.openxmlformats.org/officeDocument/2006/relationships/image" Target="../media/image10.png"/><Relationship Id="rId7" Type="http://schemas.openxmlformats.org/officeDocument/2006/relationships/image" Target="../media/image9.e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3.emf"/><Relationship Id="rId5" Type="http://schemas.openxmlformats.org/officeDocument/2006/relationships/image" Target="../media/image11.e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12.emf"/><Relationship Id="rId1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10.png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17.png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11" Type="http://schemas.openxmlformats.org/officeDocument/2006/relationships/image" Target="../media/image15.emf"/><Relationship Id="rId5" Type="http://schemas.openxmlformats.org/officeDocument/2006/relationships/oleObject" Target="../embeddings/oleObject17.bin"/><Relationship Id="rId10" Type="http://schemas.openxmlformats.org/officeDocument/2006/relationships/oleObject" Target="../embeddings/oleObject20.bin"/><Relationship Id="rId4" Type="http://schemas.openxmlformats.org/officeDocument/2006/relationships/image" Target="../media/image18.png"/><Relationship Id="rId9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17.png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emf"/><Relationship Id="rId11" Type="http://schemas.openxmlformats.org/officeDocument/2006/relationships/image" Target="../media/image15.emf"/><Relationship Id="rId5" Type="http://schemas.openxmlformats.org/officeDocument/2006/relationships/oleObject" Target="../embeddings/oleObject21.bin"/><Relationship Id="rId10" Type="http://schemas.openxmlformats.org/officeDocument/2006/relationships/oleObject" Target="../embeddings/oleObject24.bin"/><Relationship Id="rId4" Type="http://schemas.openxmlformats.org/officeDocument/2006/relationships/image" Target="../media/image18.png"/><Relationship Id="rId9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19.png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25.bin"/><Relationship Id="rId9" Type="http://schemas.openxmlformats.org/officeDocument/2006/relationships/oleObject" Target="../embeddings/oleObject28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20.png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29.bin"/><Relationship Id="rId9" Type="http://schemas.openxmlformats.org/officeDocument/2006/relationships/oleObject" Target="../embeddings/oleObject32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1.png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6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37.bin"/><Relationship Id="rId9" Type="http://schemas.openxmlformats.org/officeDocument/2006/relationships/oleObject" Target="../embeddings/oleObject40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1.png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22.png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41.bin"/><Relationship Id="rId9" Type="http://schemas.openxmlformats.org/officeDocument/2006/relationships/oleObject" Target="../embeddings/oleObject44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1.png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22.png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45.bin"/><Relationship Id="rId9" Type="http://schemas.openxmlformats.org/officeDocument/2006/relationships/oleObject" Target="../embeddings/oleObject48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3.png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0.bin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1.png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4.bin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53.bin"/><Relationship Id="rId9" Type="http://schemas.openxmlformats.org/officeDocument/2006/relationships/oleObject" Target="../embeddings/oleObject56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1.png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24.png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57.bin"/><Relationship Id="rId9" Type="http://schemas.openxmlformats.org/officeDocument/2006/relationships/oleObject" Target="../embeddings/oleObject60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1.png"/><Relationship Id="rId7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25.png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61.bin"/><Relationship Id="rId9" Type="http://schemas.openxmlformats.org/officeDocument/2006/relationships/oleObject" Target="../embeddings/oleObject64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6.png"/><Relationship Id="rId7" Type="http://schemas.openxmlformats.org/officeDocument/2006/relationships/oleObject" Target="../embeddings/oleObject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66.bin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65.bin"/><Relationship Id="rId9" Type="http://schemas.openxmlformats.org/officeDocument/2006/relationships/oleObject" Target="../embeddings/oleObject68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7.png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0.bin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69.bin"/><Relationship Id="rId9" Type="http://schemas.openxmlformats.org/officeDocument/2006/relationships/oleObject" Target="../embeddings/oleObject72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6.png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74.bin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73.bin"/><Relationship Id="rId9" Type="http://schemas.openxmlformats.org/officeDocument/2006/relationships/oleObject" Target="../embeddings/oleObject76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26.png"/><Relationship Id="rId7" Type="http://schemas.openxmlformats.org/officeDocument/2006/relationships/oleObject" Target="../embeddings/oleObject7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78.bin"/><Relationship Id="rId11" Type="http://schemas.openxmlformats.org/officeDocument/2006/relationships/image" Target="../media/image28.png"/><Relationship Id="rId5" Type="http://schemas.openxmlformats.org/officeDocument/2006/relationships/image" Target="../media/image14.emf"/><Relationship Id="rId10" Type="http://schemas.openxmlformats.org/officeDocument/2006/relationships/image" Target="../media/image15.emf"/><Relationship Id="rId4" Type="http://schemas.openxmlformats.org/officeDocument/2006/relationships/oleObject" Target="../embeddings/oleObject77.bin"/><Relationship Id="rId9" Type="http://schemas.openxmlformats.org/officeDocument/2006/relationships/oleObject" Target="../embeddings/oleObject80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oleObject" Target="../embeddings/oleObject86.bin"/><Relationship Id="rId3" Type="http://schemas.openxmlformats.org/officeDocument/2006/relationships/image" Target="../media/image26.png"/><Relationship Id="rId7" Type="http://schemas.openxmlformats.org/officeDocument/2006/relationships/oleObject" Target="../embeddings/oleObject83.bin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82.bin"/><Relationship Id="rId11" Type="http://schemas.openxmlformats.org/officeDocument/2006/relationships/oleObject" Target="../embeddings/oleObject85.bin"/><Relationship Id="rId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oleObject" Target="../embeddings/oleObject81.bin"/><Relationship Id="rId9" Type="http://schemas.openxmlformats.org/officeDocument/2006/relationships/oleObject" Target="../embeddings/oleObject84.bin"/><Relationship Id="rId1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oleObject" Target="../embeddings/oleObject92.bin"/><Relationship Id="rId3" Type="http://schemas.openxmlformats.org/officeDocument/2006/relationships/image" Target="../media/image29.png"/><Relationship Id="rId7" Type="http://schemas.openxmlformats.org/officeDocument/2006/relationships/oleObject" Target="../embeddings/oleObject89.bin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88.bin"/><Relationship Id="rId11" Type="http://schemas.openxmlformats.org/officeDocument/2006/relationships/oleObject" Target="../embeddings/oleObject91.bin"/><Relationship Id="rId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oleObject" Target="../embeddings/oleObject87.bin"/><Relationship Id="rId9" Type="http://schemas.openxmlformats.org/officeDocument/2006/relationships/oleObject" Target="../embeddings/oleObject90.bin"/><Relationship Id="rId14" Type="http://schemas.openxmlformats.org/officeDocument/2006/relationships/image" Target="../media/image13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oleObject" Target="../embeddings/oleObject98.bin"/><Relationship Id="rId3" Type="http://schemas.openxmlformats.org/officeDocument/2006/relationships/image" Target="../media/image29.png"/><Relationship Id="rId7" Type="http://schemas.openxmlformats.org/officeDocument/2006/relationships/oleObject" Target="../embeddings/oleObject95.bin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94.bin"/><Relationship Id="rId11" Type="http://schemas.openxmlformats.org/officeDocument/2006/relationships/oleObject" Target="../embeddings/oleObject97.bin"/><Relationship Id="rId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oleObject" Target="../embeddings/oleObject93.bin"/><Relationship Id="rId9" Type="http://schemas.openxmlformats.org/officeDocument/2006/relationships/oleObject" Target="../embeddings/oleObject96.bin"/><Relationship Id="rId14" Type="http://schemas.openxmlformats.org/officeDocument/2006/relationships/image" Target="../media/image13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oleObject" Target="../embeddings/oleObject104.bin"/><Relationship Id="rId3" Type="http://schemas.openxmlformats.org/officeDocument/2006/relationships/image" Target="../media/image29.png"/><Relationship Id="rId7" Type="http://schemas.openxmlformats.org/officeDocument/2006/relationships/oleObject" Target="../embeddings/oleObject101.bin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00.bin"/><Relationship Id="rId11" Type="http://schemas.openxmlformats.org/officeDocument/2006/relationships/oleObject" Target="../embeddings/oleObject103.bin"/><Relationship Id="rId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oleObject" Target="../embeddings/oleObject99.bin"/><Relationship Id="rId9" Type="http://schemas.openxmlformats.org/officeDocument/2006/relationships/oleObject" Target="../embeddings/oleObject102.bin"/><Relationship Id="rId14" Type="http://schemas.openxmlformats.org/officeDocument/2006/relationships/image" Target="../media/image13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oleObject" Target="../embeddings/oleObject110.bin"/><Relationship Id="rId3" Type="http://schemas.openxmlformats.org/officeDocument/2006/relationships/image" Target="../media/image26.png"/><Relationship Id="rId7" Type="http://schemas.openxmlformats.org/officeDocument/2006/relationships/oleObject" Target="../embeddings/oleObject107.bin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06.bin"/><Relationship Id="rId11" Type="http://schemas.openxmlformats.org/officeDocument/2006/relationships/oleObject" Target="../embeddings/oleObject109.bin"/><Relationship Id="rId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oleObject" Target="../embeddings/oleObject105.bin"/><Relationship Id="rId9" Type="http://schemas.openxmlformats.org/officeDocument/2006/relationships/oleObject" Target="../embeddings/oleObject108.bin"/><Relationship Id="rId14" Type="http://schemas.openxmlformats.org/officeDocument/2006/relationships/image" Target="../media/image13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4.bin"/><Relationship Id="rId13" Type="http://schemas.openxmlformats.org/officeDocument/2006/relationships/image" Target="../media/image13.emf"/><Relationship Id="rId3" Type="http://schemas.openxmlformats.org/officeDocument/2006/relationships/image" Target="../media/image26.png"/><Relationship Id="rId7" Type="http://schemas.openxmlformats.org/officeDocument/2006/relationships/oleObject" Target="../embeddings/oleObject113.bin"/><Relationship Id="rId12" Type="http://schemas.openxmlformats.org/officeDocument/2006/relationships/oleObject" Target="../embeddings/oleObject1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12.bin"/><Relationship Id="rId11" Type="http://schemas.openxmlformats.org/officeDocument/2006/relationships/image" Target="../media/image12.emf"/><Relationship Id="rId5" Type="http://schemas.openxmlformats.org/officeDocument/2006/relationships/image" Target="../media/image11.emf"/><Relationship Id="rId10" Type="http://schemas.openxmlformats.org/officeDocument/2006/relationships/oleObject" Target="../embeddings/oleObject115.bin"/><Relationship Id="rId4" Type="http://schemas.openxmlformats.org/officeDocument/2006/relationships/oleObject" Target="../embeddings/oleObject111.bin"/><Relationship Id="rId9" Type="http://schemas.openxmlformats.org/officeDocument/2006/relationships/image" Target="../media/image9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0.bin"/><Relationship Id="rId13" Type="http://schemas.openxmlformats.org/officeDocument/2006/relationships/image" Target="../media/image13.emf"/><Relationship Id="rId3" Type="http://schemas.openxmlformats.org/officeDocument/2006/relationships/image" Target="../media/image26.png"/><Relationship Id="rId7" Type="http://schemas.openxmlformats.org/officeDocument/2006/relationships/oleObject" Target="../embeddings/oleObject119.bin"/><Relationship Id="rId12" Type="http://schemas.openxmlformats.org/officeDocument/2006/relationships/oleObject" Target="../embeddings/oleObject1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18.bin"/><Relationship Id="rId11" Type="http://schemas.openxmlformats.org/officeDocument/2006/relationships/image" Target="../media/image12.emf"/><Relationship Id="rId5" Type="http://schemas.openxmlformats.org/officeDocument/2006/relationships/image" Target="../media/image11.emf"/><Relationship Id="rId10" Type="http://schemas.openxmlformats.org/officeDocument/2006/relationships/oleObject" Target="../embeddings/oleObject121.bin"/><Relationship Id="rId4" Type="http://schemas.openxmlformats.org/officeDocument/2006/relationships/oleObject" Target="../embeddings/oleObject117.bin"/><Relationship Id="rId9" Type="http://schemas.openxmlformats.org/officeDocument/2006/relationships/image" Target="../media/image9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6.bin"/><Relationship Id="rId13" Type="http://schemas.openxmlformats.org/officeDocument/2006/relationships/image" Target="../media/image13.emf"/><Relationship Id="rId3" Type="http://schemas.openxmlformats.org/officeDocument/2006/relationships/image" Target="../media/image30.png"/><Relationship Id="rId7" Type="http://schemas.openxmlformats.org/officeDocument/2006/relationships/oleObject" Target="../embeddings/oleObject125.bin"/><Relationship Id="rId12" Type="http://schemas.openxmlformats.org/officeDocument/2006/relationships/oleObject" Target="../embeddings/oleObject1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124.bin"/><Relationship Id="rId11" Type="http://schemas.openxmlformats.org/officeDocument/2006/relationships/image" Target="../media/image12.emf"/><Relationship Id="rId5" Type="http://schemas.openxmlformats.org/officeDocument/2006/relationships/image" Target="../media/image11.emf"/><Relationship Id="rId10" Type="http://schemas.openxmlformats.org/officeDocument/2006/relationships/oleObject" Target="../embeddings/oleObject127.bin"/><Relationship Id="rId4" Type="http://schemas.openxmlformats.org/officeDocument/2006/relationships/oleObject" Target="../embeddings/oleObject123.bin"/><Relationship Id="rId9" Type="http://schemas.openxmlformats.org/officeDocument/2006/relationships/image" Target="../media/image9.emf"/><Relationship Id="rId1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2.bin"/><Relationship Id="rId13" Type="http://schemas.openxmlformats.org/officeDocument/2006/relationships/image" Target="../media/image13.emf"/><Relationship Id="rId3" Type="http://schemas.openxmlformats.org/officeDocument/2006/relationships/image" Target="../media/image32.png"/><Relationship Id="rId7" Type="http://schemas.openxmlformats.org/officeDocument/2006/relationships/oleObject" Target="../embeddings/oleObject131.bin"/><Relationship Id="rId12" Type="http://schemas.openxmlformats.org/officeDocument/2006/relationships/oleObject" Target="../embeddings/oleObject1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30.bin"/><Relationship Id="rId11" Type="http://schemas.openxmlformats.org/officeDocument/2006/relationships/image" Target="../media/image12.emf"/><Relationship Id="rId5" Type="http://schemas.openxmlformats.org/officeDocument/2006/relationships/image" Target="../media/image11.emf"/><Relationship Id="rId10" Type="http://schemas.openxmlformats.org/officeDocument/2006/relationships/oleObject" Target="../embeddings/oleObject133.bin"/><Relationship Id="rId4" Type="http://schemas.openxmlformats.org/officeDocument/2006/relationships/oleObject" Target="../embeddings/oleObject129.bin"/><Relationship Id="rId9" Type="http://schemas.openxmlformats.org/officeDocument/2006/relationships/image" Target="../media/image9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OBJECT ORIENTED PROGRAMMING – Circle Class 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E2D0DCB-D5D2-4729-9F77-24ED3FF3E104}" type="slidenum">
              <a:rPr lang="en-US" altLang="en-US" b="0"/>
              <a:pPr/>
              <a:t>10</a:t>
            </a:fld>
            <a:endParaRPr lang="en-US" altLang="en-US" b="0"/>
          </a:p>
        </p:txBody>
      </p:sp>
      <p:pic>
        <p:nvPicPr>
          <p:cNvPr id="13315" name="Picture 2" descr="capture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76400"/>
            <a:ext cx="6324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29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3317" name="Rectangle 3"/>
          <p:cNvSpPr>
            <a:spLocks noChangeArrowheads="1"/>
          </p:cNvSpPr>
          <p:nvPr/>
        </p:nvSpPr>
        <p:spPr bwMode="auto">
          <a:xfrm>
            <a:off x="304800" y="39624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33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CIRCLE OBJECT EXAMPLE</a:t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Main Function</a:t>
            </a:r>
            <a:r>
              <a:rPr lang="en-US" altLang="en-US" smtClean="0"/>
              <a:t> </a:t>
            </a:r>
          </a:p>
        </p:txBody>
      </p:sp>
      <p:graphicFrame>
        <p:nvGraphicFramePr>
          <p:cNvPr id="13319" name="Object 5"/>
          <p:cNvGraphicFramePr>
            <a:graphicFrameLocks noChangeAspect="1"/>
          </p:cNvGraphicFramePr>
          <p:nvPr/>
        </p:nvGraphicFramePr>
        <p:xfrm>
          <a:off x="838200" y="53340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1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3340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0" name="Text Box 6"/>
          <p:cNvSpPr txBox="1">
            <a:spLocks noChangeArrowheads="1"/>
          </p:cNvSpPr>
          <p:nvPr/>
        </p:nvSpPr>
        <p:spPr bwMode="auto">
          <a:xfrm>
            <a:off x="990600" y="4953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13321" name="Object 7"/>
          <p:cNvGraphicFramePr>
            <a:graphicFrameLocks noChangeAspect="1"/>
          </p:cNvGraphicFramePr>
          <p:nvPr/>
        </p:nvGraphicFramePr>
        <p:xfrm>
          <a:off x="8382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2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2" name="Text Box 8"/>
          <p:cNvSpPr txBox="1">
            <a:spLocks noChangeArrowheads="1"/>
          </p:cNvSpPr>
          <p:nvPr/>
        </p:nvSpPr>
        <p:spPr bwMode="auto">
          <a:xfrm>
            <a:off x="990600" y="38862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3323" name="Text Box 9"/>
          <p:cNvSpPr txBox="1">
            <a:spLocks noChangeArrowheads="1"/>
          </p:cNvSpPr>
          <p:nvPr/>
        </p:nvSpPr>
        <p:spPr bwMode="auto">
          <a:xfrm>
            <a:off x="381000" y="35052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13324" name="Rectangle 10"/>
          <p:cNvSpPr>
            <a:spLocks noChangeArrowheads="1"/>
          </p:cNvSpPr>
          <p:nvPr/>
        </p:nvSpPr>
        <p:spPr bwMode="auto">
          <a:xfrm>
            <a:off x="1828800" y="3352800"/>
            <a:ext cx="1295400" cy="1524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3325" name="Rectangle 11"/>
          <p:cNvSpPr>
            <a:spLocks noChangeArrowheads="1"/>
          </p:cNvSpPr>
          <p:nvPr/>
        </p:nvSpPr>
        <p:spPr bwMode="auto">
          <a:xfrm>
            <a:off x="2590800" y="39624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13326" name="Object 12"/>
          <p:cNvGraphicFramePr>
            <a:graphicFrameLocks noChangeAspect="1"/>
          </p:cNvGraphicFramePr>
          <p:nvPr/>
        </p:nvGraphicFramePr>
        <p:xfrm>
          <a:off x="31242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Worksheet" r:id="rId8" imgW="1971675" imgH="1057275" progId="Excel.Sheet.8">
                  <p:embed/>
                </p:oleObj>
              </mc:Choice>
              <mc:Fallback>
                <p:oleObj name="Worksheet" r:id="rId8" imgW="1971675" imgH="1057275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7" name="Text Box 13"/>
          <p:cNvSpPr txBox="1">
            <a:spLocks noChangeArrowheads="1"/>
          </p:cNvSpPr>
          <p:nvPr/>
        </p:nvSpPr>
        <p:spPr bwMode="auto">
          <a:xfrm>
            <a:off x="3200400" y="50292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13328" name="Object 14"/>
          <p:cNvGraphicFramePr>
            <a:graphicFrameLocks noChangeAspect="1"/>
          </p:cNvGraphicFramePr>
          <p:nvPr/>
        </p:nvGraphicFramePr>
        <p:xfrm>
          <a:off x="3048000" y="43434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Worksheet" r:id="rId10" imgW="1971675" imgH="1057275" progId="Excel.Sheet.8">
                  <p:embed/>
                </p:oleObj>
              </mc:Choice>
              <mc:Fallback>
                <p:oleObj name="Worksheet" r:id="rId10" imgW="1971675" imgH="1057275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3434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9" name="Text Box 15"/>
          <p:cNvSpPr txBox="1">
            <a:spLocks noChangeArrowheads="1"/>
          </p:cNvSpPr>
          <p:nvPr/>
        </p:nvSpPr>
        <p:spPr bwMode="auto">
          <a:xfrm>
            <a:off x="3200400" y="3962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3330" name="Text Box 16"/>
          <p:cNvSpPr txBox="1">
            <a:spLocks noChangeArrowheads="1"/>
          </p:cNvSpPr>
          <p:nvPr/>
        </p:nvSpPr>
        <p:spPr bwMode="auto">
          <a:xfrm>
            <a:off x="2819400" y="35052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p2</a:t>
            </a:r>
          </a:p>
        </p:txBody>
      </p:sp>
      <p:sp>
        <p:nvSpPr>
          <p:cNvPr id="13331" name="Rectangle 23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3332" name="Text Box 25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3333" name="Text Box 2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3334" name="Object 24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Worksheet" r:id="rId12" imgW="1971675" imgH="1057275" progId="Excel.Sheet.8">
                  <p:embed/>
                </p:oleObj>
              </mc:Choice>
              <mc:Fallback>
                <p:oleObj name="Worksheet" r:id="rId12" imgW="1971675" imgH="1057275" progId="Excel.Sheet.8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35" name="Object 26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Worksheet" r:id="rId14" imgW="1971675" imgH="1057275" progId="Excel.Sheet.8">
                  <p:embed/>
                </p:oleObj>
              </mc:Choice>
              <mc:Fallback>
                <p:oleObj name="Worksheet" r:id="rId14" imgW="1971675" imgH="1057275" progId="Excel.Sheet.8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36" name="Rectangle 30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3337" name="Text Box 31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3338" name="Text Box 32"/>
          <p:cNvSpPr txBox="1">
            <a:spLocks noChangeArrowheads="1"/>
          </p:cNvSpPr>
          <p:nvPr/>
        </p:nvSpPr>
        <p:spPr bwMode="auto">
          <a:xfrm>
            <a:off x="4953000" y="39624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13339" name="Text Box 33"/>
          <p:cNvSpPr txBox="1">
            <a:spLocks noChangeArrowheads="1"/>
          </p:cNvSpPr>
          <p:nvPr/>
        </p:nvSpPr>
        <p:spPr bwMode="auto">
          <a:xfrm>
            <a:off x="990600" y="5410200"/>
            <a:ext cx="5683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6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340" name="Text Box 34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375F0F3-F8E3-4FAE-B3B4-A9EF76108BAE}" type="slidenum">
              <a:rPr lang="en-US" altLang="en-US" b="0"/>
              <a:pPr/>
              <a:t>11</a:t>
            </a:fld>
            <a:endParaRPr lang="en-US" altLang="en-US" b="0"/>
          </a:p>
        </p:txBody>
      </p:sp>
      <p:pic>
        <p:nvPicPr>
          <p:cNvPr id="14339" name="Picture 2" descr="capture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76400"/>
            <a:ext cx="6324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CIRCLE OBJECT EXAMPLE</a:t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Main Function</a:t>
            </a:r>
            <a:r>
              <a:rPr lang="en-US" altLang="en-US" smtClean="0"/>
              <a:t> </a:t>
            </a:r>
          </a:p>
        </p:txBody>
      </p:sp>
      <p:sp>
        <p:nvSpPr>
          <p:cNvPr id="14342" name="Rectangle 18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4343" name="Text Box 19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4344" name="Text Box 20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4345" name="Object 22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3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6" name="Object 23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4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7" name="Rectangle 24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4348" name="Text Box 25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4349" name="Rectangle 26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350" name="Rectangle 27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4351" name="Text Box 28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4352" name="Text Box 29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4353" name="Object 31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4" name="Object 32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5" name="Rectangle 33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14356" name="Text Box 34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4357" name="Text Box 35"/>
          <p:cNvSpPr txBox="1">
            <a:spLocks noChangeArrowheads="1"/>
          </p:cNvSpPr>
          <p:nvPr/>
        </p:nvSpPr>
        <p:spPr bwMode="auto">
          <a:xfrm>
            <a:off x="7848600" y="32766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14358" name="Text Box 36"/>
          <p:cNvSpPr txBox="1">
            <a:spLocks noChangeArrowheads="1"/>
          </p:cNvSpPr>
          <p:nvPr/>
        </p:nvSpPr>
        <p:spPr bwMode="auto">
          <a:xfrm>
            <a:off x="1371600" y="39624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14359" name="Text Box 37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4360" name="Rectangle 38"/>
          <p:cNvSpPr>
            <a:spLocks noChangeArrowheads="1"/>
          </p:cNvSpPr>
          <p:nvPr/>
        </p:nvSpPr>
        <p:spPr bwMode="auto">
          <a:xfrm>
            <a:off x="1828800" y="3505200"/>
            <a:ext cx="16002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361" name="Text Box 39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14362" name="Text Box 40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44D156-3634-48D5-9D53-A4E0FBD5AD2F}" type="slidenum">
              <a:rPr lang="en-US" altLang="en-US" b="0"/>
              <a:pPr/>
              <a:t>12</a:t>
            </a:fld>
            <a:endParaRPr lang="en-US" altLang="en-US" b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3200" smtClean="0"/>
              <a:t>Circle :: print ( ) </a:t>
            </a:r>
            <a:r>
              <a:rPr lang="en-US" altLang="en-US" smtClean="0"/>
              <a:t> </a:t>
            </a:r>
          </a:p>
        </p:txBody>
      </p:sp>
      <p:pic>
        <p:nvPicPr>
          <p:cNvPr id="15364" name="Picture 3" descr="capture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54163"/>
            <a:ext cx="6629400" cy="17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5367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5368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5369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7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8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5377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9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8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0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9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15380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5381" name="Text Box 22"/>
          <p:cNvSpPr txBox="1">
            <a:spLocks noChangeArrowheads="1"/>
          </p:cNvSpPr>
          <p:nvPr/>
        </p:nvSpPr>
        <p:spPr bwMode="auto">
          <a:xfrm>
            <a:off x="7848600" y="32766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15382" name="Text Box 23"/>
          <p:cNvSpPr txBox="1">
            <a:spLocks noChangeArrowheads="1"/>
          </p:cNvSpPr>
          <p:nvPr/>
        </p:nvSpPr>
        <p:spPr bwMode="auto">
          <a:xfrm>
            <a:off x="2057400" y="32766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15383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5384" name="Rectangle 26"/>
          <p:cNvSpPr>
            <a:spLocks noChangeArrowheads="1"/>
          </p:cNvSpPr>
          <p:nvPr/>
        </p:nvSpPr>
        <p:spPr bwMode="auto">
          <a:xfrm>
            <a:off x="1676400" y="2743200"/>
            <a:ext cx="16002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5385" name="Text Box 27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15386" name="Text Box 28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E1343E4-71AE-485C-866F-67277C15055B}" type="slidenum">
              <a:rPr lang="en-US" altLang="en-US" b="0"/>
              <a:pPr/>
              <a:t>13</a:t>
            </a:fld>
            <a:endParaRPr lang="en-US" altLang="en-US" b="0"/>
          </a:p>
        </p:txBody>
      </p:sp>
      <p:pic>
        <p:nvPicPr>
          <p:cNvPr id="16387" name="Picture 27" descr="capture_print_circ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51816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8" descr="capture_print_poi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95600"/>
            <a:ext cx="72390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3200" smtClean="0"/>
              <a:t>Circle :: print ( ) </a:t>
            </a:r>
          </a:p>
        </p:txBody>
      </p:sp>
      <p:sp>
        <p:nvSpPr>
          <p:cNvPr id="16390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6391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6392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6393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6394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3" name="Worksheet" r:id="rId5" imgW="1971675" imgH="1057275" progId="Excel.Sheet.8">
                  <p:embed/>
                </p:oleObj>
              </mc:Choice>
              <mc:Fallback>
                <p:oleObj name="Worksheet" r:id="rId5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5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4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6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6397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6398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6399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6400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6401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6402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5" name="Worksheet" r:id="rId8" imgW="1971675" imgH="1057275" progId="Excel.Sheet.8">
                  <p:embed/>
                </p:oleObj>
              </mc:Choice>
              <mc:Fallback>
                <p:oleObj name="Worksheet" r:id="rId8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03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6" name="Worksheet" r:id="rId10" imgW="1971675" imgH="1057275" progId="Excel.Sheet.8">
                  <p:embed/>
                </p:oleObj>
              </mc:Choice>
              <mc:Fallback>
                <p:oleObj name="Worksheet" r:id="rId10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4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6406" name="Text Box 22"/>
          <p:cNvSpPr txBox="1">
            <a:spLocks noChangeArrowheads="1"/>
          </p:cNvSpPr>
          <p:nvPr/>
        </p:nvSpPr>
        <p:spPr bwMode="auto">
          <a:xfrm>
            <a:off x="8458200" y="3886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1524000" y="3886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6409" name="Rectangle 26"/>
          <p:cNvSpPr>
            <a:spLocks noChangeArrowheads="1"/>
          </p:cNvSpPr>
          <p:nvPr/>
        </p:nvSpPr>
        <p:spPr bwMode="auto">
          <a:xfrm>
            <a:off x="1828800" y="2286000"/>
            <a:ext cx="16002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6410" name="Rectangle 29"/>
          <p:cNvSpPr>
            <a:spLocks noChangeArrowheads="1"/>
          </p:cNvSpPr>
          <p:nvPr/>
        </p:nvSpPr>
        <p:spPr bwMode="auto">
          <a:xfrm>
            <a:off x="2133600" y="3048000"/>
            <a:ext cx="7010400" cy="6858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6411" name="Text Box 30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16412" name="Text Box 31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A36F9C9-37CB-434F-8321-86EB3ED7B0BF}" type="slidenum">
              <a:rPr lang="en-US" altLang="en-US" b="0"/>
              <a:pPr/>
              <a:t>14</a:t>
            </a:fld>
            <a:endParaRPr lang="en-US" altLang="en-US" b="0"/>
          </a:p>
        </p:txBody>
      </p:sp>
      <p:pic>
        <p:nvPicPr>
          <p:cNvPr id="17411" name="Picture 2" descr="capture_print_circ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51816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" descr="capture_print_poi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95600"/>
            <a:ext cx="72390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7417" name="Object 10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8" name="Worksheet" r:id="rId5" imgW="1971675" imgH="1057275" progId="Excel.Sheet.8">
                  <p:embed/>
                </p:oleObj>
              </mc:Choice>
              <mc:Fallback>
                <p:oleObj name="Worksheet" r:id="rId5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8" name="Object 11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9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9" name="Rectangle 12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7420" name="Text Box 13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7421" name="Rectangle 14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7422" name="Rectangle 15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7423" name="Text Box 16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7424" name="Text Box 17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7425" name="Object 19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0" name="Worksheet" r:id="rId8" imgW="1971675" imgH="1057275" progId="Excel.Sheet.8">
                  <p:embed/>
                </p:oleObj>
              </mc:Choice>
              <mc:Fallback>
                <p:oleObj name="Worksheet" r:id="rId8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26" name="Object 20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1" name="Worksheet" r:id="rId10" imgW="1971675" imgH="1057275" progId="Excel.Sheet.8">
                  <p:embed/>
                </p:oleObj>
              </mc:Choice>
              <mc:Fallback>
                <p:oleObj name="Worksheet" r:id="rId10" imgW="1971675" imgH="1057275" progId="Excel.Sheet.8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17428" name="Text Box 22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7429" name="Text Box 23"/>
          <p:cNvSpPr txBox="1">
            <a:spLocks noChangeArrowheads="1"/>
          </p:cNvSpPr>
          <p:nvPr/>
        </p:nvSpPr>
        <p:spPr bwMode="auto">
          <a:xfrm>
            <a:off x="8458200" y="3886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17430" name="Text Box 24"/>
          <p:cNvSpPr txBox="1">
            <a:spLocks noChangeArrowheads="1"/>
          </p:cNvSpPr>
          <p:nvPr/>
        </p:nvSpPr>
        <p:spPr bwMode="auto">
          <a:xfrm>
            <a:off x="1524000" y="3886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17431" name="Text Box 25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pic>
        <p:nvPicPr>
          <p:cNvPr id="17432" name="Picture 26" descr="capture_run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057400"/>
            <a:ext cx="27051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3" name="Rectangle 27"/>
          <p:cNvSpPr>
            <a:spLocks noChangeArrowheads="1"/>
          </p:cNvSpPr>
          <p:nvPr/>
        </p:nvSpPr>
        <p:spPr bwMode="auto">
          <a:xfrm>
            <a:off x="1828800" y="2286000"/>
            <a:ext cx="16002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7434" name="Rectangle 28"/>
          <p:cNvSpPr>
            <a:spLocks noChangeArrowheads="1"/>
          </p:cNvSpPr>
          <p:nvPr/>
        </p:nvSpPr>
        <p:spPr bwMode="auto">
          <a:xfrm>
            <a:off x="2133600" y="3048000"/>
            <a:ext cx="7010400" cy="6858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7435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3200" smtClean="0"/>
              <a:t>Circle :: print ( )</a:t>
            </a:r>
          </a:p>
        </p:txBody>
      </p:sp>
      <p:sp>
        <p:nvSpPr>
          <p:cNvPr id="17436" name="Text Box 30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17437" name="Text Box 31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DA3E3C-DFD3-440D-838B-0D1F235AA6B4}" type="slidenum">
              <a:rPr lang="en-US" altLang="en-US" b="0"/>
              <a:pPr/>
              <a:t>15</a:t>
            </a:fld>
            <a:endParaRPr lang="en-US" altLang="en-US" b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3200" smtClean="0"/>
              <a:t>Circle :: print ( ) </a:t>
            </a:r>
          </a:p>
        </p:txBody>
      </p:sp>
      <p:pic>
        <p:nvPicPr>
          <p:cNvPr id="18436" name="Picture 3" descr="capture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54163"/>
            <a:ext cx="6629400" cy="17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8438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8440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8441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0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2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8449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0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1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18452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8453" name="Text Box 22"/>
          <p:cNvSpPr txBox="1">
            <a:spLocks noChangeArrowheads="1"/>
          </p:cNvSpPr>
          <p:nvPr/>
        </p:nvSpPr>
        <p:spPr bwMode="auto">
          <a:xfrm>
            <a:off x="7848600" y="32766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18454" name="Text Box 23"/>
          <p:cNvSpPr txBox="1">
            <a:spLocks noChangeArrowheads="1"/>
          </p:cNvSpPr>
          <p:nvPr/>
        </p:nvSpPr>
        <p:spPr bwMode="auto">
          <a:xfrm>
            <a:off x="2057400" y="32766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18455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pic>
        <p:nvPicPr>
          <p:cNvPr id="18456" name="Picture 25" descr="capture_run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514600"/>
            <a:ext cx="27051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7" name="Rectangle 26"/>
          <p:cNvSpPr>
            <a:spLocks noChangeArrowheads="1"/>
          </p:cNvSpPr>
          <p:nvPr/>
        </p:nvSpPr>
        <p:spPr bwMode="auto">
          <a:xfrm>
            <a:off x="1676400" y="2743200"/>
            <a:ext cx="16002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8458" name="Text Box 27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18459" name="Text Box 28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91BE975-3656-45E7-9884-315B2106D55D}" type="slidenum">
              <a:rPr lang="en-US" altLang="en-US" b="0"/>
              <a:pPr/>
              <a:t>16</a:t>
            </a:fld>
            <a:endParaRPr lang="en-US" altLang="en-US" b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3200" smtClean="0"/>
              <a:t>Circle :: print ( )</a:t>
            </a:r>
          </a:p>
        </p:txBody>
      </p:sp>
      <p:pic>
        <p:nvPicPr>
          <p:cNvPr id="19460" name="Picture 3" descr="capture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54163"/>
            <a:ext cx="6629400" cy="17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9462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9463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9464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9465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4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19473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6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74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7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5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19476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19477" name="Text Box 22"/>
          <p:cNvSpPr txBox="1">
            <a:spLocks noChangeArrowheads="1"/>
          </p:cNvSpPr>
          <p:nvPr/>
        </p:nvSpPr>
        <p:spPr bwMode="auto">
          <a:xfrm>
            <a:off x="7848600" y="32766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19478" name="Text Box 23"/>
          <p:cNvSpPr txBox="1">
            <a:spLocks noChangeArrowheads="1"/>
          </p:cNvSpPr>
          <p:nvPr/>
        </p:nvSpPr>
        <p:spPr bwMode="auto">
          <a:xfrm>
            <a:off x="2057400" y="32766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19479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9480" name="Rectangle 26"/>
          <p:cNvSpPr>
            <a:spLocks noChangeArrowheads="1"/>
          </p:cNvSpPr>
          <p:nvPr/>
        </p:nvSpPr>
        <p:spPr bwMode="auto">
          <a:xfrm>
            <a:off x="1676400" y="3124200"/>
            <a:ext cx="16002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19481" name="Picture 27" descr="capture_run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590800"/>
            <a:ext cx="27051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82" name="Text Box 28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19483" name="Text Box 29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E4D8881-3E1E-4A6A-9BF4-14C7DF23A5C5}" type="slidenum">
              <a:rPr lang="en-US" altLang="en-US" b="0"/>
              <a:pPr/>
              <a:t>17</a:t>
            </a:fld>
            <a:endParaRPr lang="en-US" altLang="en-US" b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3200" smtClean="0"/>
              <a:t>Circle :: area ( )</a:t>
            </a:r>
          </a:p>
        </p:txBody>
      </p:sp>
      <p:pic>
        <p:nvPicPr>
          <p:cNvPr id="20484" name="Picture 4" descr="capture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71613"/>
            <a:ext cx="7315200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0489" name="Object 10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7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11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8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1" name="Rectangle 12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20492" name="Text Box 13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0493" name="Rectangle 14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0494" name="Rectangle 15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0495" name="Text Box 16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0496" name="Text Box 17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0497" name="Object 19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9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8" name="Object 20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0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9" name="Rectangle 21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20500" name="Text Box 22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0501" name="Text Box 23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20502" name="Text Box 24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20503" name="Text Box 25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0504" name="Rectangle 26"/>
          <p:cNvSpPr>
            <a:spLocks noChangeArrowheads="1"/>
          </p:cNvSpPr>
          <p:nvPr/>
        </p:nvSpPr>
        <p:spPr bwMode="auto">
          <a:xfrm>
            <a:off x="2743200" y="2514600"/>
            <a:ext cx="9144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0505" name="Text Box 27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20506" name="Text Box 28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37CE56A-D406-4791-975F-72D313E6102B}" type="slidenum">
              <a:rPr lang="en-US" altLang="en-US" b="0"/>
              <a:pPr/>
              <a:t>18</a:t>
            </a:fld>
            <a:endParaRPr lang="en-US" altLang="en-US" b="0"/>
          </a:p>
        </p:txBody>
      </p:sp>
      <p:pic>
        <p:nvPicPr>
          <p:cNvPr id="21507" name="Picture 27" descr="capture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0"/>
            <a:ext cx="4343400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600" smtClean="0"/>
              <a:t>Circle :: area ( )</a:t>
            </a: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1510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1512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1513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2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4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3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1521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4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22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5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23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21524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1525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21526" name="Text Box 23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21527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1528" name="Rectangle 25"/>
          <p:cNvSpPr>
            <a:spLocks noChangeArrowheads="1"/>
          </p:cNvSpPr>
          <p:nvPr/>
        </p:nvSpPr>
        <p:spPr bwMode="auto">
          <a:xfrm>
            <a:off x="1905000" y="2590800"/>
            <a:ext cx="2438400" cy="4572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1529" name="Text Box 28"/>
          <p:cNvSpPr txBox="1">
            <a:spLocks noChangeArrowheads="1"/>
          </p:cNvSpPr>
          <p:nvPr/>
        </p:nvSpPr>
        <p:spPr bwMode="auto">
          <a:xfrm>
            <a:off x="4495800" y="2667000"/>
            <a:ext cx="3962400" cy="30321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PI*radius*radius evaluates to 3.14159</a:t>
            </a:r>
          </a:p>
        </p:txBody>
      </p:sp>
      <p:sp>
        <p:nvSpPr>
          <p:cNvPr id="21530" name="Text Box 29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21531" name="Text Box 30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0BC6768-BE23-4004-BB3A-E2D0AA01E4A2}" type="slidenum">
              <a:rPr lang="en-US" altLang="en-US" b="0"/>
              <a:pPr/>
              <a:t>19</a:t>
            </a:fld>
            <a:endParaRPr lang="en-US" altLang="en-US" b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600" smtClean="0"/>
              <a:t>Circle :: area ( )</a:t>
            </a:r>
          </a:p>
        </p:txBody>
      </p:sp>
      <p:pic>
        <p:nvPicPr>
          <p:cNvPr id="22532" name="Picture 3" descr="capture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71613"/>
            <a:ext cx="7315200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2535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2536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6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8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7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2545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8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6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9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7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22548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2549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22550" name="Text Box 23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22551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2552" name="Rectangle 25"/>
          <p:cNvSpPr>
            <a:spLocks noChangeArrowheads="1"/>
          </p:cNvSpPr>
          <p:nvPr/>
        </p:nvSpPr>
        <p:spPr bwMode="auto">
          <a:xfrm>
            <a:off x="2743200" y="2514600"/>
            <a:ext cx="9144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22553" name="Picture 26" descr="capture_run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143000"/>
            <a:ext cx="27051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4" name="Text Box 27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22555" name="Text Box 28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17068E-88E0-43B3-97DC-45ECE710BE82}" type="slidenum">
              <a:rPr lang="en-US" altLang="en-US" b="0"/>
              <a:pPr/>
              <a:t>2</a:t>
            </a:fld>
            <a:endParaRPr lang="en-US" altLang="en-US" b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2800" smtClean="0"/>
              <a:t>Point Class Review:</a:t>
            </a:r>
            <a:r>
              <a:rPr lang="en-US" altLang="en-US" sz="3800" smtClean="0"/>
              <a:t> </a:t>
            </a:r>
          </a:p>
        </p:txBody>
      </p:sp>
      <p:pic>
        <p:nvPicPr>
          <p:cNvPr id="5124" name="Picture 18" descr="captur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76400"/>
            <a:ext cx="7086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19"/>
          <p:cNvSpPr txBox="1">
            <a:spLocks noChangeArrowheads="1"/>
          </p:cNvSpPr>
          <p:nvPr/>
        </p:nvSpPr>
        <p:spPr bwMode="auto">
          <a:xfrm>
            <a:off x="304800" y="3429000"/>
            <a:ext cx="1524000" cy="22479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1400">
              <a:solidFill>
                <a:schemeClr val="tx2"/>
              </a:solidFill>
              <a:latin typeface="Courier New" panose="02070309020205020404" pitchFamily="49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Class statement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for Advance Point object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1400">
              <a:solidFill>
                <a:schemeClr val="tx2"/>
              </a:solidFill>
              <a:latin typeface="Courier New" panose="02070309020205020404" pitchFamily="49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1400">
              <a:solidFill>
                <a:schemeClr val="tx2"/>
              </a:solidFill>
              <a:latin typeface="Courier New" panose="02070309020205020404" pitchFamily="49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3F276CF-6633-4502-BFA4-EF05229050E7}" type="slidenum">
              <a:rPr lang="en-US" altLang="en-US" b="0"/>
              <a:pPr/>
              <a:t>20</a:t>
            </a:fld>
            <a:endParaRPr lang="en-US" altLang="en-US" b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600" smtClean="0"/>
              <a:t>Circle :: resize ( )</a:t>
            </a:r>
          </a:p>
        </p:txBody>
      </p:sp>
      <p:pic>
        <p:nvPicPr>
          <p:cNvPr id="23556" name="Picture 3" descr="capture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71613"/>
            <a:ext cx="7315200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3561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0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2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1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3569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2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70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3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71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23572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3573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23574" name="Text Box 23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23575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3576" name="Rectangle 25"/>
          <p:cNvSpPr>
            <a:spLocks noChangeArrowheads="1"/>
          </p:cNvSpPr>
          <p:nvPr/>
        </p:nvSpPr>
        <p:spPr bwMode="auto">
          <a:xfrm>
            <a:off x="2057400" y="2743200"/>
            <a:ext cx="16002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23577" name="Picture 26" descr="capture_run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143000"/>
            <a:ext cx="27051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8" name="Text Box 27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23579" name="Text Box 28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6D8D38-D66D-41DB-870F-D01D6C4880A9}" type="slidenum">
              <a:rPr lang="en-US" altLang="en-US" b="0"/>
              <a:pPr/>
              <a:t>21</a:t>
            </a:fld>
            <a:endParaRPr lang="en-US" altLang="en-US" b="0"/>
          </a:p>
        </p:txBody>
      </p:sp>
      <p:pic>
        <p:nvPicPr>
          <p:cNvPr id="24579" name="Picture 27" descr="capture_resize_circ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76400"/>
            <a:ext cx="6400800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600" smtClean="0"/>
              <a:t>Circle :: resize ( )</a:t>
            </a:r>
          </a:p>
        </p:txBody>
      </p:sp>
      <p:sp>
        <p:nvSpPr>
          <p:cNvPr id="24581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4583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4584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4585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6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6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7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0">
                <a:solidFill>
                  <a:srgbClr val="FF0000"/>
                </a:solidFill>
              </a:rPr>
              <a:t>1.5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4593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8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4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9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5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24596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4597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24598" name="Text Box 23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24599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4600" name="Rectangle 25"/>
          <p:cNvSpPr>
            <a:spLocks noChangeArrowheads="1"/>
          </p:cNvSpPr>
          <p:nvPr/>
        </p:nvSpPr>
        <p:spPr bwMode="auto">
          <a:xfrm>
            <a:off x="3581400" y="2209800"/>
            <a:ext cx="1600200" cy="3048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601" name="Rectangle 28"/>
          <p:cNvSpPr>
            <a:spLocks noChangeArrowheads="1"/>
          </p:cNvSpPr>
          <p:nvPr/>
        </p:nvSpPr>
        <p:spPr bwMode="auto">
          <a:xfrm>
            <a:off x="7543800" y="2743200"/>
            <a:ext cx="7620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400" b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24602" name="Rectangle 29"/>
          <p:cNvSpPr>
            <a:spLocks noChangeArrowheads="1"/>
          </p:cNvSpPr>
          <p:nvPr/>
        </p:nvSpPr>
        <p:spPr bwMode="auto">
          <a:xfrm>
            <a:off x="7543800" y="2362200"/>
            <a:ext cx="7620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>
                <a:solidFill>
                  <a:schemeClr val="tx2"/>
                </a:solidFill>
              </a:rPr>
              <a:t>k</a:t>
            </a:r>
          </a:p>
        </p:txBody>
      </p:sp>
      <p:sp>
        <p:nvSpPr>
          <p:cNvPr id="24603" name="Text Box 30"/>
          <p:cNvSpPr txBox="1">
            <a:spLocks noChangeArrowheads="1"/>
          </p:cNvSpPr>
          <p:nvPr/>
        </p:nvSpPr>
        <p:spPr bwMode="auto">
          <a:xfrm>
            <a:off x="5181600" y="2286000"/>
            <a:ext cx="2057400" cy="852488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is equivalent to 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radius = radius * k;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evaluates to 1.5</a:t>
            </a:r>
          </a:p>
        </p:txBody>
      </p:sp>
      <p:sp>
        <p:nvSpPr>
          <p:cNvPr id="24604" name="Text Box 31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24605" name="Text Box 32"/>
          <p:cNvSpPr txBox="1">
            <a:spLocks noChangeArrowheads="1"/>
          </p:cNvSpPr>
          <p:nvPr/>
        </p:nvSpPr>
        <p:spPr bwMode="auto">
          <a:xfrm>
            <a:off x="58674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B38ACA6-6431-4EEC-975E-DF939E0BB4E3}" type="slidenum">
              <a:rPr lang="en-US" altLang="en-US" b="0"/>
              <a:pPr/>
              <a:t>22</a:t>
            </a:fld>
            <a:endParaRPr lang="en-US" altLang="en-US" b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600" smtClean="0"/>
              <a:t>Circle :: resize ( )</a:t>
            </a:r>
          </a:p>
        </p:txBody>
      </p:sp>
      <p:pic>
        <p:nvPicPr>
          <p:cNvPr id="25604" name="Picture 3" descr="capture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71613"/>
            <a:ext cx="7315200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5606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5607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5608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5609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7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0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8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5617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9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8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0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9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25620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5621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25622" name="Text Box 23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25623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5624" name="Rectangle 25"/>
          <p:cNvSpPr>
            <a:spLocks noChangeArrowheads="1"/>
          </p:cNvSpPr>
          <p:nvPr/>
        </p:nvSpPr>
        <p:spPr bwMode="auto">
          <a:xfrm>
            <a:off x="2057400" y="3048000"/>
            <a:ext cx="1600200" cy="3048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5625" name="Text Box 27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25626" name="Text Box 28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94707B9-0557-40B9-8659-578642C42B44}" type="slidenum">
              <a:rPr lang="en-US" altLang="en-US" b="0"/>
              <a:pPr/>
              <a:t>23</a:t>
            </a:fld>
            <a:endParaRPr lang="en-US" altLang="en-US" b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600" smtClean="0"/>
              <a:t>Circle :: resize ( )</a:t>
            </a:r>
          </a:p>
        </p:txBody>
      </p:sp>
      <p:pic>
        <p:nvPicPr>
          <p:cNvPr id="26628" name="Picture 3" descr="capture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71613"/>
            <a:ext cx="7315200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30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6631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6632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6633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3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4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4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6641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5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42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6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43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26644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6645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26646" name="Text Box 23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26647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6648" name="Rectangle 25"/>
          <p:cNvSpPr>
            <a:spLocks noChangeArrowheads="1"/>
          </p:cNvSpPr>
          <p:nvPr/>
        </p:nvSpPr>
        <p:spPr bwMode="auto">
          <a:xfrm>
            <a:off x="2057400" y="3048000"/>
            <a:ext cx="1600200" cy="3048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26649" name="Picture 27" descr="capture_run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143000"/>
            <a:ext cx="27051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50" name="Text Box 28"/>
          <p:cNvSpPr txBox="1">
            <a:spLocks noChangeArrowheads="1"/>
          </p:cNvSpPr>
          <p:nvPr/>
        </p:nvSpPr>
        <p:spPr bwMode="auto">
          <a:xfrm>
            <a:off x="5105400" y="2971800"/>
            <a:ext cx="3733800" cy="30321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new value of radius is printed out</a:t>
            </a:r>
          </a:p>
        </p:txBody>
      </p:sp>
      <p:sp>
        <p:nvSpPr>
          <p:cNvPr id="26651" name="Text Box 29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26652" name="Text Box 30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CF612AA-30F4-49AC-B007-1E92A99A7401}" type="slidenum">
              <a:rPr lang="en-US" altLang="en-US" b="0"/>
              <a:pPr/>
              <a:t>24</a:t>
            </a:fld>
            <a:endParaRPr lang="en-US" altLang="en-US" b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600" smtClean="0"/>
              <a:t>Circle :: resize ( )</a:t>
            </a:r>
          </a:p>
        </p:txBody>
      </p:sp>
      <p:pic>
        <p:nvPicPr>
          <p:cNvPr id="27652" name="Picture 3" descr="capture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47800"/>
            <a:ext cx="7315200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7655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7656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7657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7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8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8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7665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9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6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0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7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27668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7669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27670" name="Text Box 23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27671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7672" name="Rectangle 25"/>
          <p:cNvSpPr>
            <a:spLocks noChangeArrowheads="1"/>
          </p:cNvSpPr>
          <p:nvPr/>
        </p:nvSpPr>
        <p:spPr bwMode="auto">
          <a:xfrm>
            <a:off x="2743200" y="3505200"/>
            <a:ext cx="9144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7673" name="Text Box 27"/>
          <p:cNvSpPr txBox="1">
            <a:spLocks noChangeArrowheads="1"/>
          </p:cNvSpPr>
          <p:nvPr/>
        </p:nvSpPr>
        <p:spPr bwMode="auto">
          <a:xfrm>
            <a:off x="5105400" y="2971800"/>
            <a:ext cx="3733800" cy="30321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new value of radius changes the area</a:t>
            </a:r>
          </a:p>
        </p:txBody>
      </p:sp>
      <p:pic>
        <p:nvPicPr>
          <p:cNvPr id="27674" name="Picture 28" descr="capture_run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254125"/>
            <a:ext cx="31242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75" name="Text Box 29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27676" name="Text Box 30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7A5F01F-AF0C-486F-B9F2-01371AA071D7}" type="slidenum">
              <a:rPr lang="en-US" altLang="en-US" b="0"/>
              <a:pPr/>
              <a:t>25</a:t>
            </a:fld>
            <a:endParaRPr lang="en-US" altLang="en-US" b="0"/>
          </a:p>
        </p:txBody>
      </p:sp>
      <p:pic>
        <p:nvPicPr>
          <p:cNvPr id="28675" name="Picture 29" descr="capture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324600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Boolean methods in Circle Class</a:t>
            </a:r>
          </a:p>
        </p:txBody>
      </p:sp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78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8679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8680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8681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0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2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1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8689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2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90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3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91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28692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8693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28694" name="Text Box 23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28695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8696" name="Rectangle 25"/>
          <p:cNvSpPr>
            <a:spLocks noChangeArrowheads="1"/>
          </p:cNvSpPr>
          <p:nvPr/>
        </p:nvSpPr>
        <p:spPr bwMode="auto">
          <a:xfrm>
            <a:off x="2286000" y="1905000"/>
            <a:ext cx="16002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97" name="Text Box 26"/>
          <p:cNvSpPr txBox="1">
            <a:spLocks noChangeArrowheads="1"/>
          </p:cNvSpPr>
          <p:nvPr/>
        </p:nvSpPr>
        <p:spPr bwMode="auto">
          <a:xfrm>
            <a:off x="5867400" y="1905000"/>
            <a:ext cx="3124200" cy="57785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Circle c1 is a calling object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Circle c2 is passed as argument</a:t>
            </a:r>
          </a:p>
        </p:txBody>
      </p:sp>
      <p:sp>
        <p:nvSpPr>
          <p:cNvPr id="28698" name="Text Box 30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28699" name="Text Box 31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1B62BC-A02B-49C0-AC7E-1BA383594C57}" type="slidenum">
              <a:rPr lang="en-US" altLang="en-US" b="0"/>
              <a:pPr/>
              <a:t>26</a:t>
            </a:fld>
            <a:endParaRPr lang="en-US" altLang="en-US" b="0"/>
          </a:p>
        </p:txBody>
      </p:sp>
      <p:pic>
        <p:nvPicPr>
          <p:cNvPr id="29699" name="Picture 27" descr="capture_isbiggerthan_circ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76400"/>
            <a:ext cx="464820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Boolean methods in Circle Class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9702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9703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9704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9705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4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6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5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29713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6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4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7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15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29716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29717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29718" name="Text Box 23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9719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9720" name="Rectangle 25"/>
          <p:cNvSpPr>
            <a:spLocks noChangeArrowheads="1"/>
          </p:cNvSpPr>
          <p:nvPr/>
        </p:nvSpPr>
        <p:spPr bwMode="auto">
          <a:xfrm>
            <a:off x="2209800" y="2057400"/>
            <a:ext cx="16002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9721" name="Text Box 26"/>
          <p:cNvSpPr txBox="1">
            <a:spLocks noChangeArrowheads="1"/>
          </p:cNvSpPr>
          <p:nvPr/>
        </p:nvSpPr>
        <p:spPr bwMode="auto">
          <a:xfrm>
            <a:off x="3810000" y="2362200"/>
            <a:ext cx="3200400" cy="112712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Circle c1 is a calling object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Circle c2 is passed as argument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radius &gt; c.radius 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1.5    &gt; 2.75     =&gt; </a:t>
            </a:r>
            <a:r>
              <a:rPr lang="en-US" altLang="en-US" sz="1200">
                <a:solidFill>
                  <a:srgbClr val="FF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FALSE </a:t>
            </a:r>
          </a:p>
        </p:txBody>
      </p:sp>
      <p:sp>
        <p:nvSpPr>
          <p:cNvPr id="29722" name="Text Box 28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29723" name="Text Box 29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9F45A4-DE33-4D57-AAA1-F4DDFAC1B635}" type="slidenum">
              <a:rPr lang="en-US" altLang="en-US" b="0"/>
              <a:pPr/>
              <a:t>27</a:t>
            </a:fld>
            <a:endParaRPr lang="en-US" altLang="en-US" b="0"/>
          </a:p>
        </p:txBody>
      </p:sp>
      <p:pic>
        <p:nvPicPr>
          <p:cNvPr id="30723" name="Picture 2" descr="capture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324600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Boolean methods in Circle Class</a:t>
            </a: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0726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0727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0728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30729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8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0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9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30737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0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8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1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9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30740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0741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30742" name="Text Box 23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30743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0744" name="Rectangle 25"/>
          <p:cNvSpPr>
            <a:spLocks noChangeArrowheads="1"/>
          </p:cNvSpPr>
          <p:nvPr/>
        </p:nvSpPr>
        <p:spPr bwMode="auto">
          <a:xfrm>
            <a:off x="2286000" y="1905000"/>
            <a:ext cx="16002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0745" name="Text Box 26"/>
          <p:cNvSpPr txBox="1">
            <a:spLocks noChangeArrowheads="1"/>
          </p:cNvSpPr>
          <p:nvPr/>
        </p:nvSpPr>
        <p:spPr bwMode="auto">
          <a:xfrm>
            <a:off x="6019800" y="1981200"/>
            <a:ext cx="1981200" cy="57785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c1.isbiggerthan(c2)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returns </a:t>
            </a:r>
            <a:r>
              <a:rPr lang="en-US" altLang="en-US" sz="1200">
                <a:solidFill>
                  <a:srgbClr val="FF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FALSE</a:t>
            </a:r>
          </a:p>
        </p:txBody>
      </p:sp>
      <p:sp>
        <p:nvSpPr>
          <p:cNvPr id="30746" name="Text Box 27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30747" name="Text Box 28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7C2FDA-6159-4A1C-86F7-3D26E13651E7}" type="slidenum">
              <a:rPr lang="en-US" altLang="en-US" b="0"/>
              <a:pPr/>
              <a:t>28</a:t>
            </a:fld>
            <a:endParaRPr lang="en-US" altLang="en-US" b="0"/>
          </a:p>
        </p:txBody>
      </p:sp>
      <p:pic>
        <p:nvPicPr>
          <p:cNvPr id="31747" name="Picture 2" descr="capture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324600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Boolean methods in Circle Class</a:t>
            </a:r>
          </a:p>
        </p:txBody>
      </p:sp>
      <p:sp>
        <p:nvSpPr>
          <p:cNvPr id="31749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1750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1751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1752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31753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2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4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3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1981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2590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3200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3124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31761" name="Object 18"/>
          <p:cNvGraphicFramePr>
            <a:graphicFrameLocks noChangeAspect="1"/>
          </p:cNvGraphicFramePr>
          <p:nvPr/>
        </p:nvGraphicFramePr>
        <p:xfrm>
          <a:off x="3124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4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62" name="Object 19"/>
          <p:cNvGraphicFramePr>
            <a:graphicFrameLocks noChangeAspect="1"/>
          </p:cNvGraphicFramePr>
          <p:nvPr/>
        </p:nvGraphicFramePr>
        <p:xfrm>
          <a:off x="3048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5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63" name="Rectangle 20"/>
          <p:cNvSpPr>
            <a:spLocks noChangeArrowheads="1"/>
          </p:cNvSpPr>
          <p:nvPr/>
        </p:nvSpPr>
        <p:spPr bwMode="auto">
          <a:xfrm>
            <a:off x="3429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2.75</a:t>
            </a:r>
          </a:p>
        </p:txBody>
      </p:sp>
      <p:sp>
        <p:nvSpPr>
          <p:cNvPr id="31764" name="Text Box 21"/>
          <p:cNvSpPr txBox="1">
            <a:spLocks noChangeArrowheads="1"/>
          </p:cNvSpPr>
          <p:nvPr/>
        </p:nvSpPr>
        <p:spPr bwMode="auto">
          <a:xfrm>
            <a:off x="2057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1765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31766" name="Text Box 23"/>
          <p:cNvSpPr txBox="1">
            <a:spLocks noChangeArrowheads="1"/>
          </p:cNvSpPr>
          <p:nvPr/>
        </p:nvSpPr>
        <p:spPr bwMode="auto">
          <a:xfrm>
            <a:off x="15240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c2</a:t>
            </a:r>
          </a:p>
        </p:txBody>
      </p:sp>
      <p:sp>
        <p:nvSpPr>
          <p:cNvPr id="31767" name="Text Box 24"/>
          <p:cNvSpPr txBox="1">
            <a:spLocks noChangeArrowheads="1"/>
          </p:cNvSpPr>
          <p:nvPr/>
        </p:nvSpPr>
        <p:spPr bwMode="auto">
          <a:xfrm>
            <a:off x="3200400" y="54102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0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1768" name="Rectangle 25"/>
          <p:cNvSpPr>
            <a:spLocks noChangeArrowheads="1"/>
          </p:cNvSpPr>
          <p:nvPr/>
        </p:nvSpPr>
        <p:spPr bwMode="auto">
          <a:xfrm>
            <a:off x="1828800" y="2438400"/>
            <a:ext cx="4038600" cy="4572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31769" name="Picture 27" descr="capture_run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539875"/>
            <a:ext cx="29718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70" name="Text Box 28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31771" name="Text Box 29"/>
          <p:cNvSpPr txBox="1">
            <a:spLocks noChangeArrowheads="1"/>
          </p:cNvSpPr>
          <p:nvPr/>
        </p:nvSpPr>
        <p:spPr bwMode="auto">
          <a:xfrm>
            <a:off x="2514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00A9F0-4FFA-4FF0-ABAC-D2FF4D6B6ED6}" type="slidenum">
              <a:rPr lang="en-US" altLang="en-US" b="0"/>
              <a:pPr/>
              <a:t>29</a:t>
            </a:fld>
            <a:endParaRPr lang="en-US" altLang="en-US" b="0"/>
          </a:p>
        </p:txBody>
      </p:sp>
      <p:pic>
        <p:nvPicPr>
          <p:cNvPr id="32771" name="Picture 2" descr="capture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324600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Boolean methods in Circle Class</a:t>
            </a:r>
          </a:p>
        </p:txBody>
      </p:sp>
      <p:sp>
        <p:nvSpPr>
          <p:cNvPr id="32773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774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2775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2776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32777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8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8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9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2781" name="Text Box 2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32782" name="Rectangle 25"/>
          <p:cNvSpPr>
            <a:spLocks noChangeArrowheads="1"/>
          </p:cNvSpPr>
          <p:nvPr/>
        </p:nvSpPr>
        <p:spPr bwMode="auto">
          <a:xfrm>
            <a:off x="2286000" y="2895600"/>
            <a:ext cx="1143000" cy="1524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783" name="Rectangle 50"/>
          <p:cNvSpPr>
            <a:spLocks noChangeArrowheads="1"/>
          </p:cNvSpPr>
          <p:nvPr/>
        </p:nvSpPr>
        <p:spPr bwMode="auto">
          <a:xfrm>
            <a:off x="533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2784" name="Object 51"/>
          <p:cNvGraphicFramePr>
            <a:graphicFrameLocks noChangeAspect="1"/>
          </p:cNvGraphicFramePr>
          <p:nvPr/>
        </p:nvGraphicFramePr>
        <p:xfrm>
          <a:off x="1066800" y="54864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0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4864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85" name="Text Box 52"/>
          <p:cNvSpPr txBox="1">
            <a:spLocks noChangeArrowheads="1"/>
          </p:cNvSpPr>
          <p:nvPr/>
        </p:nvSpPr>
        <p:spPr bwMode="auto">
          <a:xfrm>
            <a:off x="1219200" y="5105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2786" name="Object 53"/>
          <p:cNvGraphicFramePr>
            <a:graphicFrameLocks noChangeAspect="1"/>
          </p:cNvGraphicFramePr>
          <p:nvPr/>
        </p:nvGraphicFramePr>
        <p:xfrm>
          <a:off x="1066800" y="44196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1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196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87" name="Text Box 54"/>
          <p:cNvSpPr txBox="1">
            <a:spLocks noChangeArrowheads="1"/>
          </p:cNvSpPr>
          <p:nvPr/>
        </p:nvSpPr>
        <p:spPr bwMode="auto">
          <a:xfrm>
            <a:off x="1219200" y="4038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2788" name="Text Box 55"/>
          <p:cNvSpPr txBox="1">
            <a:spLocks noChangeArrowheads="1"/>
          </p:cNvSpPr>
          <p:nvPr/>
        </p:nvSpPr>
        <p:spPr bwMode="auto">
          <a:xfrm>
            <a:off x="6096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32789" name="Rectangle 57"/>
          <p:cNvSpPr>
            <a:spLocks noChangeArrowheads="1"/>
          </p:cNvSpPr>
          <p:nvPr/>
        </p:nvSpPr>
        <p:spPr bwMode="auto">
          <a:xfrm>
            <a:off x="2819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2790" name="Object 58"/>
          <p:cNvGraphicFramePr>
            <a:graphicFrameLocks noChangeAspect="1"/>
          </p:cNvGraphicFramePr>
          <p:nvPr/>
        </p:nvGraphicFramePr>
        <p:xfrm>
          <a:off x="3352800" y="55626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2" name="Worksheet" r:id="rId11" imgW="1971675" imgH="1057275" progId="Excel.Sheet.8">
                  <p:embed/>
                </p:oleObj>
              </mc:Choice>
              <mc:Fallback>
                <p:oleObj name="Worksheet" r:id="rId11" imgW="1971675" imgH="1057275" progId="Excel.Sheet.8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5626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91" name="Text Box 59"/>
          <p:cNvSpPr txBox="1">
            <a:spLocks noChangeArrowheads="1"/>
          </p:cNvSpPr>
          <p:nvPr/>
        </p:nvSpPr>
        <p:spPr bwMode="auto">
          <a:xfrm>
            <a:off x="3429000" y="5181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2792" name="Object 60"/>
          <p:cNvGraphicFramePr>
            <a:graphicFrameLocks noChangeAspect="1"/>
          </p:cNvGraphicFramePr>
          <p:nvPr/>
        </p:nvGraphicFramePr>
        <p:xfrm>
          <a:off x="3276600" y="4495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3" name="Worksheet" r:id="rId13" imgW="1971675" imgH="1057275" progId="Excel.Sheet.8">
                  <p:embed/>
                </p:oleObj>
              </mc:Choice>
              <mc:Fallback>
                <p:oleObj name="Worksheet" r:id="rId13" imgW="1971675" imgH="1057275" progId="Excel.Sheet.8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495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93" name="Text Box 61"/>
          <p:cNvSpPr txBox="1">
            <a:spLocks noChangeArrowheads="1"/>
          </p:cNvSpPr>
          <p:nvPr/>
        </p:nvSpPr>
        <p:spPr bwMode="auto">
          <a:xfrm>
            <a:off x="3429000" y="4114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2794" name="Text Box 62"/>
          <p:cNvSpPr txBox="1">
            <a:spLocks noChangeArrowheads="1"/>
          </p:cNvSpPr>
          <p:nvPr/>
        </p:nvSpPr>
        <p:spPr bwMode="auto">
          <a:xfrm>
            <a:off x="30480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0099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p2</a:t>
            </a:r>
          </a:p>
        </p:txBody>
      </p:sp>
      <p:sp>
        <p:nvSpPr>
          <p:cNvPr id="32795" name="Text Box 63"/>
          <p:cNvSpPr txBox="1">
            <a:spLocks noChangeArrowheads="1"/>
          </p:cNvSpPr>
          <p:nvPr/>
        </p:nvSpPr>
        <p:spPr bwMode="auto">
          <a:xfrm>
            <a:off x="1219200" y="5562600"/>
            <a:ext cx="5683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6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2796" name="Text Box 64"/>
          <p:cNvSpPr txBox="1">
            <a:spLocks noChangeArrowheads="1"/>
          </p:cNvSpPr>
          <p:nvPr/>
        </p:nvSpPr>
        <p:spPr bwMode="auto">
          <a:xfrm>
            <a:off x="5867400" y="2209800"/>
            <a:ext cx="3124200" cy="57785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Circle c1 is a calling object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Point p2 is passed as argument</a:t>
            </a:r>
          </a:p>
        </p:txBody>
      </p:sp>
      <p:sp>
        <p:nvSpPr>
          <p:cNvPr id="32797" name="Text Box 65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5A8F82-87A8-40FD-B1DF-9CF2F754E3A5}" type="slidenum">
              <a:rPr lang="en-US" altLang="en-US" b="0"/>
              <a:pPr/>
              <a:t>3</a:t>
            </a:fld>
            <a:endParaRPr lang="en-US" altLang="en-US" b="0"/>
          </a:p>
        </p:txBody>
      </p:sp>
      <p:pic>
        <p:nvPicPr>
          <p:cNvPr id="6147" name="Picture 6" descr="captur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533525"/>
            <a:ext cx="6048375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2800" smtClean="0"/>
              <a:t>Point Class Review:</a:t>
            </a:r>
            <a:r>
              <a:rPr lang="en-US" altLang="en-US" sz="3800" smtClean="0"/>
              <a:t> 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152400" y="3276600"/>
            <a:ext cx="1828800" cy="20351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Implementations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of all other Methods (Member Functions) in Point class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1400">
              <a:solidFill>
                <a:schemeClr val="tx2"/>
              </a:solidFill>
              <a:latin typeface="Courier New" panose="02070309020205020404" pitchFamily="49" charset="0"/>
              <a:cs typeface="Arial" panose="020B0604020202020204" pitchFamily="34" charset="0"/>
            </a:endParaRPr>
          </a:p>
        </p:txBody>
      </p: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152400" y="1828800"/>
            <a:ext cx="1828800" cy="107791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Implementations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of Constructors in Point class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6DF0B9-5486-449F-BF25-F3BAEA2ED9FA}" type="slidenum">
              <a:rPr lang="en-US" altLang="en-US" b="0"/>
              <a:pPr/>
              <a:t>30</a:t>
            </a:fld>
            <a:endParaRPr lang="en-US" altLang="en-US" b="0"/>
          </a:p>
        </p:txBody>
      </p:sp>
      <p:pic>
        <p:nvPicPr>
          <p:cNvPr id="33795" name="Picture 29" descr="capture_contains_circ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5105400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Boolean methods in Circle Class</a:t>
            </a:r>
          </a:p>
        </p:txBody>
      </p:sp>
      <p:sp>
        <p:nvSpPr>
          <p:cNvPr id="33797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3798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3799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3800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3801" name="Text Box 8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graphicFrame>
        <p:nvGraphicFramePr>
          <p:cNvPr id="33802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2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3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3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4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33805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3806" name="Text Box 13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33807" name="Rectangle 14"/>
          <p:cNvSpPr>
            <a:spLocks noChangeArrowheads="1"/>
          </p:cNvSpPr>
          <p:nvPr/>
        </p:nvSpPr>
        <p:spPr bwMode="auto">
          <a:xfrm>
            <a:off x="2438400" y="2438400"/>
            <a:ext cx="2667000" cy="3048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3808" name="Rectangle 15"/>
          <p:cNvSpPr>
            <a:spLocks noChangeArrowheads="1"/>
          </p:cNvSpPr>
          <p:nvPr/>
        </p:nvSpPr>
        <p:spPr bwMode="auto">
          <a:xfrm>
            <a:off x="533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3809" name="Object 16"/>
          <p:cNvGraphicFramePr>
            <a:graphicFrameLocks noChangeAspect="1"/>
          </p:cNvGraphicFramePr>
          <p:nvPr/>
        </p:nvGraphicFramePr>
        <p:xfrm>
          <a:off x="1066800" y="54864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4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4864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10" name="Text Box 17"/>
          <p:cNvSpPr txBox="1">
            <a:spLocks noChangeArrowheads="1"/>
          </p:cNvSpPr>
          <p:nvPr/>
        </p:nvSpPr>
        <p:spPr bwMode="auto">
          <a:xfrm>
            <a:off x="1219200" y="5105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3811" name="Object 18"/>
          <p:cNvGraphicFramePr>
            <a:graphicFrameLocks noChangeAspect="1"/>
          </p:cNvGraphicFramePr>
          <p:nvPr/>
        </p:nvGraphicFramePr>
        <p:xfrm>
          <a:off x="1066800" y="44196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5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196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12" name="Text Box 19"/>
          <p:cNvSpPr txBox="1">
            <a:spLocks noChangeArrowheads="1"/>
          </p:cNvSpPr>
          <p:nvPr/>
        </p:nvSpPr>
        <p:spPr bwMode="auto">
          <a:xfrm>
            <a:off x="1219200" y="4038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3813" name="Text Box 20"/>
          <p:cNvSpPr txBox="1">
            <a:spLocks noChangeArrowheads="1"/>
          </p:cNvSpPr>
          <p:nvPr/>
        </p:nvSpPr>
        <p:spPr bwMode="auto">
          <a:xfrm>
            <a:off x="6096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2819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3815" name="Object 22"/>
          <p:cNvGraphicFramePr>
            <a:graphicFrameLocks noChangeAspect="1"/>
          </p:cNvGraphicFramePr>
          <p:nvPr/>
        </p:nvGraphicFramePr>
        <p:xfrm>
          <a:off x="3352800" y="55626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6" name="Worksheet" r:id="rId11" imgW="1971675" imgH="1057275" progId="Excel.Sheet.8">
                  <p:embed/>
                </p:oleObj>
              </mc:Choice>
              <mc:Fallback>
                <p:oleObj name="Worksheet" r:id="rId11" imgW="1971675" imgH="1057275" progId="Excel.Sheet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5626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16" name="Text Box 23"/>
          <p:cNvSpPr txBox="1">
            <a:spLocks noChangeArrowheads="1"/>
          </p:cNvSpPr>
          <p:nvPr/>
        </p:nvSpPr>
        <p:spPr bwMode="auto">
          <a:xfrm>
            <a:off x="3429000" y="5181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3817" name="Object 24"/>
          <p:cNvGraphicFramePr>
            <a:graphicFrameLocks noChangeAspect="1"/>
          </p:cNvGraphicFramePr>
          <p:nvPr/>
        </p:nvGraphicFramePr>
        <p:xfrm>
          <a:off x="3276600" y="4495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7" name="Worksheet" r:id="rId13" imgW="1971675" imgH="1057275" progId="Excel.Sheet.8">
                  <p:embed/>
                </p:oleObj>
              </mc:Choice>
              <mc:Fallback>
                <p:oleObj name="Worksheet" r:id="rId13" imgW="1971675" imgH="1057275" progId="Excel.Sheet.8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495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18" name="Text Box 25"/>
          <p:cNvSpPr txBox="1">
            <a:spLocks noChangeArrowheads="1"/>
          </p:cNvSpPr>
          <p:nvPr/>
        </p:nvSpPr>
        <p:spPr bwMode="auto">
          <a:xfrm>
            <a:off x="3429000" y="4114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3819" name="Text Box 26"/>
          <p:cNvSpPr txBox="1">
            <a:spLocks noChangeArrowheads="1"/>
          </p:cNvSpPr>
          <p:nvPr/>
        </p:nvSpPr>
        <p:spPr bwMode="auto">
          <a:xfrm>
            <a:off x="30480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0099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p2</a:t>
            </a:r>
          </a:p>
        </p:txBody>
      </p:sp>
      <p:sp>
        <p:nvSpPr>
          <p:cNvPr id="33820" name="Text Box 27"/>
          <p:cNvSpPr txBox="1">
            <a:spLocks noChangeArrowheads="1"/>
          </p:cNvSpPr>
          <p:nvPr/>
        </p:nvSpPr>
        <p:spPr bwMode="auto">
          <a:xfrm>
            <a:off x="1219200" y="5562600"/>
            <a:ext cx="5683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6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3821" name="Text Box 28"/>
          <p:cNvSpPr txBox="1">
            <a:spLocks noChangeArrowheads="1"/>
          </p:cNvSpPr>
          <p:nvPr/>
        </p:nvSpPr>
        <p:spPr bwMode="auto">
          <a:xfrm>
            <a:off x="6172200" y="1981200"/>
            <a:ext cx="2743200" cy="852488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dx = |0.25 – 0| = 0.25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dy = |0.5  – 0| = 0.5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dist = 0.625 + 0.25 = 0.875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9C1BD5-F7BA-42D2-A404-89AA5E85F86F}" type="slidenum">
              <a:rPr lang="en-US" altLang="en-US" b="0"/>
              <a:pPr/>
              <a:t>31</a:t>
            </a:fld>
            <a:endParaRPr lang="en-US" altLang="en-US" b="0"/>
          </a:p>
        </p:txBody>
      </p:sp>
      <p:pic>
        <p:nvPicPr>
          <p:cNvPr id="34819" name="Picture 2" descr="capture_contains_circ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5105400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Boolean methods in Circle Class</a:t>
            </a:r>
          </a:p>
        </p:txBody>
      </p:sp>
      <p:sp>
        <p:nvSpPr>
          <p:cNvPr id="34821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22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4823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4824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4825" name="Text Box 8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graphicFrame>
        <p:nvGraphicFramePr>
          <p:cNvPr id="34826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6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7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7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8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34829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4830" name="Text Box 13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34831" name="Rectangle 14"/>
          <p:cNvSpPr>
            <a:spLocks noChangeArrowheads="1"/>
          </p:cNvSpPr>
          <p:nvPr/>
        </p:nvSpPr>
        <p:spPr bwMode="auto">
          <a:xfrm>
            <a:off x="1981200" y="2667000"/>
            <a:ext cx="1600200" cy="3048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32" name="Rectangle 15"/>
          <p:cNvSpPr>
            <a:spLocks noChangeArrowheads="1"/>
          </p:cNvSpPr>
          <p:nvPr/>
        </p:nvSpPr>
        <p:spPr bwMode="auto">
          <a:xfrm>
            <a:off x="533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4833" name="Object 16"/>
          <p:cNvGraphicFramePr>
            <a:graphicFrameLocks noChangeAspect="1"/>
          </p:cNvGraphicFramePr>
          <p:nvPr/>
        </p:nvGraphicFramePr>
        <p:xfrm>
          <a:off x="1066800" y="54864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8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4864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34" name="Text Box 17"/>
          <p:cNvSpPr txBox="1">
            <a:spLocks noChangeArrowheads="1"/>
          </p:cNvSpPr>
          <p:nvPr/>
        </p:nvSpPr>
        <p:spPr bwMode="auto">
          <a:xfrm>
            <a:off x="1219200" y="5105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4835" name="Object 18"/>
          <p:cNvGraphicFramePr>
            <a:graphicFrameLocks noChangeAspect="1"/>
          </p:cNvGraphicFramePr>
          <p:nvPr/>
        </p:nvGraphicFramePr>
        <p:xfrm>
          <a:off x="1066800" y="44196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9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196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36" name="Text Box 19"/>
          <p:cNvSpPr txBox="1">
            <a:spLocks noChangeArrowheads="1"/>
          </p:cNvSpPr>
          <p:nvPr/>
        </p:nvSpPr>
        <p:spPr bwMode="auto">
          <a:xfrm>
            <a:off x="1219200" y="4038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4837" name="Text Box 20"/>
          <p:cNvSpPr txBox="1">
            <a:spLocks noChangeArrowheads="1"/>
          </p:cNvSpPr>
          <p:nvPr/>
        </p:nvSpPr>
        <p:spPr bwMode="auto">
          <a:xfrm>
            <a:off x="6096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34838" name="Rectangle 21"/>
          <p:cNvSpPr>
            <a:spLocks noChangeArrowheads="1"/>
          </p:cNvSpPr>
          <p:nvPr/>
        </p:nvSpPr>
        <p:spPr bwMode="auto">
          <a:xfrm>
            <a:off x="2819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4839" name="Object 22"/>
          <p:cNvGraphicFramePr>
            <a:graphicFrameLocks noChangeAspect="1"/>
          </p:cNvGraphicFramePr>
          <p:nvPr/>
        </p:nvGraphicFramePr>
        <p:xfrm>
          <a:off x="3352800" y="55626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0" name="Worksheet" r:id="rId11" imgW="1971675" imgH="1057275" progId="Excel.Sheet.8">
                  <p:embed/>
                </p:oleObj>
              </mc:Choice>
              <mc:Fallback>
                <p:oleObj name="Worksheet" r:id="rId11" imgW="1971675" imgH="1057275" progId="Excel.Sheet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5626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40" name="Text Box 23"/>
          <p:cNvSpPr txBox="1">
            <a:spLocks noChangeArrowheads="1"/>
          </p:cNvSpPr>
          <p:nvPr/>
        </p:nvSpPr>
        <p:spPr bwMode="auto">
          <a:xfrm>
            <a:off x="3429000" y="5181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4841" name="Object 24"/>
          <p:cNvGraphicFramePr>
            <a:graphicFrameLocks noChangeAspect="1"/>
          </p:cNvGraphicFramePr>
          <p:nvPr/>
        </p:nvGraphicFramePr>
        <p:xfrm>
          <a:off x="3276600" y="4495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1" name="Worksheet" r:id="rId13" imgW="1971675" imgH="1057275" progId="Excel.Sheet.8">
                  <p:embed/>
                </p:oleObj>
              </mc:Choice>
              <mc:Fallback>
                <p:oleObj name="Worksheet" r:id="rId13" imgW="1971675" imgH="1057275" progId="Excel.Sheet.8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495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42" name="Text Box 25"/>
          <p:cNvSpPr txBox="1">
            <a:spLocks noChangeArrowheads="1"/>
          </p:cNvSpPr>
          <p:nvPr/>
        </p:nvSpPr>
        <p:spPr bwMode="auto">
          <a:xfrm>
            <a:off x="3429000" y="4114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4843" name="Text Box 26"/>
          <p:cNvSpPr txBox="1">
            <a:spLocks noChangeArrowheads="1"/>
          </p:cNvSpPr>
          <p:nvPr/>
        </p:nvSpPr>
        <p:spPr bwMode="auto">
          <a:xfrm>
            <a:off x="30480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0099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p2</a:t>
            </a:r>
          </a:p>
        </p:txBody>
      </p:sp>
      <p:sp>
        <p:nvSpPr>
          <p:cNvPr id="34844" name="Text Box 27"/>
          <p:cNvSpPr txBox="1">
            <a:spLocks noChangeArrowheads="1"/>
          </p:cNvSpPr>
          <p:nvPr/>
        </p:nvSpPr>
        <p:spPr bwMode="auto">
          <a:xfrm>
            <a:off x="1219200" y="5562600"/>
            <a:ext cx="5683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6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4845" name="Text Box 28"/>
          <p:cNvSpPr txBox="1">
            <a:spLocks noChangeArrowheads="1"/>
          </p:cNvSpPr>
          <p:nvPr/>
        </p:nvSpPr>
        <p:spPr bwMode="auto">
          <a:xfrm>
            <a:off x="5105400" y="2743200"/>
            <a:ext cx="2743200" cy="66992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radius &gt; dist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1.5    &gt; 0.875  =&gt; </a:t>
            </a:r>
            <a:r>
              <a:rPr lang="en-US" altLang="en-US" sz="1600">
                <a:solidFill>
                  <a:srgbClr val="FF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TRUE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9702C7-0FEB-4182-A7C2-8B92548CA145}" type="slidenum">
              <a:rPr lang="en-US" altLang="en-US" b="0"/>
              <a:pPr/>
              <a:t>32</a:t>
            </a:fld>
            <a:endParaRPr lang="en-US" altLang="en-US" b="0"/>
          </a:p>
        </p:txBody>
      </p:sp>
      <p:pic>
        <p:nvPicPr>
          <p:cNvPr id="35843" name="Picture 2" descr="capture_contains_circ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5105400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Boolean methods in Circle Class</a:t>
            </a:r>
          </a:p>
        </p:txBody>
      </p:sp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5847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5848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5849" name="Text Box 8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graphicFrame>
        <p:nvGraphicFramePr>
          <p:cNvPr id="35850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0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1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1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2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35853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5854" name="Text Box 13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35855" name="Rectangle 14"/>
          <p:cNvSpPr>
            <a:spLocks noChangeArrowheads="1"/>
          </p:cNvSpPr>
          <p:nvPr/>
        </p:nvSpPr>
        <p:spPr bwMode="auto">
          <a:xfrm>
            <a:off x="3581400" y="2667000"/>
            <a:ext cx="1600200" cy="3048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5856" name="Rectangle 15"/>
          <p:cNvSpPr>
            <a:spLocks noChangeArrowheads="1"/>
          </p:cNvSpPr>
          <p:nvPr/>
        </p:nvSpPr>
        <p:spPr bwMode="auto">
          <a:xfrm>
            <a:off x="533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5857" name="Object 16"/>
          <p:cNvGraphicFramePr>
            <a:graphicFrameLocks noChangeAspect="1"/>
          </p:cNvGraphicFramePr>
          <p:nvPr/>
        </p:nvGraphicFramePr>
        <p:xfrm>
          <a:off x="1066800" y="54864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2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4864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8" name="Text Box 17"/>
          <p:cNvSpPr txBox="1">
            <a:spLocks noChangeArrowheads="1"/>
          </p:cNvSpPr>
          <p:nvPr/>
        </p:nvSpPr>
        <p:spPr bwMode="auto">
          <a:xfrm>
            <a:off x="1219200" y="5105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5859" name="Object 18"/>
          <p:cNvGraphicFramePr>
            <a:graphicFrameLocks noChangeAspect="1"/>
          </p:cNvGraphicFramePr>
          <p:nvPr/>
        </p:nvGraphicFramePr>
        <p:xfrm>
          <a:off x="1066800" y="44196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3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196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60" name="Text Box 19"/>
          <p:cNvSpPr txBox="1">
            <a:spLocks noChangeArrowheads="1"/>
          </p:cNvSpPr>
          <p:nvPr/>
        </p:nvSpPr>
        <p:spPr bwMode="auto">
          <a:xfrm>
            <a:off x="1219200" y="4038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5861" name="Text Box 20"/>
          <p:cNvSpPr txBox="1">
            <a:spLocks noChangeArrowheads="1"/>
          </p:cNvSpPr>
          <p:nvPr/>
        </p:nvSpPr>
        <p:spPr bwMode="auto">
          <a:xfrm>
            <a:off x="6096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35862" name="Rectangle 21"/>
          <p:cNvSpPr>
            <a:spLocks noChangeArrowheads="1"/>
          </p:cNvSpPr>
          <p:nvPr/>
        </p:nvSpPr>
        <p:spPr bwMode="auto">
          <a:xfrm>
            <a:off x="2819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5863" name="Object 22"/>
          <p:cNvGraphicFramePr>
            <a:graphicFrameLocks noChangeAspect="1"/>
          </p:cNvGraphicFramePr>
          <p:nvPr/>
        </p:nvGraphicFramePr>
        <p:xfrm>
          <a:off x="3352800" y="55626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4" name="Worksheet" r:id="rId11" imgW="1971675" imgH="1057275" progId="Excel.Sheet.8">
                  <p:embed/>
                </p:oleObj>
              </mc:Choice>
              <mc:Fallback>
                <p:oleObj name="Worksheet" r:id="rId11" imgW="1971675" imgH="1057275" progId="Excel.Sheet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5626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64" name="Text Box 23"/>
          <p:cNvSpPr txBox="1">
            <a:spLocks noChangeArrowheads="1"/>
          </p:cNvSpPr>
          <p:nvPr/>
        </p:nvSpPr>
        <p:spPr bwMode="auto">
          <a:xfrm>
            <a:off x="3429000" y="5181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5865" name="Object 24"/>
          <p:cNvGraphicFramePr>
            <a:graphicFrameLocks noChangeAspect="1"/>
          </p:cNvGraphicFramePr>
          <p:nvPr/>
        </p:nvGraphicFramePr>
        <p:xfrm>
          <a:off x="3276600" y="4495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5" name="Worksheet" r:id="rId13" imgW="1971675" imgH="1057275" progId="Excel.Sheet.8">
                  <p:embed/>
                </p:oleObj>
              </mc:Choice>
              <mc:Fallback>
                <p:oleObj name="Worksheet" r:id="rId13" imgW="1971675" imgH="1057275" progId="Excel.Sheet.8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495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66" name="Text Box 25"/>
          <p:cNvSpPr txBox="1">
            <a:spLocks noChangeArrowheads="1"/>
          </p:cNvSpPr>
          <p:nvPr/>
        </p:nvSpPr>
        <p:spPr bwMode="auto">
          <a:xfrm>
            <a:off x="3429000" y="4114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5867" name="Text Box 26"/>
          <p:cNvSpPr txBox="1">
            <a:spLocks noChangeArrowheads="1"/>
          </p:cNvSpPr>
          <p:nvPr/>
        </p:nvSpPr>
        <p:spPr bwMode="auto">
          <a:xfrm>
            <a:off x="30480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0099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p2</a:t>
            </a:r>
          </a:p>
        </p:txBody>
      </p:sp>
      <p:sp>
        <p:nvSpPr>
          <p:cNvPr id="35868" name="Text Box 27"/>
          <p:cNvSpPr txBox="1">
            <a:spLocks noChangeArrowheads="1"/>
          </p:cNvSpPr>
          <p:nvPr/>
        </p:nvSpPr>
        <p:spPr bwMode="auto">
          <a:xfrm>
            <a:off x="1219200" y="5562600"/>
            <a:ext cx="5683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6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5869" name="Text Box 28"/>
          <p:cNvSpPr txBox="1">
            <a:spLocks noChangeArrowheads="1"/>
          </p:cNvSpPr>
          <p:nvPr/>
        </p:nvSpPr>
        <p:spPr bwMode="auto">
          <a:xfrm>
            <a:off x="5410200" y="2743200"/>
            <a:ext cx="2743200" cy="66992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radius &gt; dist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1.5    &gt; 0.875  =&gt; </a:t>
            </a:r>
            <a:r>
              <a:rPr lang="en-US" altLang="en-US" sz="1600">
                <a:solidFill>
                  <a:srgbClr val="FF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TRUE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C9511F-159C-4658-BD6A-5530E29C0DB7}" type="slidenum">
              <a:rPr lang="en-US" altLang="en-US" b="0"/>
              <a:pPr/>
              <a:t>33</a:t>
            </a:fld>
            <a:endParaRPr lang="en-US" altLang="en-US" b="0"/>
          </a:p>
        </p:txBody>
      </p:sp>
      <p:pic>
        <p:nvPicPr>
          <p:cNvPr id="36867" name="Picture 2" descr="capture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324600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Boolean methods in Circle Class</a:t>
            </a:r>
          </a:p>
        </p:txBody>
      </p:sp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6870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6871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6872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36873" name="Object 9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4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4" name="Object 10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5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2286000" y="2895600"/>
            <a:ext cx="1143000" cy="1524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6879" name="Rectangle 15"/>
          <p:cNvSpPr>
            <a:spLocks noChangeArrowheads="1"/>
          </p:cNvSpPr>
          <p:nvPr/>
        </p:nvSpPr>
        <p:spPr bwMode="auto">
          <a:xfrm>
            <a:off x="533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6880" name="Object 16"/>
          <p:cNvGraphicFramePr>
            <a:graphicFrameLocks noChangeAspect="1"/>
          </p:cNvGraphicFramePr>
          <p:nvPr/>
        </p:nvGraphicFramePr>
        <p:xfrm>
          <a:off x="1066800" y="54864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6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4864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1219200" y="5105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6882" name="Object 18"/>
          <p:cNvGraphicFramePr>
            <a:graphicFrameLocks noChangeAspect="1"/>
          </p:cNvGraphicFramePr>
          <p:nvPr/>
        </p:nvGraphicFramePr>
        <p:xfrm>
          <a:off x="1066800" y="44196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7" name="Worksheet" r:id="rId9" imgW="1971675" imgH="1057275" progId="Excel.Sheet.8">
                  <p:embed/>
                </p:oleObj>
              </mc:Choice>
              <mc:Fallback>
                <p:oleObj name="Worksheet" r:id="rId9" imgW="1971675" imgH="1057275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196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1219200" y="4038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6096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2819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6886" name="Object 22"/>
          <p:cNvGraphicFramePr>
            <a:graphicFrameLocks noChangeAspect="1"/>
          </p:cNvGraphicFramePr>
          <p:nvPr/>
        </p:nvGraphicFramePr>
        <p:xfrm>
          <a:off x="3352800" y="55626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8" name="Worksheet" r:id="rId11" imgW="1971675" imgH="1057275" progId="Excel.Sheet.8">
                  <p:embed/>
                </p:oleObj>
              </mc:Choice>
              <mc:Fallback>
                <p:oleObj name="Worksheet" r:id="rId11" imgW="1971675" imgH="1057275" progId="Excel.Sheet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5626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87" name="Text Box 23"/>
          <p:cNvSpPr txBox="1">
            <a:spLocks noChangeArrowheads="1"/>
          </p:cNvSpPr>
          <p:nvPr/>
        </p:nvSpPr>
        <p:spPr bwMode="auto">
          <a:xfrm>
            <a:off x="3429000" y="5181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6888" name="Object 24"/>
          <p:cNvGraphicFramePr>
            <a:graphicFrameLocks noChangeAspect="1"/>
          </p:cNvGraphicFramePr>
          <p:nvPr/>
        </p:nvGraphicFramePr>
        <p:xfrm>
          <a:off x="3276600" y="4495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9" name="Worksheet" r:id="rId13" imgW="1971675" imgH="1057275" progId="Excel.Sheet.8">
                  <p:embed/>
                </p:oleObj>
              </mc:Choice>
              <mc:Fallback>
                <p:oleObj name="Worksheet" r:id="rId13" imgW="1971675" imgH="1057275" progId="Excel.Sheet.8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495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3429000" y="4114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30480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0099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p2</a:t>
            </a:r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1219200" y="5562600"/>
            <a:ext cx="5683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6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6781800" y="2362200"/>
            <a:ext cx="2057400" cy="66992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c1.contains(p2)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returns </a:t>
            </a:r>
            <a:r>
              <a:rPr lang="en-US" altLang="en-US" sz="1600">
                <a:solidFill>
                  <a:srgbClr val="FF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TRUE</a:t>
            </a:r>
          </a:p>
        </p:txBody>
      </p:sp>
      <p:sp>
        <p:nvSpPr>
          <p:cNvPr id="36893" name="Text Box 29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F4934D-ABBE-4DE7-9CD2-0C3E19228025}" type="slidenum">
              <a:rPr lang="en-US" altLang="en-US" b="0"/>
              <a:pPr/>
              <a:t>34</a:t>
            </a:fld>
            <a:endParaRPr lang="en-US" altLang="en-US" b="0"/>
          </a:p>
        </p:txBody>
      </p:sp>
      <p:pic>
        <p:nvPicPr>
          <p:cNvPr id="37891" name="Picture 2" descr="capture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324600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Boolean methods in Circle Class</a:t>
            </a:r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7894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7895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7896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37897" name="Object 8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0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8" name="Object 9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1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9" name="Rectangle 10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1.5</a:t>
            </a:r>
          </a:p>
        </p:txBody>
      </p:sp>
      <p:sp>
        <p:nvSpPr>
          <p:cNvPr id="37900" name="Text Box 11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7901" name="Text Box 1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37902" name="Rectangle 13"/>
          <p:cNvSpPr>
            <a:spLocks noChangeArrowheads="1"/>
          </p:cNvSpPr>
          <p:nvPr/>
        </p:nvSpPr>
        <p:spPr bwMode="auto">
          <a:xfrm>
            <a:off x="2133600" y="3048000"/>
            <a:ext cx="12954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7903" name="Rectangle 14"/>
          <p:cNvSpPr>
            <a:spLocks noChangeArrowheads="1"/>
          </p:cNvSpPr>
          <p:nvPr/>
        </p:nvSpPr>
        <p:spPr bwMode="auto">
          <a:xfrm>
            <a:off x="533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7904" name="Object 15"/>
          <p:cNvGraphicFramePr>
            <a:graphicFrameLocks noChangeAspect="1"/>
          </p:cNvGraphicFramePr>
          <p:nvPr/>
        </p:nvGraphicFramePr>
        <p:xfrm>
          <a:off x="1066800" y="54864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2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4864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05" name="Text Box 16"/>
          <p:cNvSpPr txBox="1">
            <a:spLocks noChangeArrowheads="1"/>
          </p:cNvSpPr>
          <p:nvPr/>
        </p:nvSpPr>
        <p:spPr bwMode="auto">
          <a:xfrm>
            <a:off x="1219200" y="5105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7906" name="Object 17"/>
          <p:cNvGraphicFramePr>
            <a:graphicFrameLocks noChangeAspect="1"/>
          </p:cNvGraphicFramePr>
          <p:nvPr/>
        </p:nvGraphicFramePr>
        <p:xfrm>
          <a:off x="1066800" y="44196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3" name="Worksheet" r:id="rId8" imgW="1971675" imgH="1057275" progId="Excel.Sheet.8">
                  <p:embed/>
                </p:oleObj>
              </mc:Choice>
              <mc:Fallback>
                <p:oleObj name="Worksheet" r:id="rId8" imgW="1971675" imgH="1057275" progId="Excel.Sheet.8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196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07" name="Text Box 18"/>
          <p:cNvSpPr txBox="1">
            <a:spLocks noChangeArrowheads="1"/>
          </p:cNvSpPr>
          <p:nvPr/>
        </p:nvSpPr>
        <p:spPr bwMode="auto">
          <a:xfrm>
            <a:off x="1219200" y="4038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7908" name="Text Box 19"/>
          <p:cNvSpPr txBox="1">
            <a:spLocks noChangeArrowheads="1"/>
          </p:cNvSpPr>
          <p:nvPr/>
        </p:nvSpPr>
        <p:spPr bwMode="auto">
          <a:xfrm>
            <a:off x="6096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37909" name="Rectangle 20"/>
          <p:cNvSpPr>
            <a:spLocks noChangeArrowheads="1"/>
          </p:cNvSpPr>
          <p:nvPr/>
        </p:nvSpPr>
        <p:spPr bwMode="auto">
          <a:xfrm>
            <a:off x="2819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7910" name="Object 21"/>
          <p:cNvGraphicFramePr>
            <a:graphicFrameLocks noChangeAspect="1"/>
          </p:cNvGraphicFramePr>
          <p:nvPr/>
        </p:nvGraphicFramePr>
        <p:xfrm>
          <a:off x="3352800" y="55626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4" name="Worksheet" r:id="rId10" imgW="1971675" imgH="1057275" progId="Excel.Sheet.8">
                  <p:embed/>
                </p:oleObj>
              </mc:Choice>
              <mc:Fallback>
                <p:oleObj name="Worksheet" r:id="rId10" imgW="1971675" imgH="1057275" progId="Excel.Sheet.8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5626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11" name="Text Box 22"/>
          <p:cNvSpPr txBox="1">
            <a:spLocks noChangeArrowheads="1"/>
          </p:cNvSpPr>
          <p:nvPr/>
        </p:nvSpPr>
        <p:spPr bwMode="auto">
          <a:xfrm>
            <a:off x="3429000" y="5181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7912" name="Object 23"/>
          <p:cNvGraphicFramePr>
            <a:graphicFrameLocks noChangeAspect="1"/>
          </p:cNvGraphicFramePr>
          <p:nvPr/>
        </p:nvGraphicFramePr>
        <p:xfrm>
          <a:off x="3276600" y="4495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5" name="Worksheet" r:id="rId12" imgW="1971675" imgH="1057275" progId="Excel.Sheet.8">
                  <p:embed/>
                </p:oleObj>
              </mc:Choice>
              <mc:Fallback>
                <p:oleObj name="Worksheet" r:id="rId12" imgW="1971675" imgH="1057275" progId="Excel.Sheet.8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495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13" name="Text Box 24"/>
          <p:cNvSpPr txBox="1">
            <a:spLocks noChangeArrowheads="1"/>
          </p:cNvSpPr>
          <p:nvPr/>
        </p:nvSpPr>
        <p:spPr bwMode="auto">
          <a:xfrm>
            <a:off x="3429000" y="4114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7914" name="Text Box 25"/>
          <p:cNvSpPr txBox="1">
            <a:spLocks noChangeArrowheads="1"/>
          </p:cNvSpPr>
          <p:nvPr/>
        </p:nvSpPr>
        <p:spPr bwMode="auto">
          <a:xfrm>
            <a:off x="30480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0099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p2</a:t>
            </a:r>
          </a:p>
        </p:txBody>
      </p:sp>
      <p:sp>
        <p:nvSpPr>
          <p:cNvPr id="37915" name="Text Box 26"/>
          <p:cNvSpPr txBox="1">
            <a:spLocks noChangeArrowheads="1"/>
          </p:cNvSpPr>
          <p:nvPr/>
        </p:nvSpPr>
        <p:spPr bwMode="auto">
          <a:xfrm>
            <a:off x="1219200" y="5562600"/>
            <a:ext cx="5683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6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7916" name="Text Box 27"/>
          <p:cNvSpPr txBox="1">
            <a:spLocks noChangeArrowheads="1"/>
          </p:cNvSpPr>
          <p:nvPr/>
        </p:nvSpPr>
        <p:spPr bwMode="auto">
          <a:xfrm>
            <a:off x="6781800" y="2362200"/>
            <a:ext cx="2057400" cy="57785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c1.centerAt(p2)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Moves center to p2</a:t>
            </a:r>
          </a:p>
        </p:txBody>
      </p:sp>
      <p:sp>
        <p:nvSpPr>
          <p:cNvPr id="37917" name="Text Box 28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37918" name="Rectangle 29"/>
          <p:cNvSpPr>
            <a:spLocks noChangeArrowheads="1"/>
          </p:cNvSpPr>
          <p:nvPr/>
        </p:nvSpPr>
        <p:spPr bwMode="auto">
          <a:xfrm>
            <a:off x="6553200" y="4648200"/>
            <a:ext cx="7620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>
                <a:solidFill>
                  <a:srgbClr val="FF0000"/>
                </a:solidFill>
              </a:rPr>
              <a:t>0.25</a:t>
            </a:r>
          </a:p>
        </p:txBody>
      </p:sp>
      <p:sp>
        <p:nvSpPr>
          <p:cNvPr id="37919" name="Rectangle 30"/>
          <p:cNvSpPr>
            <a:spLocks noChangeArrowheads="1"/>
          </p:cNvSpPr>
          <p:nvPr/>
        </p:nvSpPr>
        <p:spPr bwMode="auto">
          <a:xfrm>
            <a:off x="6629400" y="5410200"/>
            <a:ext cx="7620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>
                <a:solidFill>
                  <a:srgbClr val="FF0000"/>
                </a:solidFill>
              </a:rPr>
              <a:t>0.5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8D866B-F87C-489C-9444-905D0AAA89E2}" type="slidenum">
              <a:rPr lang="en-US" altLang="en-US" b="0"/>
              <a:pPr/>
              <a:t>35</a:t>
            </a:fld>
            <a:endParaRPr lang="en-US" altLang="en-US" b="0"/>
          </a:p>
        </p:txBody>
      </p:sp>
      <p:pic>
        <p:nvPicPr>
          <p:cNvPr id="38915" name="Picture 2" descr="capture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324600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</a:t>
            </a:r>
            <a:r>
              <a:rPr lang="en-US" altLang="en-US" sz="3200" smtClean="0"/>
              <a:t>Boolean methods in Circle Class</a:t>
            </a:r>
          </a:p>
        </p:txBody>
      </p:sp>
      <p:sp>
        <p:nvSpPr>
          <p:cNvPr id="38917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8918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8919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8920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38921" name="Object 8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4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2" name="Object 9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5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3" name="Rectangle 10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8924" name="Text Box 11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8925" name="Text Box 1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38926" name="Rectangle 13"/>
          <p:cNvSpPr>
            <a:spLocks noChangeArrowheads="1"/>
          </p:cNvSpPr>
          <p:nvPr/>
        </p:nvSpPr>
        <p:spPr bwMode="auto">
          <a:xfrm>
            <a:off x="2133600" y="3200400"/>
            <a:ext cx="12954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8927" name="Rectangle 14"/>
          <p:cNvSpPr>
            <a:spLocks noChangeArrowheads="1"/>
          </p:cNvSpPr>
          <p:nvPr/>
        </p:nvSpPr>
        <p:spPr bwMode="auto">
          <a:xfrm>
            <a:off x="533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8928" name="Object 15"/>
          <p:cNvGraphicFramePr>
            <a:graphicFrameLocks noChangeAspect="1"/>
          </p:cNvGraphicFramePr>
          <p:nvPr/>
        </p:nvGraphicFramePr>
        <p:xfrm>
          <a:off x="1066800" y="54864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6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4864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9" name="Text Box 16"/>
          <p:cNvSpPr txBox="1">
            <a:spLocks noChangeArrowheads="1"/>
          </p:cNvSpPr>
          <p:nvPr/>
        </p:nvSpPr>
        <p:spPr bwMode="auto">
          <a:xfrm>
            <a:off x="1219200" y="5105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8930" name="Object 17"/>
          <p:cNvGraphicFramePr>
            <a:graphicFrameLocks noChangeAspect="1"/>
          </p:cNvGraphicFramePr>
          <p:nvPr/>
        </p:nvGraphicFramePr>
        <p:xfrm>
          <a:off x="1066800" y="44196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7" name="Worksheet" r:id="rId8" imgW="1971675" imgH="1057275" progId="Excel.Sheet.8">
                  <p:embed/>
                </p:oleObj>
              </mc:Choice>
              <mc:Fallback>
                <p:oleObj name="Worksheet" r:id="rId8" imgW="1971675" imgH="1057275" progId="Excel.Sheet.8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196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31" name="Text Box 18"/>
          <p:cNvSpPr txBox="1">
            <a:spLocks noChangeArrowheads="1"/>
          </p:cNvSpPr>
          <p:nvPr/>
        </p:nvSpPr>
        <p:spPr bwMode="auto">
          <a:xfrm>
            <a:off x="1219200" y="4038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8932" name="Text Box 19"/>
          <p:cNvSpPr txBox="1">
            <a:spLocks noChangeArrowheads="1"/>
          </p:cNvSpPr>
          <p:nvPr/>
        </p:nvSpPr>
        <p:spPr bwMode="auto">
          <a:xfrm>
            <a:off x="6096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38933" name="Rectangle 20"/>
          <p:cNvSpPr>
            <a:spLocks noChangeArrowheads="1"/>
          </p:cNvSpPr>
          <p:nvPr/>
        </p:nvSpPr>
        <p:spPr bwMode="auto">
          <a:xfrm>
            <a:off x="2819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8934" name="Object 21"/>
          <p:cNvGraphicFramePr>
            <a:graphicFrameLocks noChangeAspect="1"/>
          </p:cNvGraphicFramePr>
          <p:nvPr/>
        </p:nvGraphicFramePr>
        <p:xfrm>
          <a:off x="3352800" y="55626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8" name="Worksheet" r:id="rId10" imgW="1971675" imgH="1057275" progId="Excel.Sheet.8">
                  <p:embed/>
                </p:oleObj>
              </mc:Choice>
              <mc:Fallback>
                <p:oleObj name="Worksheet" r:id="rId10" imgW="1971675" imgH="1057275" progId="Excel.Sheet.8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5626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35" name="Text Box 22"/>
          <p:cNvSpPr txBox="1">
            <a:spLocks noChangeArrowheads="1"/>
          </p:cNvSpPr>
          <p:nvPr/>
        </p:nvSpPr>
        <p:spPr bwMode="auto">
          <a:xfrm>
            <a:off x="3429000" y="5181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8936" name="Object 23"/>
          <p:cNvGraphicFramePr>
            <a:graphicFrameLocks noChangeAspect="1"/>
          </p:cNvGraphicFramePr>
          <p:nvPr/>
        </p:nvGraphicFramePr>
        <p:xfrm>
          <a:off x="3276600" y="4495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9" name="Worksheet" r:id="rId12" imgW="1971675" imgH="1057275" progId="Excel.Sheet.8">
                  <p:embed/>
                </p:oleObj>
              </mc:Choice>
              <mc:Fallback>
                <p:oleObj name="Worksheet" r:id="rId12" imgW="1971675" imgH="1057275" progId="Excel.Sheet.8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495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37" name="Text Box 24"/>
          <p:cNvSpPr txBox="1">
            <a:spLocks noChangeArrowheads="1"/>
          </p:cNvSpPr>
          <p:nvPr/>
        </p:nvSpPr>
        <p:spPr bwMode="auto">
          <a:xfrm>
            <a:off x="3429000" y="4114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8938" name="Text Box 25"/>
          <p:cNvSpPr txBox="1">
            <a:spLocks noChangeArrowheads="1"/>
          </p:cNvSpPr>
          <p:nvPr/>
        </p:nvSpPr>
        <p:spPr bwMode="auto">
          <a:xfrm>
            <a:off x="30480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0099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p2</a:t>
            </a:r>
          </a:p>
        </p:txBody>
      </p:sp>
      <p:sp>
        <p:nvSpPr>
          <p:cNvPr id="38939" name="Text Box 26"/>
          <p:cNvSpPr txBox="1">
            <a:spLocks noChangeArrowheads="1"/>
          </p:cNvSpPr>
          <p:nvPr/>
        </p:nvSpPr>
        <p:spPr bwMode="auto">
          <a:xfrm>
            <a:off x="1219200" y="5562600"/>
            <a:ext cx="5683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6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8940" name="Text Box 27"/>
          <p:cNvSpPr txBox="1">
            <a:spLocks noChangeArrowheads="1"/>
          </p:cNvSpPr>
          <p:nvPr/>
        </p:nvSpPr>
        <p:spPr bwMode="auto">
          <a:xfrm>
            <a:off x="3429000" y="3352800"/>
            <a:ext cx="5486400" cy="30321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c1.resize(2) multiplies radius by 2    =&gt;  1.5 * 2 = 3</a:t>
            </a:r>
          </a:p>
        </p:txBody>
      </p:sp>
      <p:sp>
        <p:nvSpPr>
          <p:cNvPr id="38941" name="Text Box 28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38942" name="Rectangle 29"/>
          <p:cNvSpPr>
            <a:spLocks noChangeArrowheads="1"/>
          </p:cNvSpPr>
          <p:nvPr/>
        </p:nvSpPr>
        <p:spPr bwMode="auto">
          <a:xfrm>
            <a:off x="6553200" y="4648200"/>
            <a:ext cx="7620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0">
                <a:solidFill>
                  <a:schemeClr val="tx2"/>
                </a:solidFill>
              </a:rPr>
              <a:t>0.25</a:t>
            </a:r>
          </a:p>
        </p:txBody>
      </p:sp>
      <p:sp>
        <p:nvSpPr>
          <p:cNvPr id="38943" name="Rectangle 30"/>
          <p:cNvSpPr>
            <a:spLocks noChangeArrowheads="1"/>
          </p:cNvSpPr>
          <p:nvPr/>
        </p:nvSpPr>
        <p:spPr bwMode="auto">
          <a:xfrm>
            <a:off x="6629400" y="5410200"/>
            <a:ext cx="7620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0">
                <a:solidFill>
                  <a:schemeClr val="tx2"/>
                </a:solidFill>
              </a:rPr>
              <a:t>0.5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E817859-B27A-4F55-B967-338A8DCBDD2A}" type="slidenum">
              <a:rPr lang="en-US" altLang="en-US" b="0"/>
              <a:pPr/>
              <a:t>36</a:t>
            </a:fld>
            <a:endParaRPr lang="en-US" altLang="en-US" b="0"/>
          </a:p>
        </p:txBody>
      </p:sp>
      <p:pic>
        <p:nvPicPr>
          <p:cNvPr id="39939" name="Picture 31" descr="capture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22425"/>
            <a:ext cx="60960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M</a:t>
            </a:r>
            <a:r>
              <a:rPr lang="en-US" altLang="en-US" sz="3200" smtClean="0"/>
              <a:t>ethods in Circle Class</a:t>
            </a:r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rgbClr val="99CCFF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39943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9944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39945" name="Object 8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8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6" name="Object 9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9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7" name="Rectangle 10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39948" name="Text Box 11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39949" name="Text Box 1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39950" name="Rectangle 13"/>
          <p:cNvSpPr>
            <a:spLocks noChangeArrowheads="1"/>
          </p:cNvSpPr>
          <p:nvPr/>
        </p:nvSpPr>
        <p:spPr bwMode="auto">
          <a:xfrm>
            <a:off x="1905000" y="3429000"/>
            <a:ext cx="12954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9951" name="Rectangle 14"/>
          <p:cNvSpPr>
            <a:spLocks noChangeArrowheads="1"/>
          </p:cNvSpPr>
          <p:nvPr/>
        </p:nvSpPr>
        <p:spPr bwMode="auto">
          <a:xfrm>
            <a:off x="533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9952" name="Object 15"/>
          <p:cNvGraphicFramePr>
            <a:graphicFrameLocks noChangeAspect="1"/>
          </p:cNvGraphicFramePr>
          <p:nvPr/>
        </p:nvGraphicFramePr>
        <p:xfrm>
          <a:off x="1066800" y="54864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0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4864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53" name="Text Box 16"/>
          <p:cNvSpPr txBox="1">
            <a:spLocks noChangeArrowheads="1"/>
          </p:cNvSpPr>
          <p:nvPr/>
        </p:nvSpPr>
        <p:spPr bwMode="auto">
          <a:xfrm>
            <a:off x="1219200" y="5105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9954" name="Object 17"/>
          <p:cNvGraphicFramePr>
            <a:graphicFrameLocks noChangeAspect="1"/>
          </p:cNvGraphicFramePr>
          <p:nvPr/>
        </p:nvGraphicFramePr>
        <p:xfrm>
          <a:off x="1066800" y="44196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1" name="Worksheet" r:id="rId8" imgW="1971675" imgH="1057275" progId="Excel.Sheet.8">
                  <p:embed/>
                </p:oleObj>
              </mc:Choice>
              <mc:Fallback>
                <p:oleObj name="Worksheet" r:id="rId8" imgW="1971675" imgH="1057275" progId="Excel.Sheet.8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196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55" name="Text Box 18"/>
          <p:cNvSpPr txBox="1">
            <a:spLocks noChangeArrowheads="1"/>
          </p:cNvSpPr>
          <p:nvPr/>
        </p:nvSpPr>
        <p:spPr bwMode="auto">
          <a:xfrm>
            <a:off x="1219200" y="4038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9956" name="Text Box 19"/>
          <p:cNvSpPr txBox="1">
            <a:spLocks noChangeArrowheads="1"/>
          </p:cNvSpPr>
          <p:nvPr/>
        </p:nvSpPr>
        <p:spPr bwMode="auto">
          <a:xfrm>
            <a:off x="6096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39957" name="Rectangle 20"/>
          <p:cNvSpPr>
            <a:spLocks noChangeArrowheads="1"/>
          </p:cNvSpPr>
          <p:nvPr/>
        </p:nvSpPr>
        <p:spPr bwMode="auto">
          <a:xfrm>
            <a:off x="2819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39958" name="Object 21"/>
          <p:cNvGraphicFramePr>
            <a:graphicFrameLocks noChangeAspect="1"/>
          </p:cNvGraphicFramePr>
          <p:nvPr/>
        </p:nvGraphicFramePr>
        <p:xfrm>
          <a:off x="3352800" y="55626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2" name="Worksheet" r:id="rId10" imgW="1971675" imgH="1057275" progId="Excel.Sheet.8">
                  <p:embed/>
                </p:oleObj>
              </mc:Choice>
              <mc:Fallback>
                <p:oleObj name="Worksheet" r:id="rId10" imgW="1971675" imgH="1057275" progId="Excel.Sheet.8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5626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59" name="Text Box 22"/>
          <p:cNvSpPr txBox="1">
            <a:spLocks noChangeArrowheads="1"/>
          </p:cNvSpPr>
          <p:nvPr/>
        </p:nvSpPr>
        <p:spPr bwMode="auto">
          <a:xfrm>
            <a:off x="3429000" y="5181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39960" name="Object 23"/>
          <p:cNvGraphicFramePr>
            <a:graphicFrameLocks noChangeAspect="1"/>
          </p:cNvGraphicFramePr>
          <p:nvPr/>
        </p:nvGraphicFramePr>
        <p:xfrm>
          <a:off x="3276600" y="4495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3" name="Worksheet" r:id="rId12" imgW="1971675" imgH="1057275" progId="Excel.Sheet.8">
                  <p:embed/>
                </p:oleObj>
              </mc:Choice>
              <mc:Fallback>
                <p:oleObj name="Worksheet" r:id="rId12" imgW="1971675" imgH="1057275" progId="Excel.Sheet.8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495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61" name="Text Box 24"/>
          <p:cNvSpPr txBox="1">
            <a:spLocks noChangeArrowheads="1"/>
          </p:cNvSpPr>
          <p:nvPr/>
        </p:nvSpPr>
        <p:spPr bwMode="auto">
          <a:xfrm>
            <a:off x="3429000" y="4114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39962" name="Text Box 25"/>
          <p:cNvSpPr txBox="1">
            <a:spLocks noChangeArrowheads="1"/>
          </p:cNvSpPr>
          <p:nvPr/>
        </p:nvSpPr>
        <p:spPr bwMode="auto">
          <a:xfrm>
            <a:off x="30480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0099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p2</a:t>
            </a:r>
          </a:p>
        </p:txBody>
      </p:sp>
      <p:sp>
        <p:nvSpPr>
          <p:cNvPr id="39963" name="Text Box 26"/>
          <p:cNvSpPr txBox="1">
            <a:spLocks noChangeArrowheads="1"/>
          </p:cNvSpPr>
          <p:nvPr/>
        </p:nvSpPr>
        <p:spPr bwMode="auto">
          <a:xfrm>
            <a:off x="1219200" y="5562600"/>
            <a:ext cx="5683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6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39964" name="Text Box 28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39965" name="Rectangle 29"/>
          <p:cNvSpPr>
            <a:spLocks noChangeArrowheads="1"/>
          </p:cNvSpPr>
          <p:nvPr/>
        </p:nvSpPr>
        <p:spPr bwMode="auto">
          <a:xfrm>
            <a:off x="6553200" y="4648200"/>
            <a:ext cx="7620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0">
                <a:solidFill>
                  <a:schemeClr val="tx2"/>
                </a:solidFill>
              </a:rPr>
              <a:t>0.25</a:t>
            </a:r>
          </a:p>
        </p:txBody>
      </p:sp>
      <p:sp>
        <p:nvSpPr>
          <p:cNvPr id="39966" name="Rectangle 30"/>
          <p:cNvSpPr>
            <a:spLocks noChangeArrowheads="1"/>
          </p:cNvSpPr>
          <p:nvPr/>
        </p:nvSpPr>
        <p:spPr bwMode="auto">
          <a:xfrm>
            <a:off x="6629400" y="5410200"/>
            <a:ext cx="7620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0">
                <a:solidFill>
                  <a:schemeClr val="tx2"/>
                </a:solidFill>
              </a:rPr>
              <a:t>0.5</a:t>
            </a:r>
          </a:p>
        </p:txBody>
      </p:sp>
      <p:pic>
        <p:nvPicPr>
          <p:cNvPr id="39967" name="Picture 33" descr="capture_run6b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438400"/>
            <a:ext cx="31242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E84B58-039C-4D6D-BA93-1AB1F3936DE0}" type="slidenum">
              <a:rPr lang="en-US" altLang="en-US" b="0"/>
              <a:pPr/>
              <a:t>37</a:t>
            </a:fld>
            <a:endParaRPr lang="en-US" altLang="en-US" b="0"/>
          </a:p>
        </p:txBody>
      </p:sp>
      <p:pic>
        <p:nvPicPr>
          <p:cNvPr id="40963" name="Picture 31" descr="capture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6858000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 M</a:t>
            </a:r>
            <a:r>
              <a:rPr lang="en-US" altLang="en-US" sz="3200" smtClean="0"/>
              <a:t>ethods in Circle Class</a:t>
            </a:r>
          </a:p>
        </p:txBody>
      </p:sp>
      <p:sp>
        <p:nvSpPr>
          <p:cNvPr id="40965" name="Rectangle 4"/>
          <p:cNvSpPr>
            <a:spLocks noChangeArrowheads="1"/>
          </p:cNvSpPr>
          <p:nvPr/>
        </p:nvSpPr>
        <p:spPr bwMode="auto">
          <a:xfrm>
            <a:off x="5410200" y="3810000"/>
            <a:ext cx="3124200" cy="28956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6019800" y="4191000"/>
            <a:ext cx="1676400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40967" name="Text Box 6"/>
          <p:cNvSpPr txBox="1">
            <a:spLocks noChangeArrowheads="1"/>
          </p:cNvSpPr>
          <p:nvPr/>
        </p:nvSpPr>
        <p:spPr bwMode="auto">
          <a:xfrm>
            <a:off x="6629400" y="4953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40968" name="Text Box 7"/>
          <p:cNvSpPr txBox="1">
            <a:spLocks noChangeArrowheads="1"/>
          </p:cNvSpPr>
          <p:nvPr/>
        </p:nvSpPr>
        <p:spPr bwMode="auto">
          <a:xfrm>
            <a:off x="6553200" y="4191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graphicFrame>
        <p:nvGraphicFramePr>
          <p:cNvPr id="40969" name="Object 8"/>
          <p:cNvGraphicFramePr>
            <a:graphicFrameLocks noChangeAspect="1"/>
          </p:cNvGraphicFramePr>
          <p:nvPr/>
        </p:nvGraphicFramePr>
        <p:xfrm>
          <a:off x="6553200" y="5334000"/>
          <a:ext cx="7493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1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334000"/>
                        <a:ext cx="749300" cy="40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70" name="Object 9"/>
          <p:cNvGraphicFramePr>
            <a:graphicFrameLocks noChangeAspect="1"/>
          </p:cNvGraphicFramePr>
          <p:nvPr/>
        </p:nvGraphicFramePr>
        <p:xfrm>
          <a:off x="6477000" y="4572000"/>
          <a:ext cx="749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2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72000"/>
                        <a:ext cx="74930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1" name="Rectangle 10"/>
          <p:cNvSpPr>
            <a:spLocks noChangeArrowheads="1"/>
          </p:cNvSpPr>
          <p:nvPr/>
        </p:nvSpPr>
        <p:spPr bwMode="auto">
          <a:xfrm>
            <a:off x="6858000" y="6172200"/>
            <a:ext cx="762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40972" name="Text Box 11"/>
          <p:cNvSpPr txBox="1">
            <a:spLocks noChangeArrowheads="1"/>
          </p:cNvSpPr>
          <p:nvPr/>
        </p:nvSpPr>
        <p:spPr bwMode="auto">
          <a:xfrm>
            <a:off x="5486400" y="60960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radius</a:t>
            </a:r>
          </a:p>
        </p:txBody>
      </p:sp>
      <p:sp>
        <p:nvSpPr>
          <p:cNvPr id="40973" name="Text Box 12"/>
          <p:cNvSpPr txBox="1">
            <a:spLocks noChangeArrowheads="1"/>
          </p:cNvSpPr>
          <p:nvPr/>
        </p:nvSpPr>
        <p:spPr bwMode="auto">
          <a:xfrm>
            <a:off x="8458200" y="3810000"/>
            <a:ext cx="568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7A292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c1</a:t>
            </a:r>
          </a:p>
        </p:txBody>
      </p:sp>
      <p:sp>
        <p:nvSpPr>
          <p:cNvPr id="40974" name="Rectangle 13"/>
          <p:cNvSpPr>
            <a:spLocks noChangeArrowheads="1"/>
          </p:cNvSpPr>
          <p:nvPr/>
        </p:nvSpPr>
        <p:spPr bwMode="auto">
          <a:xfrm>
            <a:off x="1981200" y="2971800"/>
            <a:ext cx="1371600" cy="3048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0975" name="Rectangle 14"/>
          <p:cNvSpPr>
            <a:spLocks noChangeArrowheads="1"/>
          </p:cNvSpPr>
          <p:nvPr/>
        </p:nvSpPr>
        <p:spPr bwMode="auto">
          <a:xfrm>
            <a:off x="533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40976" name="Object 15"/>
          <p:cNvGraphicFramePr>
            <a:graphicFrameLocks noChangeAspect="1"/>
          </p:cNvGraphicFramePr>
          <p:nvPr/>
        </p:nvGraphicFramePr>
        <p:xfrm>
          <a:off x="1066800" y="54864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3" name="Worksheet" r:id="rId7" imgW="1971675" imgH="1057275" progId="Excel.Sheet.8">
                  <p:embed/>
                </p:oleObj>
              </mc:Choice>
              <mc:Fallback>
                <p:oleObj name="Worksheet" r:id="rId7" imgW="1971675" imgH="1057275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4864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7" name="Text Box 16"/>
          <p:cNvSpPr txBox="1">
            <a:spLocks noChangeArrowheads="1"/>
          </p:cNvSpPr>
          <p:nvPr/>
        </p:nvSpPr>
        <p:spPr bwMode="auto">
          <a:xfrm>
            <a:off x="1219200" y="51054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40978" name="Object 17"/>
          <p:cNvGraphicFramePr>
            <a:graphicFrameLocks noChangeAspect="1"/>
          </p:cNvGraphicFramePr>
          <p:nvPr/>
        </p:nvGraphicFramePr>
        <p:xfrm>
          <a:off x="1066800" y="44196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4" name="Worksheet" r:id="rId8" imgW="1971675" imgH="1057275" progId="Excel.Sheet.8">
                  <p:embed/>
                </p:oleObj>
              </mc:Choice>
              <mc:Fallback>
                <p:oleObj name="Worksheet" r:id="rId8" imgW="1971675" imgH="1057275" progId="Excel.Sheet.8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196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9" name="Text Box 18"/>
          <p:cNvSpPr txBox="1">
            <a:spLocks noChangeArrowheads="1"/>
          </p:cNvSpPr>
          <p:nvPr/>
        </p:nvSpPr>
        <p:spPr bwMode="auto">
          <a:xfrm>
            <a:off x="1219200" y="4038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40980" name="Text Box 19"/>
          <p:cNvSpPr txBox="1">
            <a:spLocks noChangeArrowheads="1"/>
          </p:cNvSpPr>
          <p:nvPr/>
        </p:nvSpPr>
        <p:spPr bwMode="auto">
          <a:xfrm>
            <a:off x="6096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40981" name="Rectangle 20"/>
          <p:cNvSpPr>
            <a:spLocks noChangeArrowheads="1"/>
          </p:cNvSpPr>
          <p:nvPr/>
        </p:nvSpPr>
        <p:spPr bwMode="auto">
          <a:xfrm>
            <a:off x="2819400" y="4114800"/>
            <a:ext cx="2133600" cy="2133600"/>
          </a:xfrm>
          <a:prstGeom prst="rect">
            <a:avLst/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graphicFrame>
        <p:nvGraphicFramePr>
          <p:cNvPr id="40982" name="Object 21"/>
          <p:cNvGraphicFramePr>
            <a:graphicFrameLocks noChangeAspect="1"/>
          </p:cNvGraphicFramePr>
          <p:nvPr/>
        </p:nvGraphicFramePr>
        <p:xfrm>
          <a:off x="3352800" y="55626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5" name="Worksheet" r:id="rId10" imgW="1971675" imgH="1057275" progId="Excel.Sheet.8">
                  <p:embed/>
                </p:oleObj>
              </mc:Choice>
              <mc:Fallback>
                <p:oleObj name="Worksheet" r:id="rId10" imgW="1971675" imgH="1057275" progId="Excel.Sheet.8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5626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83" name="Text Box 22"/>
          <p:cNvSpPr txBox="1">
            <a:spLocks noChangeArrowheads="1"/>
          </p:cNvSpPr>
          <p:nvPr/>
        </p:nvSpPr>
        <p:spPr bwMode="auto">
          <a:xfrm>
            <a:off x="3429000" y="5181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40984" name="Object 23"/>
          <p:cNvGraphicFramePr>
            <a:graphicFrameLocks noChangeAspect="1"/>
          </p:cNvGraphicFramePr>
          <p:nvPr/>
        </p:nvGraphicFramePr>
        <p:xfrm>
          <a:off x="3276600" y="4495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6" name="Worksheet" r:id="rId12" imgW="1971675" imgH="1057275" progId="Excel.Sheet.8">
                  <p:embed/>
                </p:oleObj>
              </mc:Choice>
              <mc:Fallback>
                <p:oleObj name="Worksheet" r:id="rId12" imgW="1971675" imgH="1057275" progId="Excel.Sheet.8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495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85" name="Text Box 24"/>
          <p:cNvSpPr txBox="1">
            <a:spLocks noChangeArrowheads="1"/>
          </p:cNvSpPr>
          <p:nvPr/>
        </p:nvSpPr>
        <p:spPr bwMode="auto">
          <a:xfrm>
            <a:off x="3429000" y="4114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40986" name="Text Box 25"/>
          <p:cNvSpPr txBox="1">
            <a:spLocks noChangeArrowheads="1"/>
          </p:cNvSpPr>
          <p:nvPr/>
        </p:nvSpPr>
        <p:spPr bwMode="auto">
          <a:xfrm>
            <a:off x="3048000" y="3657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0099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p2</a:t>
            </a:r>
          </a:p>
        </p:txBody>
      </p:sp>
      <p:sp>
        <p:nvSpPr>
          <p:cNvPr id="40987" name="Text Box 26"/>
          <p:cNvSpPr txBox="1">
            <a:spLocks noChangeArrowheads="1"/>
          </p:cNvSpPr>
          <p:nvPr/>
        </p:nvSpPr>
        <p:spPr bwMode="auto">
          <a:xfrm>
            <a:off x="1219200" y="5562600"/>
            <a:ext cx="5683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-</a:t>
            </a:r>
            <a:r>
              <a:rPr lang="en-US" altLang="en-US" sz="26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0988" name="Text Box 27"/>
          <p:cNvSpPr txBox="1">
            <a:spLocks noChangeArrowheads="1"/>
          </p:cNvSpPr>
          <p:nvPr/>
        </p:nvSpPr>
        <p:spPr bwMode="auto">
          <a:xfrm>
            <a:off x="5943600" y="3810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center</a:t>
            </a:r>
          </a:p>
        </p:txBody>
      </p:sp>
      <p:sp>
        <p:nvSpPr>
          <p:cNvPr id="40989" name="Rectangle 28"/>
          <p:cNvSpPr>
            <a:spLocks noChangeArrowheads="1"/>
          </p:cNvSpPr>
          <p:nvPr/>
        </p:nvSpPr>
        <p:spPr bwMode="auto">
          <a:xfrm>
            <a:off x="6553200" y="4648200"/>
            <a:ext cx="7620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0">
                <a:solidFill>
                  <a:schemeClr val="tx2"/>
                </a:solidFill>
              </a:rPr>
              <a:t>0.25</a:t>
            </a:r>
          </a:p>
        </p:txBody>
      </p:sp>
      <p:sp>
        <p:nvSpPr>
          <p:cNvPr id="40990" name="Rectangle 29"/>
          <p:cNvSpPr>
            <a:spLocks noChangeArrowheads="1"/>
          </p:cNvSpPr>
          <p:nvPr/>
        </p:nvSpPr>
        <p:spPr bwMode="auto">
          <a:xfrm>
            <a:off x="6629400" y="5410200"/>
            <a:ext cx="762000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0">
                <a:solidFill>
                  <a:schemeClr val="tx2"/>
                </a:solidFill>
              </a:rPr>
              <a:t>0.5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5B6E78-66A6-41E8-84EC-C46CD0E4F5C5}" type="slidenum">
              <a:rPr lang="en-US" altLang="en-US" b="0"/>
              <a:pPr/>
              <a:t>38</a:t>
            </a:fld>
            <a:endParaRPr lang="en-US" altLang="en-US" b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endParaRPr lang="en-US" altLang="en-US" sz="3800" smtClean="0"/>
          </a:p>
        </p:txBody>
      </p:sp>
      <p:pic>
        <p:nvPicPr>
          <p:cNvPr id="41988" name="Picture 3" descr="capture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1852613"/>
            <a:ext cx="62103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F05238A-2974-4BFD-98F6-72CE5010EC28}" type="slidenum">
              <a:rPr lang="en-US" altLang="en-US" b="0"/>
              <a:pPr/>
              <a:t>4</a:t>
            </a:fld>
            <a:endParaRPr lang="en-US" altLang="en-US" b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2800" smtClean="0"/>
              <a:t>Circle Class Statement:</a:t>
            </a:r>
            <a:r>
              <a:rPr lang="en-US" altLang="en-US" sz="3800" smtClean="0"/>
              <a:t> </a:t>
            </a:r>
          </a:p>
        </p:txBody>
      </p:sp>
      <p:pic>
        <p:nvPicPr>
          <p:cNvPr id="7172" name="Picture 4" descr="captur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881188"/>
            <a:ext cx="7153275" cy="391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28600" y="3200400"/>
            <a:ext cx="1828800" cy="57785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Constructors 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in Circle class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28600" y="2743200"/>
            <a:ext cx="1828800" cy="30321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Member variables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28600" y="3810000"/>
            <a:ext cx="1828800" cy="16764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tx2"/>
              </a:solidFill>
              <a:latin typeface="Courier New" panose="02070309020205020404" pitchFamily="49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Other methods 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in Circle class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tx2"/>
              </a:solidFill>
              <a:latin typeface="Courier New" panose="02070309020205020404" pitchFamily="49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tx2"/>
              </a:solidFill>
              <a:latin typeface="Courier New" panose="02070309020205020404" pitchFamily="49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1200">
              <a:solidFill>
                <a:schemeClr val="tx2"/>
              </a:solidFill>
              <a:latin typeface="Courier New" panose="02070309020205020404" pitchFamily="49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8FF8C2E-EC3B-4374-8B30-5A994B9C5D0C}" type="slidenum">
              <a:rPr lang="en-US" altLang="en-US" b="0"/>
              <a:pPr/>
              <a:t>5</a:t>
            </a:fld>
            <a:endParaRPr lang="en-US" altLang="en-US" b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2800" smtClean="0"/>
              <a:t>Constructors’ Implementations:</a:t>
            </a:r>
            <a:r>
              <a:rPr lang="en-US" altLang="en-US" sz="3800" smtClean="0"/>
              <a:t> </a:t>
            </a:r>
          </a:p>
        </p:txBody>
      </p:sp>
      <p:pic>
        <p:nvPicPr>
          <p:cNvPr id="8196" name="Picture 3" descr="capture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76400"/>
            <a:ext cx="7010400" cy="404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152400" y="2057400"/>
            <a:ext cx="1676400" cy="103346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creates  Circle object with unit radius, center at the origin</a:t>
            </a:r>
          </a:p>
        </p:txBody>
      </p:sp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381000" y="3581400"/>
            <a:ext cx="1371600" cy="668338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Point object is passed</a:t>
            </a:r>
          </a:p>
        </p:txBody>
      </p: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381000" y="4648200"/>
            <a:ext cx="1371600" cy="852488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three double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variables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are passed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C629F7-54C5-46F0-A474-48DB2721C2B8}" type="slidenum">
              <a:rPr lang="en-US" altLang="en-US" b="0"/>
              <a:pPr/>
              <a:t>6</a:t>
            </a:fld>
            <a:endParaRPr lang="en-US" altLang="en-US" b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2800" smtClean="0"/>
              <a:t>Implementations of other Methods:</a:t>
            </a:r>
            <a:r>
              <a:rPr lang="en-US" altLang="en-US" sz="3800" smtClean="0"/>
              <a:t> </a:t>
            </a:r>
          </a:p>
        </p:txBody>
      </p:sp>
      <p:pic>
        <p:nvPicPr>
          <p:cNvPr id="9220" name="Picture 3" descr="capture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05000"/>
            <a:ext cx="7772400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304800" y="2514600"/>
            <a:ext cx="1371600" cy="4857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Finds diameter</a:t>
            </a: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304800" y="3657600"/>
            <a:ext cx="1371600" cy="30321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Finds area</a:t>
            </a:r>
          </a:p>
        </p:txBody>
      </p:sp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304800" y="4876800"/>
            <a:ext cx="1371600" cy="668338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Finds circum-ference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3D70E0-229B-4342-9C7F-754F64F87E60}" type="slidenum">
              <a:rPr lang="en-US" altLang="en-US" b="0"/>
              <a:pPr/>
              <a:t>7</a:t>
            </a:fld>
            <a:endParaRPr lang="en-US" altLang="en-US" b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2800" smtClean="0"/>
              <a:t>Implementations of other Methods:</a:t>
            </a:r>
            <a:r>
              <a:rPr lang="en-US" altLang="en-US" sz="3800" smtClean="0"/>
              <a:t> </a:t>
            </a:r>
          </a:p>
        </p:txBody>
      </p:sp>
      <p:pic>
        <p:nvPicPr>
          <p:cNvPr id="10244" name="Picture 3" descr="capture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76400"/>
            <a:ext cx="7467600" cy="439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152400" y="2057400"/>
            <a:ext cx="1828800" cy="103346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Checks if passed Point is inside calling Circle</a:t>
            </a:r>
          </a:p>
        </p:txBody>
      </p:sp>
      <p:sp>
        <p:nvSpPr>
          <p:cNvPr id="10246" name="Text Box 5"/>
          <p:cNvSpPr txBox="1">
            <a:spLocks noChangeArrowheads="1"/>
          </p:cNvSpPr>
          <p:nvPr/>
        </p:nvSpPr>
        <p:spPr bwMode="auto">
          <a:xfrm>
            <a:off x="152400" y="3429000"/>
            <a:ext cx="1828800" cy="103346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Checks if calling Circle has larger radius than passed Circle</a:t>
            </a:r>
          </a:p>
        </p:txBody>
      </p:sp>
      <p:sp>
        <p:nvSpPr>
          <p:cNvPr id="10247" name="Text Box 6"/>
          <p:cNvSpPr txBox="1">
            <a:spLocks noChangeArrowheads="1"/>
          </p:cNvSpPr>
          <p:nvPr/>
        </p:nvSpPr>
        <p:spPr bwMode="auto">
          <a:xfrm>
            <a:off x="152400" y="4724400"/>
            <a:ext cx="1828800" cy="8509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Checks if calling Circle and passed Circle overlap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A85910-9B08-4F81-91F1-12D6EE837AB3}" type="slidenum">
              <a:rPr lang="en-US" altLang="en-US" b="0"/>
              <a:pPr/>
              <a:t>8</a:t>
            </a:fld>
            <a:endParaRPr lang="en-US" altLang="en-US" b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2800" smtClean="0"/>
              <a:t>Implementations of other Methods:</a:t>
            </a:r>
            <a:r>
              <a:rPr lang="en-US" altLang="en-US" sz="3800" smtClean="0"/>
              <a:t> </a:t>
            </a:r>
          </a:p>
        </p:txBody>
      </p:sp>
      <p:pic>
        <p:nvPicPr>
          <p:cNvPr id="11268" name="Picture 3" descr="capture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00200"/>
            <a:ext cx="77724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52400" y="2133600"/>
            <a:ext cx="1676400" cy="8509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Moves center point of calling Circle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52400" y="3124200"/>
            <a:ext cx="1676400" cy="4857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centerAt overload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52400" y="3733800"/>
            <a:ext cx="1676400" cy="57785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Shrinks (k&lt;1)or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Stretches (k&gt;1)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52400" y="4495800"/>
            <a:ext cx="1676400" cy="103346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Pints center point and radius of calling Circle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3657600" y="4648200"/>
            <a:ext cx="3505200" cy="30321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print() Method from Point class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9EB2408-1B76-441C-A847-A47E2F9DC455}" type="slidenum">
              <a:rPr lang="en-US" altLang="en-US" b="0"/>
              <a:pPr/>
              <a:t>9</a:t>
            </a:fld>
            <a:endParaRPr lang="en-US" altLang="en-US" b="0"/>
          </a:p>
        </p:txBody>
      </p:sp>
      <p:pic>
        <p:nvPicPr>
          <p:cNvPr id="12291" name="Picture 3" descr="capture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76400"/>
            <a:ext cx="6324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8"/>
          <p:cNvSpPr>
            <a:spLocks noChangeArrowheads="1"/>
          </p:cNvSpPr>
          <p:nvPr/>
        </p:nvSpPr>
        <p:spPr bwMode="auto">
          <a:xfrm>
            <a:off x="304800" y="3733800"/>
            <a:ext cx="2133600" cy="251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800" smtClean="0"/>
              <a:t>CIRCLE OBJECT EXAMPLE</a:t>
            </a:r>
            <a:br>
              <a:rPr lang="en-US" altLang="en-US" sz="3800" smtClean="0"/>
            </a:br>
            <a:r>
              <a:rPr lang="en-US" altLang="en-US" sz="3800" smtClean="0"/>
              <a:t> </a:t>
            </a:r>
            <a:r>
              <a:rPr lang="en-US" altLang="en-US" sz="2800" smtClean="0"/>
              <a:t>Main Function</a:t>
            </a:r>
            <a:r>
              <a:rPr lang="en-US" altLang="en-US" sz="3800" smtClean="0"/>
              <a:t> </a:t>
            </a:r>
          </a:p>
        </p:txBody>
      </p:sp>
      <p:graphicFrame>
        <p:nvGraphicFramePr>
          <p:cNvPr id="12294" name="Object 4"/>
          <p:cNvGraphicFramePr>
            <a:graphicFrameLocks noChangeAspect="1"/>
          </p:cNvGraphicFramePr>
          <p:nvPr/>
        </p:nvGraphicFramePr>
        <p:xfrm>
          <a:off x="838200" y="53340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Worksheet" r:id="rId4" imgW="1971675" imgH="1057275" progId="Excel.Sheet.8">
                  <p:embed/>
                </p:oleObj>
              </mc:Choice>
              <mc:Fallback>
                <p:oleObj name="Worksheet" r:id="rId4" imgW="1971675" imgH="1057275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3340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5" name="Text Box 5"/>
          <p:cNvSpPr txBox="1">
            <a:spLocks noChangeArrowheads="1"/>
          </p:cNvSpPr>
          <p:nvPr/>
        </p:nvSpPr>
        <p:spPr bwMode="auto">
          <a:xfrm>
            <a:off x="990600" y="4953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y</a:t>
            </a:r>
          </a:p>
        </p:txBody>
      </p:sp>
      <p:graphicFrame>
        <p:nvGraphicFramePr>
          <p:cNvPr id="12296" name="Object 6"/>
          <p:cNvGraphicFramePr>
            <a:graphicFrameLocks noChangeAspect="1"/>
          </p:cNvGraphicFramePr>
          <p:nvPr/>
        </p:nvGraphicFramePr>
        <p:xfrm>
          <a:off x="8382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Worksheet" r:id="rId6" imgW="1971675" imgH="1057275" progId="Excel.Sheet.8">
                  <p:embed/>
                </p:oleObj>
              </mc:Choice>
              <mc:Fallback>
                <p:oleObj name="Worksheet" r:id="rId6" imgW="1971675" imgH="1057275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7" name="Text Box 7"/>
          <p:cNvSpPr txBox="1">
            <a:spLocks noChangeArrowheads="1"/>
          </p:cNvSpPr>
          <p:nvPr/>
        </p:nvSpPr>
        <p:spPr bwMode="auto">
          <a:xfrm>
            <a:off x="990600" y="38862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0">
                <a:solidFill>
                  <a:schemeClr val="tx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2298" name="Text Box 9"/>
          <p:cNvSpPr txBox="1">
            <a:spLocks noChangeArrowheads="1"/>
          </p:cNvSpPr>
          <p:nvPr/>
        </p:nvSpPr>
        <p:spPr bwMode="auto">
          <a:xfrm>
            <a:off x="304800" y="3352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12299" name="Rectangle 10"/>
          <p:cNvSpPr>
            <a:spLocks noChangeArrowheads="1"/>
          </p:cNvSpPr>
          <p:nvPr/>
        </p:nvSpPr>
        <p:spPr bwMode="auto">
          <a:xfrm>
            <a:off x="1828800" y="2971800"/>
            <a:ext cx="1295400" cy="228600"/>
          </a:xfrm>
          <a:prstGeom prst="rect">
            <a:avLst/>
          </a:prstGeom>
          <a:solidFill>
            <a:srgbClr val="FFCC00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cho">
  <a:themeElements>
    <a:clrScheme name="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h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Office\Templates\Echo.pot</Template>
  <TotalTime>0</TotalTime>
  <Words>816</Words>
  <Application>Microsoft Office PowerPoint</Application>
  <PresentationFormat>On-screen Show (4:3)</PresentationFormat>
  <Paragraphs>511</Paragraphs>
  <Slides>38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Wingdings</vt:lpstr>
      <vt:lpstr>Times New Roman</vt:lpstr>
      <vt:lpstr>Courier New</vt:lpstr>
      <vt:lpstr>Echo</vt:lpstr>
      <vt:lpstr>Microsoft Office Excel Worksheet</vt:lpstr>
      <vt:lpstr>PowerPoint Presentation</vt:lpstr>
      <vt:lpstr>CIRCLE OBJECT EXAMPLE Point Class Review: </vt:lpstr>
      <vt:lpstr>CIRCLE OBJECT EXAMPLE  Point Class Review: </vt:lpstr>
      <vt:lpstr>CIRCLE OBJECT EXAMPLE  Circle Class Statement: </vt:lpstr>
      <vt:lpstr>CIRCLE OBJECT EXAMPLE  Constructors’ Implementations: </vt:lpstr>
      <vt:lpstr>CIRCLE OBJECT EXAMPLE  Implementations of other Methods: </vt:lpstr>
      <vt:lpstr>CIRCLE OBJECT EXAMPLE  Implementations of other Methods: </vt:lpstr>
      <vt:lpstr>CIRCLE OBJECT EXAMPLE  Implementations of other Methods: </vt:lpstr>
      <vt:lpstr>CIRCLE OBJECT EXAMPLE  Main Function </vt:lpstr>
      <vt:lpstr>CIRCLE OBJECT EXAMPLE  Main Function </vt:lpstr>
      <vt:lpstr>CIRCLE OBJECT EXAMPLE  Main Function </vt:lpstr>
      <vt:lpstr>CIRCLE OBJECT EXAMPLE  Circle :: print ( )  </vt:lpstr>
      <vt:lpstr>CIRCLE OBJECT EXAMPLE  Circle :: print ( ) </vt:lpstr>
      <vt:lpstr>CIRCLE OBJECT EXAMPLE  Circle :: print ( )</vt:lpstr>
      <vt:lpstr>CIRCLE OBJECT EXAMPLE  Circle :: print ( ) </vt:lpstr>
      <vt:lpstr>CIRCLE OBJECT EXAMPLE  Circle :: print ( )</vt:lpstr>
      <vt:lpstr>CIRCLE OBJECT EXAMPLE  Circle :: area ( )</vt:lpstr>
      <vt:lpstr>CIRCLE OBJECT EXAMPLE  Circle :: area ( )</vt:lpstr>
      <vt:lpstr>CIRCLE OBJECT EXAMPLE  Circle :: area ( )</vt:lpstr>
      <vt:lpstr>CIRCLE OBJECT EXAMPLE  Circle :: resize ( )</vt:lpstr>
      <vt:lpstr>CIRCLE OBJECT EXAMPLE  Circle :: resize ( )</vt:lpstr>
      <vt:lpstr>CIRCLE OBJECT EXAMPLE  Circle :: resize ( )</vt:lpstr>
      <vt:lpstr>CIRCLE OBJECT EXAMPLE  Circle :: resize ( )</vt:lpstr>
      <vt:lpstr>CIRCLE OBJECT EXAMPLE  Circle :: resize ( )</vt:lpstr>
      <vt:lpstr>CIRCLE OBJECT EXAMPLE  Boolean methods in Circle Class</vt:lpstr>
      <vt:lpstr>CIRCLE OBJECT EXAMPLE  Boolean methods in Circle Class</vt:lpstr>
      <vt:lpstr>CIRCLE OBJECT EXAMPLE  Boolean methods in Circle Class</vt:lpstr>
      <vt:lpstr>CIRCLE OBJECT EXAMPLE  Boolean methods in Circle Class</vt:lpstr>
      <vt:lpstr>CIRCLE OBJECT EXAMPLE  Boolean methods in Circle Class</vt:lpstr>
      <vt:lpstr>CIRCLE OBJECT EXAMPLE  Boolean methods in Circle Class</vt:lpstr>
      <vt:lpstr>CIRCLE OBJECT EXAMPLE  Boolean methods in Circle Class</vt:lpstr>
      <vt:lpstr>CIRCLE OBJECT EXAMPLE  Boolean methods in Circle Class</vt:lpstr>
      <vt:lpstr>CIRCLE OBJECT EXAMPLE  Boolean methods in Circle Class</vt:lpstr>
      <vt:lpstr>CIRCLE OBJECT EXAMPLE  Boolean methods in Circle Class</vt:lpstr>
      <vt:lpstr>CIRCLE OBJECT EXAMPLE  Boolean methods in Circle Class</vt:lpstr>
      <vt:lpstr>CIRCLE OBJECT EXAMPLE  Methods in Circle Class</vt:lpstr>
      <vt:lpstr>CIRCLE OBJECT EXAMPLE  Methods in Circle Class</vt:lpstr>
      <vt:lpstr>CIRCLE OBJECT EXAMPLE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2026-02-23T00:05:01Z</dcterms:created>
  <dcterms:modified xsi:type="dcterms:W3CDTF">2026-02-23T05:48:38Z</dcterms:modified>
</cp:coreProperties>
</file>