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37" r:id="rId1"/>
  </p:sldMasterIdLst>
  <p:notesMasterIdLst>
    <p:notesMasterId r:id="rId79"/>
  </p:notesMasterIdLst>
  <p:handoutMasterIdLst>
    <p:handoutMasterId r:id="rId80"/>
  </p:handoutMasterIdLst>
  <p:sldIdLst>
    <p:sldId id="256" r:id="rId2"/>
    <p:sldId id="265" r:id="rId3"/>
    <p:sldId id="521" r:id="rId4"/>
    <p:sldId id="524" r:id="rId5"/>
    <p:sldId id="525" r:id="rId6"/>
    <p:sldId id="526" r:id="rId7"/>
    <p:sldId id="523" r:id="rId8"/>
    <p:sldId id="527" r:id="rId9"/>
    <p:sldId id="588" r:id="rId10"/>
    <p:sldId id="528" r:id="rId11"/>
    <p:sldId id="529" r:id="rId12"/>
    <p:sldId id="530" r:id="rId13"/>
    <p:sldId id="589" r:id="rId14"/>
    <p:sldId id="531" r:id="rId15"/>
    <p:sldId id="532" r:id="rId16"/>
    <p:sldId id="582" r:id="rId17"/>
    <p:sldId id="533" r:id="rId18"/>
    <p:sldId id="534" r:id="rId19"/>
    <p:sldId id="535" r:id="rId20"/>
    <p:sldId id="536" r:id="rId21"/>
    <p:sldId id="537" r:id="rId22"/>
    <p:sldId id="538" r:id="rId23"/>
    <p:sldId id="539" r:id="rId24"/>
    <p:sldId id="540" r:id="rId25"/>
    <p:sldId id="542" r:id="rId26"/>
    <p:sldId id="583" r:id="rId27"/>
    <p:sldId id="543" r:id="rId28"/>
    <p:sldId id="544" r:id="rId29"/>
    <p:sldId id="545" r:id="rId30"/>
    <p:sldId id="590" r:id="rId31"/>
    <p:sldId id="584" r:id="rId32"/>
    <p:sldId id="587" r:id="rId33"/>
    <p:sldId id="586" r:id="rId34"/>
    <p:sldId id="585" r:id="rId35"/>
    <p:sldId id="546" r:id="rId36"/>
    <p:sldId id="547" r:id="rId37"/>
    <p:sldId id="548" r:id="rId38"/>
    <p:sldId id="549" r:id="rId39"/>
    <p:sldId id="550" r:id="rId40"/>
    <p:sldId id="591" r:id="rId41"/>
    <p:sldId id="551" r:id="rId42"/>
    <p:sldId id="552" r:id="rId43"/>
    <p:sldId id="553" r:id="rId44"/>
    <p:sldId id="554" r:id="rId45"/>
    <p:sldId id="555" r:id="rId46"/>
    <p:sldId id="556" r:id="rId47"/>
    <p:sldId id="557" r:id="rId48"/>
    <p:sldId id="558" r:id="rId49"/>
    <p:sldId id="559" r:id="rId50"/>
    <p:sldId id="592" r:id="rId51"/>
    <p:sldId id="560" r:id="rId52"/>
    <p:sldId id="561" r:id="rId53"/>
    <p:sldId id="562" r:id="rId54"/>
    <p:sldId id="563" r:id="rId55"/>
    <p:sldId id="564" r:id="rId56"/>
    <p:sldId id="565" r:id="rId57"/>
    <p:sldId id="566" r:id="rId58"/>
    <p:sldId id="567" r:id="rId59"/>
    <p:sldId id="568" r:id="rId60"/>
    <p:sldId id="571" r:id="rId61"/>
    <p:sldId id="569" r:id="rId62"/>
    <p:sldId id="570" r:id="rId63"/>
    <p:sldId id="572" r:id="rId64"/>
    <p:sldId id="573" r:id="rId65"/>
    <p:sldId id="574" r:id="rId66"/>
    <p:sldId id="575" r:id="rId67"/>
    <p:sldId id="576" r:id="rId68"/>
    <p:sldId id="577" r:id="rId69"/>
    <p:sldId id="578" r:id="rId70"/>
    <p:sldId id="579" r:id="rId71"/>
    <p:sldId id="580" r:id="rId72"/>
    <p:sldId id="581" r:id="rId73"/>
    <p:sldId id="594" r:id="rId74"/>
    <p:sldId id="595" r:id="rId75"/>
    <p:sldId id="596" r:id="rId76"/>
    <p:sldId id="597" r:id="rId77"/>
    <p:sldId id="598" r:id="rId7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0066CC"/>
    <a:srgbClr val="FA2400"/>
    <a:srgbClr val="0000FF"/>
    <a:srgbClr val="006600"/>
    <a:srgbClr val="89DDD5"/>
    <a:srgbClr val="71EFF5"/>
    <a:srgbClr val="89D9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6499" autoAdjust="0"/>
    <p:restoredTop sz="94737" autoAdjust="0"/>
  </p:normalViewPr>
  <p:slideViewPr>
    <p:cSldViewPr>
      <p:cViewPr varScale="1">
        <p:scale>
          <a:sx n="114" d="100"/>
          <a:sy n="114" d="100"/>
        </p:scale>
        <p:origin x="114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4.emf"/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2.emf"/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2.emf"/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2.emf"/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2.emf"/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2.emf"/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2.emf"/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2.emf"/><Relationship Id="rId1" Type="http://schemas.openxmlformats.org/officeDocument/2006/relationships/image" Target="../media/image30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22.emf"/><Relationship Id="rId1" Type="http://schemas.openxmlformats.org/officeDocument/2006/relationships/image" Target="../media/image31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2.emf"/><Relationship Id="rId1" Type="http://schemas.openxmlformats.org/officeDocument/2006/relationships/image" Target="../media/image33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2.emf"/><Relationship Id="rId1" Type="http://schemas.openxmlformats.org/officeDocument/2006/relationships/image" Target="../media/image33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2.emf"/><Relationship Id="rId1" Type="http://schemas.openxmlformats.org/officeDocument/2006/relationships/image" Target="../media/image33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2.emf"/><Relationship Id="rId1" Type="http://schemas.openxmlformats.org/officeDocument/2006/relationships/image" Target="../media/image33.emf"/><Relationship Id="rId4" Type="http://schemas.openxmlformats.org/officeDocument/2006/relationships/image" Target="../media/image37.png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38.e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39.e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40.e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4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42.e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6.emf"/><Relationship Id="rId1" Type="http://schemas.openxmlformats.org/officeDocument/2006/relationships/image" Target="../media/image45.png"/><Relationship Id="rId4" Type="http://schemas.openxmlformats.org/officeDocument/2006/relationships/image" Target="../media/image3.e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3.emf"/><Relationship Id="rId1" Type="http://schemas.openxmlformats.org/officeDocument/2006/relationships/image" Target="../media/image45.png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3.emf"/><Relationship Id="rId1" Type="http://schemas.openxmlformats.org/officeDocument/2006/relationships/image" Target="../media/image45.png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3.emf"/><Relationship Id="rId1" Type="http://schemas.openxmlformats.org/officeDocument/2006/relationships/image" Target="../media/image47.png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3.emf"/><Relationship Id="rId1" Type="http://schemas.openxmlformats.org/officeDocument/2006/relationships/image" Target="../media/image48.png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3.emf"/><Relationship Id="rId1" Type="http://schemas.openxmlformats.org/officeDocument/2006/relationships/image" Target="../media/image49.png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3.emf"/><Relationship Id="rId1" Type="http://schemas.openxmlformats.org/officeDocument/2006/relationships/image" Target="../media/image50.png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3.emf"/><Relationship Id="rId1" Type="http://schemas.openxmlformats.org/officeDocument/2006/relationships/image" Target="../media/image5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3.emf"/><Relationship Id="rId1" Type="http://schemas.openxmlformats.org/officeDocument/2006/relationships/image" Target="../media/image52.png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3.emf"/><Relationship Id="rId1" Type="http://schemas.openxmlformats.org/officeDocument/2006/relationships/image" Target="../media/image53.png"/></Relationships>
</file>

<file path=ppt/drawings/_rels/vmlDrawing4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53.png"/><Relationship Id="rId1" Type="http://schemas.openxmlformats.org/officeDocument/2006/relationships/image" Target="../media/image54.emf"/><Relationship Id="rId4" Type="http://schemas.openxmlformats.org/officeDocument/2006/relationships/image" Target="../media/image3.e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53.png"/><Relationship Id="rId1" Type="http://schemas.openxmlformats.org/officeDocument/2006/relationships/image" Target="../media/image55.emf"/><Relationship Id="rId4" Type="http://schemas.openxmlformats.org/officeDocument/2006/relationships/image" Target="../media/image3.emf"/></Relationships>
</file>

<file path=ppt/drawings/_rels/vmlDrawing4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53.png"/><Relationship Id="rId1" Type="http://schemas.openxmlformats.org/officeDocument/2006/relationships/image" Target="../media/image55.emf"/><Relationship Id="rId4" Type="http://schemas.openxmlformats.org/officeDocument/2006/relationships/image" Target="../media/image3.emf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53.png"/><Relationship Id="rId1" Type="http://schemas.openxmlformats.org/officeDocument/2006/relationships/image" Target="../media/image56.emf"/><Relationship Id="rId4" Type="http://schemas.openxmlformats.org/officeDocument/2006/relationships/image" Target="../media/image3.emf"/></Relationships>
</file>

<file path=ppt/drawings/_rels/vmlDrawing4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4.emf"/><Relationship Id="rId1" Type="http://schemas.openxmlformats.org/officeDocument/2006/relationships/image" Target="../media/image57.png"/><Relationship Id="rId4" Type="http://schemas.openxmlformats.org/officeDocument/2006/relationships/image" Target="../media/image56.emf"/></Relationships>
</file>

<file path=ppt/drawings/_rels/vmlDrawing4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4.emf"/><Relationship Id="rId1" Type="http://schemas.openxmlformats.org/officeDocument/2006/relationships/image" Target="../media/image58.png"/><Relationship Id="rId4" Type="http://schemas.openxmlformats.org/officeDocument/2006/relationships/image" Target="../media/image56.emf"/></Relationships>
</file>

<file path=ppt/drawings/_rels/vmlDrawing4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44.emf"/><Relationship Id="rId1" Type="http://schemas.openxmlformats.org/officeDocument/2006/relationships/image" Target="../media/image59.png"/><Relationship Id="rId4" Type="http://schemas.openxmlformats.org/officeDocument/2006/relationships/image" Target="../media/image56.emf"/></Relationships>
</file>

<file path=ppt/drawings/_rels/vmlDrawing4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44.emf"/><Relationship Id="rId1" Type="http://schemas.openxmlformats.org/officeDocument/2006/relationships/image" Target="../media/image61.png"/><Relationship Id="rId4" Type="http://schemas.openxmlformats.org/officeDocument/2006/relationships/image" Target="../media/image60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image" Target="../media/image63.emf"/></Relationships>
</file>

<file path=ppt/drawings/_rels/vmlDrawing5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image" Target="../media/image63.emf"/></Relationships>
</file>

<file path=ppt/drawings/_rels/vmlDrawing5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3.emf"/></Relationships>
</file>

<file path=ppt/drawings/_rels/vmlDrawing5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image" Target="../media/image63.emf"/></Relationships>
</file>

<file path=ppt/drawings/_rels/vmlDrawing5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image" Target="../media/image68.emf"/></Relationships>
</file>

<file path=ppt/drawings/_rels/vmlDrawing5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70.emf"/><Relationship Id="rId1" Type="http://schemas.openxmlformats.org/officeDocument/2006/relationships/image" Target="../media/image69.png"/></Relationships>
</file>

<file path=ppt/drawings/_rels/vmlDrawing5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3.emf"/><Relationship Id="rId1" Type="http://schemas.openxmlformats.org/officeDocument/2006/relationships/image" Target="../media/image69.png"/></Relationships>
</file>

<file path=ppt/drawings/_rels/vmlDrawing5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9.png"/><Relationship Id="rId1" Type="http://schemas.openxmlformats.org/officeDocument/2006/relationships/image" Target="../media/image3.emf"/></Relationships>
</file>

<file path=ppt/drawings/_rels/vmlDrawing5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3.emf"/><Relationship Id="rId1" Type="http://schemas.openxmlformats.org/officeDocument/2006/relationships/image" Target="../media/image71.png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6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emf"/><Relationship Id="rId1" Type="http://schemas.openxmlformats.org/officeDocument/2006/relationships/image" Target="../media/image3.emf"/><Relationship Id="rId5" Type="http://schemas.openxmlformats.org/officeDocument/2006/relationships/image" Target="../media/image74.png"/><Relationship Id="rId4" Type="http://schemas.openxmlformats.org/officeDocument/2006/relationships/image" Target="../media/image63.emf"/></Relationships>
</file>

<file path=ppt/drawings/_rels/vmlDrawing6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6.emf"/><Relationship Id="rId1" Type="http://schemas.openxmlformats.org/officeDocument/2006/relationships/image" Target="../media/image75.emf"/><Relationship Id="rId5" Type="http://schemas.openxmlformats.org/officeDocument/2006/relationships/image" Target="../media/image74.png"/><Relationship Id="rId4" Type="http://schemas.openxmlformats.org/officeDocument/2006/relationships/image" Target="../media/image63.emf"/></Relationships>
</file>

<file path=ppt/drawings/_rels/vmlDrawing6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73.png"/><Relationship Id="rId1" Type="http://schemas.openxmlformats.org/officeDocument/2006/relationships/image" Target="../media/image75.emf"/><Relationship Id="rId5" Type="http://schemas.openxmlformats.org/officeDocument/2006/relationships/image" Target="../media/image74.png"/><Relationship Id="rId4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79.emf"/><Relationship Id="rId1" Type="http://schemas.openxmlformats.org/officeDocument/2006/relationships/image" Target="../media/image78.png"/><Relationship Id="rId6" Type="http://schemas.openxmlformats.org/officeDocument/2006/relationships/image" Target="../media/image75.emf"/><Relationship Id="rId5" Type="http://schemas.openxmlformats.org/officeDocument/2006/relationships/image" Target="../media/image80.png"/><Relationship Id="rId4" Type="http://schemas.openxmlformats.org/officeDocument/2006/relationships/image" Target="../media/image74.png"/></Relationships>
</file>

<file path=ppt/drawings/_rels/vmlDrawing6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78.png"/><Relationship Id="rId1" Type="http://schemas.openxmlformats.org/officeDocument/2006/relationships/image" Target="../media/image79.emf"/><Relationship Id="rId6" Type="http://schemas.openxmlformats.org/officeDocument/2006/relationships/image" Target="../media/image75.emf"/><Relationship Id="rId5" Type="http://schemas.openxmlformats.org/officeDocument/2006/relationships/image" Target="../media/image80.png"/><Relationship Id="rId4" Type="http://schemas.openxmlformats.org/officeDocument/2006/relationships/image" Target="../media/image74.png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5.emf"/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7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7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38FC42D-E3D6-4127-9667-F3F79DCB2B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5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45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5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02D1519-6C18-4ACE-960A-311C5E2DC2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E3F9E4B-60EC-4537-A209-062B72A5048A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61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C0A9897-35F6-4A8E-9693-88667CDF8E22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3E8FBD5-1724-4E6C-946A-AAA526DF6608}" type="slidenum">
              <a:rPr lang="en-US" altLang="en-US" smtClean="0"/>
              <a:pPr>
                <a:spcBef>
                  <a:spcPct val="0"/>
                </a:spcBef>
              </a:pPr>
              <a:t>11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0414976-455F-45B3-9582-DD9FB5B4681E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40F27B1-68DC-4A61-A9B6-9C6BE86C71A5}" type="slidenum">
              <a:rPr lang="en-US" altLang="en-US" smtClean="0"/>
              <a:pPr>
                <a:spcBef>
                  <a:spcPct val="0"/>
                </a:spcBef>
              </a:pPr>
              <a:t>13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F43A2C0-14C7-4DE8-9D36-0E9C342A66D2}" type="slidenum">
              <a:rPr lang="en-US" altLang="en-US" smtClean="0"/>
              <a:pPr>
                <a:spcBef>
                  <a:spcPct val="0"/>
                </a:spcBef>
              </a:pPr>
              <a:t>14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C27DD74-774A-4127-BB24-53F958F615F5}" type="slidenum">
              <a:rPr lang="en-US" altLang="en-US" smtClean="0"/>
              <a:pPr>
                <a:spcBef>
                  <a:spcPct val="0"/>
                </a:spcBef>
              </a:pPr>
              <a:t>15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5D25D09-CB28-4EC1-B782-35662A61B21E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16C5842-3C67-4D5C-8D8B-CFE27C0CE7A1}" type="slidenum">
              <a:rPr lang="en-US" altLang="en-US" smtClean="0"/>
              <a:pPr>
                <a:spcBef>
                  <a:spcPct val="0"/>
                </a:spcBef>
              </a:pPr>
              <a:t>17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68B8EAA-6FB9-4C1B-A5C7-5F9C46035E53}" type="slidenum">
              <a:rPr lang="en-US" altLang="en-US" smtClean="0"/>
              <a:pPr>
                <a:spcBef>
                  <a:spcPct val="0"/>
                </a:spcBef>
              </a:pPr>
              <a:t>18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4896AB0-15A2-454C-9758-FF8018ED0508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2DCA9B6-27EB-4E68-98FE-15E565A8FCBD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F999080-1BB2-402E-B58C-FE7CB1B2E3E4}" type="slidenum">
              <a:rPr lang="en-US" altLang="en-US" smtClean="0"/>
              <a:pPr>
                <a:spcBef>
                  <a:spcPct val="0"/>
                </a:spcBef>
              </a:pPr>
              <a:t>20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B47A114-D796-40A9-A805-8CAE44DFF8C4}" type="slidenum">
              <a:rPr lang="en-US" altLang="en-US" smtClean="0"/>
              <a:pPr>
                <a:spcBef>
                  <a:spcPct val="0"/>
                </a:spcBef>
              </a:pPr>
              <a:t>21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CD1D347-A83E-4E16-A01B-4A0A0C7AD04E}" type="slidenum">
              <a:rPr lang="en-US" altLang="en-US" smtClean="0"/>
              <a:pPr>
                <a:spcBef>
                  <a:spcPct val="0"/>
                </a:spcBef>
              </a:pPr>
              <a:t>22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D3360E0-28FD-4427-877F-9006BD8B588E}" type="slidenum">
              <a:rPr lang="en-US" altLang="en-US" smtClean="0"/>
              <a:pPr>
                <a:spcBef>
                  <a:spcPct val="0"/>
                </a:spcBef>
              </a:pPr>
              <a:t>23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C053E5D-0C43-4557-86C1-3D77773B2213}" type="slidenum">
              <a:rPr lang="en-US" altLang="en-US" smtClean="0"/>
              <a:pPr>
                <a:spcBef>
                  <a:spcPct val="0"/>
                </a:spcBef>
              </a:pPr>
              <a:t>24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51512CB-9F23-46C8-9ECC-97DAED42C41C}" type="slidenum">
              <a:rPr lang="en-US" altLang="en-US" smtClean="0"/>
              <a:pPr>
                <a:spcBef>
                  <a:spcPct val="0"/>
                </a:spcBef>
              </a:pPr>
              <a:t>25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FBC1A4B-1EAF-4AB6-B1EA-A010366364DC}" type="slidenum">
              <a:rPr lang="en-US" altLang="en-US" smtClean="0"/>
              <a:pPr>
                <a:spcBef>
                  <a:spcPct val="0"/>
                </a:spcBef>
              </a:pPr>
              <a:t>26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E5DCD5C-899A-4C47-8ADF-15CD23C88226}" type="slidenum">
              <a:rPr lang="en-US" altLang="en-US" smtClean="0"/>
              <a:pPr>
                <a:spcBef>
                  <a:spcPct val="0"/>
                </a:spcBef>
              </a:pPr>
              <a:t>27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2B1F41B-80E8-4857-9805-3CAF04540910}" type="slidenum">
              <a:rPr lang="en-US" altLang="en-US" smtClean="0"/>
              <a:pPr>
                <a:spcBef>
                  <a:spcPct val="0"/>
                </a:spcBef>
              </a:pPr>
              <a:t>28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81C01FB-8C42-43C4-A767-9BF658867502}" type="slidenum">
              <a:rPr lang="en-US" altLang="en-US" smtClean="0"/>
              <a:pPr>
                <a:spcBef>
                  <a:spcPct val="0"/>
                </a:spcBef>
              </a:pPr>
              <a:t>29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030C0D5-2E11-4A8F-BDA3-676E15837913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B9F4CC-D55C-49F8-BE62-90C0F27FC6ED}" type="slidenum">
              <a:rPr lang="en-US" altLang="en-US" smtClean="0"/>
              <a:pPr>
                <a:spcBef>
                  <a:spcPct val="0"/>
                </a:spcBef>
              </a:pPr>
              <a:t>30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0554C6A-A317-48FB-AE11-9B5B6F9DF94F}" type="slidenum">
              <a:rPr lang="en-US" altLang="en-US" smtClean="0"/>
              <a:pPr>
                <a:spcBef>
                  <a:spcPct val="0"/>
                </a:spcBef>
              </a:pPr>
              <a:t>31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E440509-785A-4CAC-B484-59A303C9549D}" type="slidenum">
              <a:rPr lang="en-US" altLang="en-US" smtClean="0"/>
              <a:pPr>
                <a:spcBef>
                  <a:spcPct val="0"/>
                </a:spcBef>
              </a:pPr>
              <a:t>32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BD5E145-6118-4AAB-B708-183387FB9016}" type="slidenum">
              <a:rPr lang="en-US" altLang="en-US" smtClean="0"/>
              <a:pPr>
                <a:spcBef>
                  <a:spcPct val="0"/>
                </a:spcBef>
              </a:pPr>
              <a:t>33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34B890A-9C05-47FC-9522-3287C34537D9}" type="slidenum">
              <a:rPr lang="en-US" altLang="en-US" smtClean="0"/>
              <a:pPr>
                <a:spcBef>
                  <a:spcPct val="0"/>
                </a:spcBef>
              </a:pPr>
              <a:t>34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804804D-D4B5-4F0F-822D-051C0777311D}" type="slidenum">
              <a:rPr lang="en-US" altLang="en-US" smtClean="0"/>
              <a:pPr>
                <a:spcBef>
                  <a:spcPct val="0"/>
                </a:spcBef>
              </a:pPr>
              <a:t>35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56A8703-ADE7-46FF-8A7C-5614BC0A28E3}" type="slidenum">
              <a:rPr lang="en-US" altLang="en-US" smtClean="0"/>
              <a:pPr>
                <a:spcBef>
                  <a:spcPct val="0"/>
                </a:spcBef>
              </a:pPr>
              <a:t>36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51E7098-2DFD-4C3C-B5EF-3DF83BA8A43E}" type="slidenum">
              <a:rPr lang="en-US" altLang="en-US" smtClean="0"/>
              <a:pPr>
                <a:spcBef>
                  <a:spcPct val="0"/>
                </a:spcBef>
              </a:pPr>
              <a:t>37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C968911-FF3A-4997-BDA9-E50B9DAE63BF}" type="slidenum">
              <a:rPr lang="en-US" altLang="en-US" smtClean="0"/>
              <a:pPr>
                <a:spcBef>
                  <a:spcPct val="0"/>
                </a:spcBef>
              </a:pPr>
              <a:t>38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20A0347-3B2C-4B99-BA4D-80CDFD96D564}" type="slidenum">
              <a:rPr lang="en-US" altLang="en-US" smtClean="0"/>
              <a:pPr>
                <a:spcBef>
                  <a:spcPct val="0"/>
                </a:spcBef>
              </a:pPr>
              <a:t>39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61C6A6C-4990-4C2E-905C-630B44232BFC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E77896C-109E-40B0-A0C9-4179FA1E55B1}" type="slidenum">
              <a:rPr lang="en-US" altLang="en-US" smtClean="0"/>
              <a:pPr>
                <a:spcBef>
                  <a:spcPct val="0"/>
                </a:spcBef>
              </a:pPr>
              <a:t>40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7C63653-9DF3-4157-A791-91BC01E746BA}" type="slidenum">
              <a:rPr lang="en-US" altLang="en-US" smtClean="0"/>
              <a:pPr>
                <a:spcBef>
                  <a:spcPct val="0"/>
                </a:spcBef>
              </a:pPr>
              <a:t>41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F9A3314-1079-47B5-A46E-E86F858B235C}" type="slidenum">
              <a:rPr lang="en-US" altLang="en-US" smtClean="0"/>
              <a:pPr>
                <a:spcBef>
                  <a:spcPct val="0"/>
                </a:spcBef>
              </a:pPr>
              <a:t>42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7E73977-FB86-4712-8EAF-D3417E545F28}" type="slidenum">
              <a:rPr lang="en-US" altLang="en-US" smtClean="0"/>
              <a:pPr>
                <a:spcBef>
                  <a:spcPct val="0"/>
                </a:spcBef>
              </a:pPr>
              <a:t>43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8DFF0C-0F1F-487A-BB55-846F1E78B5F2}" type="slidenum">
              <a:rPr lang="en-US" altLang="en-US" smtClean="0"/>
              <a:pPr>
                <a:spcBef>
                  <a:spcPct val="0"/>
                </a:spcBef>
              </a:pPr>
              <a:t>44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6DD6ED8-77FA-4AD4-91A9-F855F4F75A2B}" type="slidenum">
              <a:rPr lang="en-US" altLang="en-US" smtClean="0"/>
              <a:pPr>
                <a:spcBef>
                  <a:spcPct val="0"/>
                </a:spcBef>
              </a:pPr>
              <a:t>45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2CBA1C1-6B1C-401A-B147-43F864BED2B4}" type="slidenum">
              <a:rPr lang="en-US" altLang="en-US" smtClean="0"/>
              <a:pPr>
                <a:spcBef>
                  <a:spcPct val="0"/>
                </a:spcBef>
              </a:pPr>
              <a:t>46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B71D6D1-F093-42E2-9098-879EECAFA1F3}" type="slidenum">
              <a:rPr lang="en-US" altLang="en-US" smtClean="0"/>
              <a:pPr>
                <a:spcBef>
                  <a:spcPct val="0"/>
                </a:spcBef>
              </a:pPr>
              <a:t>47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8628B7-A0AA-4789-AC8F-3FE71851B62F}" type="slidenum">
              <a:rPr lang="en-US" altLang="en-US" smtClean="0"/>
              <a:pPr>
                <a:spcBef>
                  <a:spcPct val="0"/>
                </a:spcBef>
              </a:pPr>
              <a:t>48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A64B36D-D57B-4401-B240-14E4BBEC7577}" type="slidenum">
              <a:rPr lang="en-US" altLang="en-US" smtClean="0"/>
              <a:pPr>
                <a:spcBef>
                  <a:spcPct val="0"/>
                </a:spcBef>
              </a:pPr>
              <a:t>49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34FE3EB-4469-422A-9CE5-AD4B3204146D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FA9FF89-AEE1-47BA-B8BD-40AE1CE79F75}" type="slidenum">
              <a:rPr lang="en-US" altLang="en-US" smtClean="0"/>
              <a:pPr>
                <a:spcBef>
                  <a:spcPct val="0"/>
                </a:spcBef>
              </a:pPr>
              <a:t>50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2AF359F-FAA3-4D4F-AF93-92F8C146C70E}" type="slidenum">
              <a:rPr lang="en-US" altLang="en-US" smtClean="0"/>
              <a:pPr>
                <a:spcBef>
                  <a:spcPct val="0"/>
                </a:spcBef>
              </a:pPr>
              <a:t>51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63750DD-3D21-4EF3-9602-CE6584C93A86}" type="slidenum">
              <a:rPr lang="en-US" altLang="en-US" smtClean="0"/>
              <a:pPr>
                <a:spcBef>
                  <a:spcPct val="0"/>
                </a:spcBef>
              </a:pPr>
              <a:t>52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79C9B4B-A9B4-4A26-86C6-327054EB4EAA}" type="slidenum">
              <a:rPr lang="en-US" altLang="en-US" smtClean="0"/>
              <a:pPr>
                <a:spcBef>
                  <a:spcPct val="0"/>
                </a:spcBef>
              </a:pPr>
              <a:t>53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C853E12-5FF9-4D21-9446-E72CFF5ABFC4}" type="slidenum">
              <a:rPr lang="en-US" altLang="en-US" smtClean="0"/>
              <a:pPr>
                <a:spcBef>
                  <a:spcPct val="0"/>
                </a:spcBef>
              </a:pPr>
              <a:t>54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BB236BB-7C90-477D-B5A9-2DEDD9D61486}" type="slidenum">
              <a:rPr lang="en-US" altLang="en-US" smtClean="0"/>
              <a:pPr>
                <a:spcBef>
                  <a:spcPct val="0"/>
                </a:spcBef>
              </a:pPr>
              <a:t>55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6CEAA51-3593-47BF-B186-95F7F64A2132}" type="slidenum">
              <a:rPr lang="en-US" altLang="en-US" smtClean="0"/>
              <a:pPr>
                <a:spcBef>
                  <a:spcPct val="0"/>
                </a:spcBef>
              </a:pPr>
              <a:t>56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6FD5F47-3225-4756-A634-D8FA2532D7C6}" type="slidenum">
              <a:rPr lang="en-US" altLang="en-US" smtClean="0"/>
              <a:pPr>
                <a:spcBef>
                  <a:spcPct val="0"/>
                </a:spcBef>
              </a:pPr>
              <a:t>57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372B812-A2F1-4D6D-B520-51AB2A91BEE2}" type="slidenum">
              <a:rPr lang="en-US" altLang="en-US" smtClean="0"/>
              <a:pPr>
                <a:spcBef>
                  <a:spcPct val="0"/>
                </a:spcBef>
              </a:pPr>
              <a:t>58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2910063-6AB0-4AA3-8865-18C8A55D8D48}" type="slidenum">
              <a:rPr lang="en-US" altLang="en-US" smtClean="0"/>
              <a:pPr>
                <a:spcBef>
                  <a:spcPct val="0"/>
                </a:spcBef>
              </a:pPr>
              <a:t>59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F34BF8F-04E2-4155-91A7-F2DD6F524437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A527BE9-3FF1-41BC-86C9-A44AD062318C}" type="slidenum">
              <a:rPr lang="en-US" altLang="en-US" smtClean="0"/>
              <a:pPr>
                <a:spcBef>
                  <a:spcPct val="0"/>
                </a:spcBef>
              </a:pPr>
              <a:t>60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F62BF8C-1F99-432B-A0DD-07DF966ACFB9}" type="slidenum">
              <a:rPr lang="en-US" altLang="en-US" smtClean="0"/>
              <a:pPr>
                <a:spcBef>
                  <a:spcPct val="0"/>
                </a:spcBef>
              </a:pPr>
              <a:t>61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BFB6016-696D-442C-8C5F-6AA4A7785D37}" type="slidenum">
              <a:rPr lang="en-US" altLang="en-US" smtClean="0"/>
              <a:pPr>
                <a:spcBef>
                  <a:spcPct val="0"/>
                </a:spcBef>
              </a:pPr>
              <a:t>62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2125659-1FFE-4C00-B9AC-A5A448ACD756}" type="slidenum">
              <a:rPr lang="en-US" altLang="en-US" smtClean="0"/>
              <a:pPr>
                <a:spcBef>
                  <a:spcPct val="0"/>
                </a:spcBef>
              </a:pPr>
              <a:t>63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F5C9111-D517-4784-A4F0-1F9902799BC9}" type="slidenum">
              <a:rPr lang="en-US" altLang="en-US" smtClean="0"/>
              <a:pPr>
                <a:spcBef>
                  <a:spcPct val="0"/>
                </a:spcBef>
              </a:pPr>
              <a:t>64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B621DE4-5524-432D-ACA4-245F5AD1EFCE}" type="slidenum">
              <a:rPr lang="en-US" altLang="en-US" smtClean="0"/>
              <a:pPr>
                <a:spcBef>
                  <a:spcPct val="0"/>
                </a:spcBef>
              </a:pPr>
              <a:t>65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399E9CD-834D-484D-A61C-557118DD4FF8}" type="slidenum">
              <a:rPr lang="en-US" altLang="en-US" smtClean="0"/>
              <a:pPr>
                <a:spcBef>
                  <a:spcPct val="0"/>
                </a:spcBef>
              </a:pPr>
              <a:t>66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920C1E0-698A-4FFA-AD03-C6091AE139A7}" type="slidenum">
              <a:rPr lang="en-US" altLang="en-US" smtClean="0"/>
              <a:pPr>
                <a:spcBef>
                  <a:spcPct val="0"/>
                </a:spcBef>
              </a:pPr>
              <a:t>67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187908C-43A8-4159-90AE-A8DCCC27EFD4}" type="slidenum">
              <a:rPr lang="en-US" altLang="en-US" smtClean="0"/>
              <a:pPr>
                <a:spcBef>
                  <a:spcPct val="0"/>
                </a:spcBef>
              </a:pPr>
              <a:t>68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4AD65AF-4B19-4855-B932-41A638321472}" type="slidenum">
              <a:rPr lang="en-US" altLang="en-US" smtClean="0"/>
              <a:pPr>
                <a:spcBef>
                  <a:spcPct val="0"/>
                </a:spcBef>
              </a:pPr>
              <a:t>69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89E8517-7D90-416C-A7A7-C0D447120D2B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ADE341C-D403-43BC-9D4A-88BDAA37E6F8}" type="slidenum">
              <a:rPr lang="en-US" altLang="en-US" smtClean="0"/>
              <a:pPr>
                <a:spcBef>
                  <a:spcPct val="0"/>
                </a:spcBef>
              </a:pPr>
              <a:t>70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9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4B0BC2B-C4A0-42CC-9321-B63D8F58A0BD}" type="slidenum">
              <a:rPr lang="en-US" altLang="en-US" smtClean="0"/>
              <a:pPr>
                <a:spcBef>
                  <a:spcPct val="0"/>
                </a:spcBef>
              </a:pPr>
              <a:t>71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CE14610-56E6-4093-BC96-A80C646E39C4}" type="slidenum">
              <a:rPr lang="en-US" altLang="en-US" smtClean="0"/>
              <a:pPr>
                <a:spcBef>
                  <a:spcPct val="0"/>
                </a:spcBef>
              </a:pPr>
              <a:t>72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956DD90-AF96-41AD-81AB-99B934253664}" type="slidenum">
              <a:rPr lang="en-US" altLang="en-US" smtClean="0"/>
              <a:pPr>
                <a:spcBef>
                  <a:spcPct val="0"/>
                </a:spcBef>
              </a:pPr>
              <a:t>73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54FAFFF-31D9-4423-8FFB-F2EC84CD0EC7}" type="slidenum">
              <a:rPr lang="en-US" altLang="en-US" smtClean="0"/>
              <a:pPr>
                <a:spcBef>
                  <a:spcPct val="0"/>
                </a:spcBef>
              </a:pPr>
              <a:t>74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8252ED0-FCE9-4D3E-8235-95056E5D357C}" type="slidenum">
              <a:rPr lang="en-US" altLang="en-US" smtClean="0"/>
              <a:pPr>
                <a:spcBef>
                  <a:spcPct val="0"/>
                </a:spcBef>
              </a:pPr>
              <a:t>75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9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9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F79AF7E-19CF-4B70-B70F-134A69A7DEC2}" type="slidenum">
              <a:rPr lang="en-US" altLang="en-US" smtClean="0"/>
              <a:pPr>
                <a:spcBef>
                  <a:spcPct val="0"/>
                </a:spcBef>
              </a:pPr>
              <a:t>76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1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EFCFD90-2883-4934-A117-BF742CD82D94}" type="slidenum">
              <a:rPr lang="en-US" altLang="en-US" smtClean="0"/>
              <a:pPr>
                <a:spcBef>
                  <a:spcPct val="0"/>
                </a:spcBef>
              </a:pPr>
              <a:t>77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EFDB07E-15FD-4FC4-8472-2434E42FA8AA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A4BE186-29B1-4CB5-AEDF-7EA9BC6F1B5E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1905000" y="1219200"/>
            <a:ext cx="0" cy="2057400"/>
          </a:xfrm>
          <a:prstGeom prst="line">
            <a:avLst/>
          </a:prstGeom>
          <a:noFill/>
          <a:ln w="349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163513" y="2103438"/>
            <a:ext cx="347662" cy="347662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4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739775" y="2105025"/>
            <a:ext cx="349250" cy="347663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4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1317625" y="2105025"/>
            <a:ext cx="347663" cy="347663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4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03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33600" y="1371600"/>
            <a:ext cx="6477000" cy="175260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733800"/>
            <a:ext cx="6477000" cy="19812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0866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810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Serdar Kirli</a:t>
            </a: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2209800" y="6248400"/>
            <a:ext cx="1219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A3CF2-DA57-450F-9C60-2C70FBA7FA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251214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Serdar Kirli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D9419-6D47-4981-B7AB-85AB71E251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475579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90500"/>
            <a:ext cx="1752600" cy="5829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105400" cy="5829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Serdar Kirli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C422E7-1C76-476C-B33D-586051B93C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150807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0" y="1905000"/>
            <a:ext cx="3429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Serdar Kirli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ECE12-F853-4B83-9AD1-70F13CD1DB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116871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Serdar Kirli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1CE39F-9429-401D-9D25-3A5348634C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197829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Serdar Kirli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62D5F-1679-47DC-8208-5AC8725A20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768967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Serdar Kirli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7F74A-C212-4B31-A95E-065DE05133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617244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Serdar Kirli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73F40-A2EE-449F-9162-11FE5283F0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668821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Serdar Kirli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CB618-1D88-476F-8162-A586077DEE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31449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Serdar Kirli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19E40-410D-490F-8BA7-DA7754DA10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966224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Serdar Kirli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67E12-1760-4BA7-A5C7-1121010347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898595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Serdar Kirli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C17E2-F6E4-4426-B7E9-F2F5510C2C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254374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90500"/>
            <a:ext cx="7010400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05000"/>
            <a:ext cx="7010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9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ClrTx/>
              <a:buSzTx/>
              <a:buFontTx/>
              <a:buNone/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Dr. Serdar Kirli</a:t>
            </a:r>
          </a:p>
        </p:txBody>
      </p:sp>
      <p:sp>
        <p:nvSpPr>
          <p:cNvPr id="99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F3E6E80-8129-4F77-86EC-CFB92D6BAD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Oval 8"/>
          <p:cNvSpPr>
            <a:spLocks noChangeArrowheads="1"/>
          </p:cNvSpPr>
          <p:nvPr/>
        </p:nvSpPr>
        <p:spPr bwMode="auto">
          <a:xfrm>
            <a:off x="152400" y="838200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4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3" name="Oval 9"/>
          <p:cNvSpPr>
            <a:spLocks noChangeArrowheads="1"/>
          </p:cNvSpPr>
          <p:nvPr/>
        </p:nvSpPr>
        <p:spPr bwMode="auto">
          <a:xfrm>
            <a:off x="539750" y="838200"/>
            <a:ext cx="228600" cy="2286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4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4" name="Oval 10"/>
          <p:cNvSpPr>
            <a:spLocks noChangeArrowheads="1"/>
          </p:cNvSpPr>
          <p:nvPr/>
        </p:nvSpPr>
        <p:spPr bwMode="auto">
          <a:xfrm>
            <a:off x="927100" y="838200"/>
            <a:ext cx="228600" cy="228600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4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anose="05000000000000000000" pitchFamily="2" charset="2"/>
        <a:buChar char="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l"/>
        <a:defRPr sz="2800">
          <a:solidFill>
            <a:schemeClr val="tx2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2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2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7.emf"/><Relationship Id="rId4" Type="http://schemas.openxmlformats.org/officeDocument/2006/relationships/oleObject" Target="../embeddings/oleObject2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18.emf"/><Relationship Id="rId4" Type="http://schemas.openxmlformats.org/officeDocument/2006/relationships/oleObject" Target="../embeddings/oleObject23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6.bin"/><Relationship Id="rId5" Type="http://schemas.openxmlformats.org/officeDocument/2006/relationships/image" Target="../media/image19.emf"/><Relationship Id="rId4" Type="http://schemas.openxmlformats.org/officeDocument/2006/relationships/oleObject" Target="../embeddings/oleObject25.bin"/><Relationship Id="rId9" Type="http://schemas.openxmlformats.org/officeDocument/2006/relationships/image" Target="../media/image9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20.e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9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20.emf"/><Relationship Id="rId10" Type="http://schemas.openxmlformats.org/officeDocument/2006/relationships/image" Target="../media/image9.emf"/><Relationship Id="rId4" Type="http://schemas.openxmlformats.org/officeDocument/2006/relationships/oleObject" Target="../embeddings/oleObject31.bin"/><Relationship Id="rId9" Type="http://schemas.openxmlformats.org/officeDocument/2006/relationships/oleObject" Target="../embeddings/oleObject3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9.emf"/><Relationship Id="rId5" Type="http://schemas.openxmlformats.org/officeDocument/2006/relationships/image" Target="../media/image20.emf"/><Relationship Id="rId10" Type="http://schemas.openxmlformats.org/officeDocument/2006/relationships/oleObject" Target="../embeddings/oleObject36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9.emf"/><Relationship Id="rId5" Type="http://schemas.openxmlformats.org/officeDocument/2006/relationships/image" Target="../media/image20.emf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7.bin"/><Relationship Id="rId9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9.emf"/><Relationship Id="rId5" Type="http://schemas.openxmlformats.org/officeDocument/2006/relationships/image" Target="../media/image20.emf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40.bin"/><Relationship Id="rId9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44.bin"/><Relationship Id="rId11" Type="http://schemas.openxmlformats.org/officeDocument/2006/relationships/image" Target="../media/image9.emf"/><Relationship Id="rId5" Type="http://schemas.openxmlformats.org/officeDocument/2006/relationships/image" Target="../media/image27.emf"/><Relationship Id="rId10" Type="http://schemas.openxmlformats.org/officeDocument/2006/relationships/oleObject" Target="../embeddings/oleObject45.bin"/><Relationship Id="rId4" Type="http://schemas.openxmlformats.org/officeDocument/2006/relationships/oleObject" Target="../embeddings/oleObject43.bin"/><Relationship Id="rId9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9.emf"/><Relationship Id="rId5" Type="http://schemas.openxmlformats.org/officeDocument/2006/relationships/image" Target="../media/image28.emf"/><Relationship Id="rId10" Type="http://schemas.openxmlformats.org/officeDocument/2006/relationships/oleObject" Target="../embeddings/oleObject48.bin"/><Relationship Id="rId4" Type="http://schemas.openxmlformats.org/officeDocument/2006/relationships/oleObject" Target="../embeddings/oleObject46.bin"/><Relationship Id="rId9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9.emf"/><Relationship Id="rId5" Type="http://schemas.openxmlformats.org/officeDocument/2006/relationships/image" Target="../media/image30.emf"/><Relationship Id="rId10" Type="http://schemas.openxmlformats.org/officeDocument/2006/relationships/oleObject" Target="../embeddings/oleObject51.bin"/><Relationship Id="rId4" Type="http://schemas.openxmlformats.org/officeDocument/2006/relationships/oleObject" Target="../embeddings/oleObject49.bin"/><Relationship Id="rId9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53.bin"/><Relationship Id="rId11" Type="http://schemas.openxmlformats.org/officeDocument/2006/relationships/image" Target="../media/image32.emf"/><Relationship Id="rId5" Type="http://schemas.openxmlformats.org/officeDocument/2006/relationships/image" Target="../media/image31.emf"/><Relationship Id="rId10" Type="http://schemas.openxmlformats.org/officeDocument/2006/relationships/oleObject" Target="../embeddings/oleObject54.bin"/><Relationship Id="rId4" Type="http://schemas.openxmlformats.org/officeDocument/2006/relationships/oleObject" Target="../embeddings/oleObject52.bin"/><Relationship Id="rId9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22.emf"/><Relationship Id="rId12" Type="http://schemas.openxmlformats.org/officeDocument/2006/relationships/image" Target="../media/image3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56.bin"/><Relationship Id="rId11" Type="http://schemas.openxmlformats.org/officeDocument/2006/relationships/oleObject" Target="../embeddings/oleObject57.bin"/><Relationship Id="rId5" Type="http://schemas.openxmlformats.org/officeDocument/2006/relationships/image" Target="../media/image33.emf"/><Relationship Id="rId10" Type="http://schemas.openxmlformats.org/officeDocument/2006/relationships/image" Target="../media/image34.jpeg"/><Relationship Id="rId4" Type="http://schemas.openxmlformats.org/officeDocument/2006/relationships/oleObject" Target="../embeddings/oleObject55.bin"/><Relationship Id="rId9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22.emf"/><Relationship Id="rId12" Type="http://schemas.openxmlformats.org/officeDocument/2006/relationships/image" Target="../media/image3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59.bin"/><Relationship Id="rId11" Type="http://schemas.openxmlformats.org/officeDocument/2006/relationships/oleObject" Target="../embeddings/oleObject60.bin"/><Relationship Id="rId5" Type="http://schemas.openxmlformats.org/officeDocument/2006/relationships/image" Target="../media/image33.emf"/><Relationship Id="rId10" Type="http://schemas.openxmlformats.org/officeDocument/2006/relationships/image" Target="../media/image35.jpeg"/><Relationship Id="rId4" Type="http://schemas.openxmlformats.org/officeDocument/2006/relationships/oleObject" Target="../embeddings/oleObject58.bin"/><Relationship Id="rId9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31.emf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22.emf"/><Relationship Id="rId12" Type="http://schemas.openxmlformats.org/officeDocument/2006/relationships/oleObject" Target="../embeddings/oleObject6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62.bin"/><Relationship Id="rId11" Type="http://schemas.openxmlformats.org/officeDocument/2006/relationships/image" Target="../media/image36.jpeg"/><Relationship Id="rId5" Type="http://schemas.openxmlformats.org/officeDocument/2006/relationships/image" Target="../media/image33.emf"/><Relationship Id="rId10" Type="http://schemas.openxmlformats.org/officeDocument/2006/relationships/image" Target="../media/image35.jpeg"/><Relationship Id="rId4" Type="http://schemas.openxmlformats.org/officeDocument/2006/relationships/oleObject" Target="../embeddings/oleObject61.bin"/><Relationship Id="rId9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31.emf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22.emf"/><Relationship Id="rId12" Type="http://schemas.openxmlformats.org/officeDocument/2006/relationships/oleObject" Target="../embeddings/oleObject6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65.bin"/><Relationship Id="rId11" Type="http://schemas.openxmlformats.org/officeDocument/2006/relationships/image" Target="../media/image36.jpeg"/><Relationship Id="rId5" Type="http://schemas.openxmlformats.org/officeDocument/2006/relationships/image" Target="../media/image33.emf"/><Relationship Id="rId15" Type="http://schemas.openxmlformats.org/officeDocument/2006/relationships/image" Target="../media/image37.png"/><Relationship Id="rId10" Type="http://schemas.openxmlformats.org/officeDocument/2006/relationships/image" Target="../media/image35.jpeg"/><Relationship Id="rId4" Type="http://schemas.openxmlformats.org/officeDocument/2006/relationships/oleObject" Target="../embeddings/oleObject64.bin"/><Relationship Id="rId9" Type="http://schemas.openxmlformats.org/officeDocument/2006/relationships/image" Target="../media/image29.jpeg"/><Relationship Id="rId14" Type="http://schemas.openxmlformats.org/officeDocument/2006/relationships/oleObject" Target="../embeddings/oleObject67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69.bin"/><Relationship Id="rId5" Type="http://schemas.openxmlformats.org/officeDocument/2006/relationships/image" Target="../media/image38.emf"/><Relationship Id="rId4" Type="http://schemas.openxmlformats.org/officeDocument/2006/relationships/oleObject" Target="../embeddings/oleObject68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71.bin"/><Relationship Id="rId5" Type="http://schemas.openxmlformats.org/officeDocument/2006/relationships/image" Target="../media/image39.emf"/><Relationship Id="rId4" Type="http://schemas.openxmlformats.org/officeDocument/2006/relationships/oleObject" Target="../embeddings/oleObject70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73.bin"/><Relationship Id="rId5" Type="http://schemas.openxmlformats.org/officeDocument/2006/relationships/image" Target="../media/image40.emf"/><Relationship Id="rId4" Type="http://schemas.openxmlformats.org/officeDocument/2006/relationships/oleObject" Target="../embeddings/oleObject72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75.bin"/><Relationship Id="rId5" Type="http://schemas.openxmlformats.org/officeDocument/2006/relationships/image" Target="../media/image41.emf"/><Relationship Id="rId4" Type="http://schemas.openxmlformats.org/officeDocument/2006/relationships/oleObject" Target="../embeddings/oleObject74.bin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77.bin"/><Relationship Id="rId5" Type="http://schemas.openxmlformats.org/officeDocument/2006/relationships/image" Target="../media/image42.emf"/><Relationship Id="rId4" Type="http://schemas.openxmlformats.org/officeDocument/2006/relationships/oleObject" Target="../embeddings/oleObject76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0.bin"/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4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79.bin"/><Relationship Id="rId5" Type="http://schemas.openxmlformats.org/officeDocument/2006/relationships/image" Target="../media/image43.emf"/><Relationship Id="rId4" Type="http://schemas.openxmlformats.org/officeDocument/2006/relationships/oleObject" Target="../embeddings/oleObject78.bin"/><Relationship Id="rId9" Type="http://schemas.openxmlformats.org/officeDocument/2006/relationships/image" Target="../media/image3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.bin"/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4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82.bin"/><Relationship Id="rId11" Type="http://schemas.openxmlformats.org/officeDocument/2006/relationships/image" Target="../media/image3.emf"/><Relationship Id="rId5" Type="http://schemas.openxmlformats.org/officeDocument/2006/relationships/image" Target="../media/image45.png"/><Relationship Id="rId10" Type="http://schemas.openxmlformats.org/officeDocument/2006/relationships/oleObject" Target="../embeddings/oleObject84.bin"/><Relationship Id="rId4" Type="http://schemas.openxmlformats.org/officeDocument/2006/relationships/oleObject" Target="../embeddings/oleObject81.bin"/><Relationship Id="rId9" Type="http://schemas.openxmlformats.org/officeDocument/2006/relationships/image" Target="../media/image44.e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7.bin"/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86.bin"/><Relationship Id="rId5" Type="http://schemas.openxmlformats.org/officeDocument/2006/relationships/image" Target="../media/image45.png"/><Relationship Id="rId10" Type="http://schemas.openxmlformats.org/officeDocument/2006/relationships/oleObject" Target="../embeddings/oleObject88.bin"/><Relationship Id="rId4" Type="http://schemas.openxmlformats.org/officeDocument/2006/relationships/oleObject" Target="../embeddings/oleObject85.bin"/><Relationship Id="rId9" Type="http://schemas.openxmlformats.org/officeDocument/2006/relationships/image" Target="../media/image4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.bin"/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90.bin"/><Relationship Id="rId5" Type="http://schemas.openxmlformats.org/officeDocument/2006/relationships/image" Target="../media/image45.png"/><Relationship Id="rId10" Type="http://schemas.openxmlformats.org/officeDocument/2006/relationships/oleObject" Target="../embeddings/oleObject92.bin"/><Relationship Id="rId4" Type="http://schemas.openxmlformats.org/officeDocument/2006/relationships/oleObject" Target="../embeddings/oleObject89.bin"/><Relationship Id="rId9" Type="http://schemas.openxmlformats.org/officeDocument/2006/relationships/image" Target="../media/image44.e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5.bin"/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94.bin"/><Relationship Id="rId5" Type="http://schemas.openxmlformats.org/officeDocument/2006/relationships/image" Target="../media/image47.png"/><Relationship Id="rId10" Type="http://schemas.openxmlformats.org/officeDocument/2006/relationships/oleObject" Target="../embeddings/oleObject96.bin"/><Relationship Id="rId4" Type="http://schemas.openxmlformats.org/officeDocument/2006/relationships/oleObject" Target="../embeddings/oleObject93.bin"/><Relationship Id="rId9" Type="http://schemas.openxmlformats.org/officeDocument/2006/relationships/image" Target="../media/image44.e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9.bin"/><Relationship Id="rId3" Type="http://schemas.openxmlformats.org/officeDocument/2006/relationships/notesSlide" Target="../notesSlides/notesSlide42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98.bin"/><Relationship Id="rId5" Type="http://schemas.openxmlformats.org/officeDocument/2006/relationships/image" Target="../media/image48.png"/><Relationship Id="rId10" Type="http://schemas.openxmlformats.org/officeDocument/2006/relationships/oleObject" Target="../embeddings/oleObject100.bin"/><Relationship Id="rId4" Type="http://schemas.openxmlformats.org/officeDocument/2006/relationships/oleObject" Target="../embeddings/oleObject97.bin"/><Relationship Id="rId9" Type="http://schemas.openxmlformats.org/officeDocument/2006/relationships/image" Target="../media/image44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3.bin"/><Relationship Id="rId3" Type="http://schemas.openxmlformats.org/officeDocument/2006/relationships/notesSlide" Target="../notesSlides/notesSlide4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102.bin"/><Relationship Id="rId5" Type="http://schemas.openxmlformats.org/officeDocument/2006/relationships/image" Target="../media/image49.png"/><Relationship Id="rId10" Type="http://schemas.openxmlformats.org/officeDocument/2006/relationships/oleObject" Target="../embeddings/oleObject104.bin"/><Relationship Id="rId4" Type="http://schemas.openxmlformats.org/officeDocument/2006/relationships/oleObject" Target="../embeddings/oleObject101.bin"/><Relationship Id="rId9" Type="http://schemas.openxmlformats.org/officeDocument/2006/relationships/image" Target="../media/image44.e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7.bin"/><Relationship Id="rId3" Type="http://schemas.openxmlformats.org/officeDocument/2006/relationships/notesSlide" Target="../notesSlides/notesSlide44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106.bin"/><Relationship Id="rId5" Type="http://schemas.openxmlformats.org/officeDocument/2006/relationships/image" Target="../media/image50.png"/><Relationship Id="rId10" Type="http://schemas.openxmlformats.org/officeDocument/2006/relationships/oleObject" Target="../embeddings/oleObject108.bin"/><Relationship Id="rId4" Type="http://schemas.openxmlformats.org/officeDocument/2006/relationships/oleObject" Target="../embeddings/oleObject105.bin"/><Relationship Id="rId9" Type="http://schemas.openxmlformats.org/officeDocument/2006/relationships/image" Target="../media/image44.e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1.bin"/><Relationship Id="rId3" Type="http://schemas.openxmlformats.org/officeDocument/2006/relationships/notesSlide" Target="../notesSlides/notesSlide45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110.bin"/><Relationship Id="rId5" Type="http://schemas.openxmlformats.org/officeDocument/2006/relationships/image" Target="../media/image51.png"/><Relationship Id="rId10" Type="http://schemas.openxmlformats.org/officeDocument/2006/relationships/oleObject" Target="../embeddings/oleObject112.bin"/><Relationship Id="rId4" Type="http://schemas.openxmlformats.org/officeDocument/2006/relationships/oleObject" Target="../embeddings/oleObject109.bin"/><Relationship Id="rId9" Type="http://schemas.openxmlformats.org/officeDocument/2006/relationships/image" Target="../media/image44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5.bin"/><Relationship Id="rId3" Type="http://schemas.openxmlformats.org/officeDocument/2006/relationships/notesSlide" Target="../notesSlides/notesSlide46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114.bin"/><Relationship Id="rId5" Type="http://schemas.openxmlformats.org/officeDocument/2006/relationships/image" Target="../media/image52.png"/><Relationship Id="rId10" Type="http://schemas.openxmlformats.org/officeDocument/2006/relationships/oleObject" Target="../embeddings/oleObject116.bin"/><Relationship Id="rId4" Type="http://schemas.openxmlformats.org/officeDocument/2006/relationships/oleObject" Target="../embeddings/oleObject113.bin"/><Relationship Id="rId9" Type="http://schemas.openxmlformats.org/officeDocument/2006/relationships/image" Target="../media/image44.e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9.bin"/><Relationship Id="rId3" Type="http://schemas.openxmlformats.org/officeDocument/2006/relationships/notesSlide" Target="../notesSlides/notesSlide47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118.bin"/><Relationship Id="rId5" Type="http://schemas.openxmlformats.org/officeDocument/2006/relationships/image" Target="../media/image53.png"/><Relationship Id="rId10" Type="http://schemas.openxmlformats.org/officeDocument/2006/relationships/oleObject" Target="../embeddings/oleObject120.bin"/><Relationship Id="rId4" Type="http://schemas.openxmlformats.org/officeDocument/2006/relationships/oleObject" Target="../embeddings/oleObject117.bin"/><Relationship Id="rId9" Type="http://schemas.openxmlformats.org/officeDocument/2006/relationships/image" Target="../media/image44.e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3.bin"/><Relationship Id="rId3" Type="http://schemas.openxmlformats.org/officeDocument/2006/relationships/notesSlide" Target="../notesSlides/notesSlide48.xml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122.bin"/><Relationship Id="rId11" Type="http://schemas.openxmlformats.org/officeDocument/2006/relationships/image" Target="../media/image3.emf"/><Relationship Id="rId5" Type="http://schemas.openxmlformats.org/officeDocument/2006/relationships/image" Target="../media/image54.emf"/><Relationship Id="rId10" Type="http://schemas.openxmlformats.org/officeDocument/2006/relationships/oleObject" Target="../embeddings/oleObject124.bin"/><Relationship Id="rId4" Type="http://schemas.openxmlformats.org/officeDocument/2006/relationships/oleObject" Target="../embeddings/oleObject121.bin"/><Relationship Id="rId9" Type="http://schemas.openxmlformats.org/officeDocument/2006/relationships/image" Target="../media/image44.e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7.bin"/><Relationship Id="rId3" Type="http://schemas.openxmlformats.org/officeDocument/2006/relationships/notesSlide" Target="../notesSlides/notesSlide49.xml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126.bin"/><Relationship Id="rId11" Type="http://schemas.openxmlformats.org/officeDocument/2006/relationships/image" Target="../media/image3.emf"/><Relationship Id="rId5" Type="http://schemas.openxmlformats.org/officeDocument/2006/relationships/image" Target="../media/image55.emf"/><Relationship Id="rId10" Type="http://schemas.openxmlformats.org/officeDocument/2006/relationships/oleObject" Target="../embeddings/oleObject128.bin"/><Relationship Id="rId4" Type="http://schemas.openxmlformats.org/officeDocument/2006/relationships/oleObject" Target="../embeddings/oleObject125.bin"/><Relationship Id="rId9" Type="http://schemas.openxmlformats.org/officeDocument/2006/relationships/image" Target="../media/image44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4.em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1.bin"/><Relationship Id="rId3" Type="http://schemas.openxmlformats.org/officeDocument/2006/relationships/notesSlide" Target="../notesSlides/notesSlide50.xml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6" Type="http://schemas.openxmlformats.org/officeDocument/2006/relationships/oleObject" Target="../embeddings/oleObject130.bin"/><Relationship Id="rId11" Type="http://schemas.openxmlformats.org/officeDocument/2006/relationships/image" Target="../media/image3.emf"/><Relationship Id="rId5" Type="http://schemas.openxmlformats.org/officeDocument/2006/relationships/image" Target="../media/image55.emf"/><Relationship Id="rId10" Type="http://schemas.openxmlformats.org/officeDocument/2006/relationships/oleObject" Target="../embeddings/oleObject132.bin"/><Relationship Id="rId4" Type="http://schemas.openxmlformats.org/officeDocument/2006/relationships/oleObject" Target="../embeddings/oleObject129.bin"/><Relationship Id="rId9" Type="http://schemas.openxmlformats.org/officeDocument/2006/relationships/image" Target="../media/image44.e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5.bin"/><Relationship Id="rId3" Type="http://schemas.openxmlformats.org/officeDocument/2006/relationships/notesSlide" Target="../notesSlides/notesSlide51.xml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134.bin"/><Relationship Id="rId11" Type="http://schemas.openxmlformats.org/officeDocument/2006/relationships/image" Target="../media/image3.emf"/><Relationship Id="rId5" Type="http://schemas.openxmlformats.org/officeDocument/2006/relationships/image" Target="../media/image56.emf"/><Relationship Id="rId10" Type="http://schemas.openxmlformats.org/officeDocument/2006/relationships/oleObject" Target="../embeddings/oleObject136.bin"/><Relationship Id="rId4" Type="http://schemas.openxmlformats.org/officeDocument/2006/relationships/oleObject" Target="../embeddings/oleObject133.bin"/><Relationship Id="rId9" Type="http://schemas.openxmlformats.org/officeDocument/2006/relationships/image" Target="../media/image44.e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9.bin"/><Relationship Id="rId3" Type="http://schemas.openxmlformats.org/officeDocument/2006/relationships/notesSlide" Target="../notesSlides/notesSlide52.xml"/><Relationship Id="rId7" Type="http://schemas.openxmlformats.org/officeDocument/2006/relationships/image" Target="../media/image4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6" Type="http://schemas.openxmlformats.org/officeDocument/2006/relationships/oleObject" Target="../embeddings/oleObject138.bin"/><Relationship Id="rId11" Type="http://schemas.openxmlformats.org/officeDocument/2006/relationships/image" Target="../media/image56.emf"/><Relationship Id="rId5" Type="http://schemas.openxmlformats.org/officeDocument/2006/relationships/image" Target="../media/image57.png"/><Relationship Id="rId10" Type="http://schemas.openxmlformats.org/officeDocument/2006/relationships/oleObject" Target="../embeddings/oleObject140.bin"/><Relationship Id="rId4" Type="http://schemas.openxmlformats.org/officeDocument/2006/relationships/oleObject" Target="../embeddings/oleObject137.bin"/><Relationship Id="rId9" Type="http://schemas.openxmlformats.org/officeDocument/2006/relationships/image" Target="../media/image3.e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3.bin"/><Relationship Id="rId3" Type="http://schemas.openxmlformats.org/officeDocument/2006/relationships/notesSlide" Target="../notesSlides/notesSlide53.xml"/><Relationship Id="rId7" Type="http://schemas.openxmlformats.org/officeDocument/2006/relationships/image" Target="../media/image4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142.bin"/><Relationship Id="rId11" Type="http://schemas.openxmlformats.org/officeDocument/2006/relationships/image" Target="../media/image56.emf"/><Relationship Id="rId5" Type="http://schemas.openxmlformats.org/officeDocument/2006/relationships/image" Target="../media/image58.png"/><Relationship Id="rId10" Type="http://schemas.openxmlformats.org/officeDocument/2006/relationships/oleObject" Target="../embeddings/oleObject144.bin"/><Relationship Id="rId4" Type="http://schemas.openxmlformats.org/officeDocument/2006/relationships/oleObject" Target="../embeddings/oleObject141.bin"/><Relationship Id="rId9" Type="http://schemas.openxmlformats.org/officeDocument/2006/relationships/image" Target="../media/image3.e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7.bin"/><Relationship Id="rId3" Type="http://schemas.openxmlformats.org/officeDocument/2006/relationships/notesSlide" Target="../notesSlides/notesSlide54.xml"/><Relationship Id="rId7" Type="http://schemas.openxmlformats.org/officeDocument/2006/relationships/image" Target="../media/image4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146.bin"/><Relationship Id="rId11" Type="http://schemas.openxmlformats.org/officeDocument/2006/relationships/image" Target="../media/image56.emf"/><Relationship Id="rId5" Type="http://schemas.openxmlformats.org/officeDocument/2006/relationships/image" Target="../media/image59.png"/><Relationship Id="rId10" Type="http://schemas.openxmlformats.org/officeDocument/2006/relationships/oleObject" Target="../embeddings/oleObject148.bin"/><Relationship Id="rId4" Type="http://schemas.openxmlformats.org/officeDocument/2006/relationships/oleObject" Target="../embeddings/oleObject145.bin"/><Relationship Id="rId9" Type="http://schemas.openxmlformats.org/officeDocument/2006/relationships/image" Target="../media/image60.em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1.bin"/><Relationship Id="rId3" Type="http://schemas.openxmlformats.org/officeDocument/2006/relationships/notesSlide" Target="../notesSlides/notesSlide55.xml"/><Relationship Id="rId7" Type="http://schemas.openxmlformats.org/officeDocument/2006/relationships/image" Target="../media/image4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150.bin"/><Relationship Id="rId11" Type="http://schemas.openxmlformats.org/officeDocument/2006/relationships/image" Target="../media/image60.emf"/><Relationship Id="rId5" Type="http://schemas.openxmlformats.org/officeDocument/2006/relationships/image" Target="../media/image61.png"/><Relationship Id="rId10" Type="http://schemas.openxmlformats.org/officeDocument/2006/relationships/oleObject" Target="../embeddings/oleObject152.bin"/><Relationship Id="rId4" Type="http://schemas.openxmlformats.org/officeDocument/2006/relationships/oleObject" Target="../embeddings/oleObject149.bin"/><Relationship Id="rId9" Type="http://schemas.openxmlformats.org/officeDocument/2006/relationships/image" Target="../media/image56.e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Relationship Id="rId5" Type="http://schemas.openxmlformats.org/officeDocument/2006/relationships/image" Target="../media/image62.emf"/><Relationship Id="rId4" Type="http://schemas.openxmlformats.org/officeDocument/2006/relationships/oleObject" Target="../embeddings/oleObject153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7" Type="http://schemas.openxmlformats.org/officeDocument/2006/relationships/image" Target="../media/image6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1.vml"/><Relationship Id="rId6" Type="http://schemas.openxmlformats.org/officeDocument/2006/relationships/oleObject" Target="../embeddings/oleObject155.bin"/><Relationship Id="rId5" Type="http://schemas.openxmlformats.org/officeDocument/2006/relationships/image" Target="../media/image63.emf"/><Relationship Id="rId4" Type="http://schemas.openxmlformats.org/officeDocument/2006/relationships/oleObject" Target="../embeddings/oleObject15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5.emf"/><Relationship Id="rId4" Type="http://schemas.openxmlformats.org/officeDocument/2006/relationships/oleObject" Target="../embeddings/oleObject5.bin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7" Type="http://schemas.openxmlformats.org/officeDocument/2006/relationships/image" Target="../media/image6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2.vml"/><Relationship Id="rId6" Type="http://schemas.openxmlformats.org/officeDocument/2006/relationships/oleObject" Target="../embeddings/oleObject157.bin"/><Relationship Id="rId5" Type="http://schemas.openxmlformats.org/officeDocument/2006/relationships/image" Target="../media/image63.emf"/><Relationship Id="rId4" Type="http://schemas.openxmlformats.org/officeDocument/2006/relationships/oleObject" Target="../embeddings/oleObject156.bin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7" Type="http://schemas.openxmlformats.org/officeDocument/2006/relationships/image" Target="../media/image6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6" Type="http://schemas.openxmlformats.org/officeDocument/2006/relationships/oleObject" Target="../embeddings/oleObject159.bin"/><Relationship Id="rId5" Type="http://schemas.openxmlformats.org/officeDocument/2006/relationships/image" Target="../media/image63.emf"/><Relationship Id="rId4" Type="http://schemas.openxmlformats.org/officeDocument/2006/relationships/oleObject" Target="../embeddings/oleObject158.bin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7" Type="http://schemas.openxmlformats.org/officeDocument/2006/relationships/image" Target="../media/image6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4.vml"/><Relationship Id="rId6" Type="http://schemas.openxmlformats.org/officeDocument/2006/relationships/oleObject" Target="../embeddings/oleObject161.bin"/><Relationship Id="rId5" Type="http://schemas.openxmlformats.org/officeDocument/2006/relationships/image" Target="../media/image63.emf"/><Relationship Id="rId4" Type="http://schemas.openxmlformats.org/officeDocument/2006/relationships/oleObject" Target="../embeddings/oleObject160.bin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7" Type="http://schemas.openxmlformats.org/officeDocument/2006/relationships/image" Target="../media/image6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5.vml"/><Relationship Id="rId6" Type="http://schemas.openxmlformats.org/officeDocument/2006/relationships/oleObject" Target="../embeddings/oleObject163.bin"/><Relationship Id="rId5" Type="http://schemas.openxmlformats.org/officeDocument/2006/relationships/image" Target="../media/image68.emf"/><Relationship Id="rId4" Type="http://schemas.openxmlformats.org/officeDocument/2006/relationships/oleObject" Target="../embeddings/oleObject162.bin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6.bin"/><Relationship Id="rId3" Type="http://schemas.openxmlformats.org/officeDocument/2006/relationships/notesSlide" Target="../notesSlides/notesSlide64.xml"/><Relationship Id="rId7" Type="http://schemas.openxmlformats.org/officeDocument/2006/relationships/image" Target="../media/image7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6.vml"/><Relationship Id="rId6" Type="http://schemas.openxmlformats.org/officeDocument/2006/relationships/oleObject" Target="../embeddings/oleObject165.bin"/><Relationship Id="rId5" Type="http://schemas.openxmlformats.org/officeDocument/2006/relationships/image" Target="../media/image69.png"/><Relationship Id="rId4" Type="http://schemas.openxmlformats.org/officeDocument/2006/relationships/oleObject" Target="../embeddings/oleObject164.bin"/><Relationship Id="rId9" Type="http://schemas.openxmlformats.org/officeDocument/2006/relationships/image" Target="../media/image63.em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9.bin"/><Relationship Id="rId3" Type="http://schemas.openxmlformats.org/officeDocument/2006/relationships/notesSlide" Target="../notesSlides/notesSlide65.xml"/><Relationship Id="rId7" Type="http://schemas.openxmlformats.org/officeDocument/2006/relationships/image" Target="../media/image6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7.vml"/><Relationship Id="rId6" Type="http://schemas.openxmlformats.org/officeDocument/2006/relationships/oleObject" Target="../embeddings/oleObject168.bin"/><Relationship Id="rId5" Type="http://schemas.openxmlformats.org/officeDocument/2006/relationships/image" Target="../media/image69.png"/><Relationship Id="rId4" Type="http://schemas.openxmlformats.org/officeDocument/2006/relationships/oleObject" Target="../embeddings/oleObject167.bin"/><Relationship Id="rId9" Type="http://schemas.openxmlformats.org/officeDocument/2006/relationships/image" Target="../media/image70.emf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2.bin"/><Relationship Id="rId3" Type="http://schemas.openxmlformats.org/officeDocument/2006/relationships/notesSlide" Target="../notesSlides/notesSlide66.xml"/><Relationship Id="rId7" Type="http://schemas.openxmlformats.org/officeDocument/2006/relationships/image" Target="../media/image6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8.vml"/><Relationship Id="rId6" Type="http://schemas.openxmlformats.org/officeDocument/2006/relationships/oleObject" Target="../embeddings/oleObject171.bin"/><Relationship Id="rId5" Type="http://schemas.openxmlformats.org/officeDocument/2006/relationships/image" Target="../media/image3.emf"/><Relationship Id="rId4" Type="http://schemas.openxmlformats.org/officeDocument/2006/relationships/oleObject" Target="../embeddings/oleObject170.bin"/><Relationship Id="rId9" Type="http://schemas.openxmlformats.org/officeDocument/2006/relationships/image" Target="../media/image63.emf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5.bin"/><Relationship Id="rId3" Type="http://schemas.openxmlformats.org/officeDocument/2006/relationships/notesSlide" Target="../notesSlides/notesSlide67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9.vml"/><Relationship Id="rId6" Type="http://schemas.openxmlformats.org/officeDocument/2006/relationships/oleObject" Target="../embeddings/oleObject174.bin"/><Relationship Id="rId5" Type="http://schemas.openxmlformats.org/officeDocument/2006/relationships/image" Target="../media/image71.png"/><Relationship Id="rId4" Type="http://schemas.openxmlformats.org/officeDocument/2006/relationships/oleObject" Target="../embeddings/oleObject173.bin"/><Relationship Id="rId9" Type="http://schemas.openxmlformats.org/officeDocument/2006/relationships/image" Target="../media/image63.emf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8.bin"/><Relationship Id="rId13" Type="http://schemas.openxmlformats.org/officeDocument/2006/relationships/image" Target="../media/image74.png"/><Relationship Id="rId3" Type="http://schemas.openxmlformats.org/officeDocument/2006/relationships/notesSlide" Target="../notesSlides/notesSlide68.xml"/><Relationship Id="rId7" Type="http://schemas.openxmlformats.org/officeDocument/2006/relationships/image" Target="../media/image72.emf"/><Relationship Id="rId12" Type="http://schemas.openxmlformats.org/officeDocument/2006/relationships/oleObject" Target="../embeddings/oleObject18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0.vml"/><Relationship Id="rId6" Type="http://schemas.openxmlformats.org/officeDocument/2006/relationships/oleObject" Target="../embeddings/oleObject177.bin"/><Relationship Id="rId11" Type="http://schemas.openxmlformats.org/officeDocument/2006/relationships/image" Target="../media/image63.emf"/><Relationship Id="rId5" Type="http://schemas.openxmlformats.org/officeDocument/2006/relationships/image" Target="../media/image3.emf"/><Relationship Id="rId10" Type="http://schemas.openxmlformats.org/officeDocument/2006/relationships/oleObject" Target="../embeddings/oleObject179.bin"/><Relationship Id="rId4" Type="http://schemas.openxmlformats.org/officeDocument/2006/relationships/oleObject" Target="../embeddings/oleObject176.bin"/><Relationship Id="rId9" Type="http://schemas.openxmlformats.org/officeDocument/2006/relationships/image" Target="../media/image73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3.bin"/><Relationship Id="rId13" Type="http://schemas.openxmlformats.org/officeDocument/2006/relationships/image" Target="../media/image74.png"/><Relationship Id="rId3" Type="http://schemas.openxmlformats.org/officeDocument/2006/relationships/notesSlide" Target="../notesSlides/notesSlide69.xml"/><Relationship Id="rId7" Type="http://schemas.openxmlformats.org/officeDocument/2006/relationships/image" Target="../media/image76.emf"/><Relationship Id="rId12" Type="http://schemas.openxmlformats.org/officeDocument/2006/relationships/oleObject" Target="../embeddings/oleObject18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1.vml"/><Relationship Id="rId6" Type="http://schemas.openxmlformats.org/officeDocument/2006/relationships/oleObject" Target="../embeddings/oleObject182.bin"/><Relationship Id="rId11" Type="http://schemas.openxmlformats.org/officeDocument/2006/relationships/image" Target="../media/image63.emf"/><Relationship Id="rId5" Type="http://schemas.openxmlformats.org/officeDocument/2006/relationships/image" Target="../media/image75.emf"/><Relationship Id="rId10" Type="http://schemas.openxmlformats.org/officeDocument/2006/relationships/oleObject" Target="../embeddings/oleObject184.bin"/><Relationship Id="rId4" Type="http://schemas.openxmlformats.org/officeDocument/2006/relationships/oleObject" Target="../embeddings/oleObject181.bin"/><Relationship Id="rId9" Type="http://schemas.openxmlformats.org/officeDocument/2006/relationships/image" Target="../media/image7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8.bin"/><Relationship Id="rId13" Type="http://schemas.openxmlformats.org/officeDocument/2006/relationships/image" Target="../media/image74.png"/><Relationship Id="rId3" Type="http://schemas.openxmlformats.org/officeDocument/2006/relationships/notesSlide" Target="../notesSlides/notesSlide70.xml"/><Relationship Id="rId7" Type="http://schemas.openxmlformats.org/officeDocument/2006/relationships/image" Target="../media/image73.png"/><Relationship Id="rId12" Type="http://schemas.openxmlformats.org/officeDocument/2006/relationships/oleObject" Target="../embeddings/oleObject19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2.vml"/><Relationship Id="rId6" Type="http://schemas.openxmlformats.org/officeDocument/2006/relationships/oleObject" Target="../embeddings/oleObject187.bin"/><Relationship Id="rId11" Type="http://schemas.openxmlformats.org/officeDocument/2006/relationships/image" Target="../media/image63.emf"/><Relationship Id="rId5" Type="http://schemas.openxmlformats.org/officeDocument/2006/relationships/image" Target="../media/image75.emf"/><Relationship Id="rId10" Type="http://schemas.openxmlformats.org/officeDocument/2006/relationships/oleObject" Target="../embeddings/oleObject189.bin"/><Relationship Id="rId4" Type="http://schemas.openxmlformats.org/officeDocument/2006/relationships/oleObject" Target="../embeddings/oleObject186.bin"/><Relationship Id="rId9" Type="http://schemas.openxmlformats.org/officeDocument/2006/relationships/image" Target="../media/image77.emf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3.bin"/><Relationship Id="rId13" Type="http://schemas.openxmlformats.org/officeDocument/2006/relationships/image" Target="../media/image80.png"/><Relationship Id="rId3" Type="http://schemas.openxmlformats.org/officeDocument/2006/relationships/notesSlide" Target="../notesSlides/notesSlide71.xml"/><Relationship Id="rId7" Type="http://schemas.openxmlformats.org/officeDocument/2006/relationships/image" Target="../media/image79.emf"/><Relationship Id="rId12" Type="http://schemas.openxmlformats.org/officeDocument/2006/relationships/oleObject" Target="../embeddings/oleObject19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3.vml"/><Relationship Id="rId6" Type="http://schemas.openxmlformats.org/officeDocument/2006/relationships/oleObject" Target="../embeddings/oleObject192.bin"/><Relationship Id="rId11" Type="http://schemas.openxmlformats.org/officeDocument/2006/relationships/image" Target="../media/image74.png"/><Relationship Id="rId5" Type="http://schemas.openxmlformats.org/officeDocument/2006/relationships/image" Target="../media/image78.png"/><Relationship Id="rId15" Type="http://schemas.openxmlformats.org/officeDocument/2006/relationships/image" Target="../media/image75.emf"/><Relationship Id="rId10" Type="http://schemas.openxmlformats.org/officeDocument/2006/relationships/oleObject" Target="../embeddings/oleObject194.bin"/><Relationship Id="rId4" Type="http://schemas.openxmlformats.org/officeDocument/2006/relationships/oleObject" Target="../embeddings/oleObject191.bin"/><Relationship Id="rId9" Type="http://schemas.openxmlformats.org/officeDocument/2006/relationships/image" Target="../media/image63.emf"/><Relationship Id="rId14" Type="http://schemas.openxmlformats.org/officeDocument/2006/relationships/oleObject" Target="../embeddings/oleObject196.bin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9.bin"/><Relationship Id="rId13" Type="http://schemas.openxmlformats.org/officeDocument/2006/relationships/image" Target="../media/image80.png"/><Relationship Id="rId3" Type="http://schemas.openxmlformats.org/officeDocument/2006/relationships/notesSlide" Target="../notesSlides/notesSlide72.xml"/><Relationship Id="rId7" Type="http://schemas.openxmlformats.org/officeDocument/2006/relationships/image" Target="../media/image78.png"/><Relationship Id="rId12" Type="http://schemas.openxmlformats.org/officeDocument/2006/relationships/oleObject" Target="../embeddings/oleObject20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4.vml"/><Relationship Id="rId6" Type="http://schemas.openxmlformats.org/officeDocument/2006/relationships/oleObject" Target="../embeddings/oleObject198.bin"/><Relationship Id="rId11" Type="http://schemas.openxmlformats.org/officeDocument/2006/relationships/image" Target="../media/image74.png"/><Relationship Id="rId5" Type="http://schemas.openxmlformats.org/officeDocument/2006/relationships/image" Target="../media/image79.emf"/><Relationship Id="rId15" Type="http://schemas.openxmlformats.org/officeDocument/2006/relationships/image" Target="../media/image75.emf"/><Relationship Id="rId10" Type="http://schemas.openxmlformats.org/officeDocument/2006/relationships/oleObject" Target="../embeddings/oleObject200.bin"/><Relationship Id="rId4" Type="http://schemas.openxmlformats.org/officeDocument/2006/relationships/oleObject" Target="../embeddings/oleObject197.bin"/><Relationship Id="rId9" Type="http://schemas.openxmlformats.org/officeDocument/2006/relationships/image" Target="../media/image63.emf"/><Relationship Id="rId14" Type="http://schemas.openxmlformats.org/officeDocument/2006/relationships/oleObject" Target="../embeddings/oleObject202.bin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8.emf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Chapter 9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Pointers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0" y="190500"/>
            <a:ext cx="7239000" cy="1527175"/>
          </a:xfrm>
        </p:spPr>
        <p:txBody>
          <a:bodyPr/>
          <a:lstStyle/>
          <a:p>
            <a:pPr eaLnBrk="1" hangingPunct="1"/>
            <a:r>
              <a:rPr lang="en-US" altLang="en-US" smtClean="0"/>
              <a:t>The “Dereferencing” Operator</a:t>
            </a:r>
          </a:p>
        </p:txBody>
      </p:sp>
      <p:graphicFrame>
        <p:nvGraphicFramePr>
          <p:cNvPr id="23555" name="Object 6"/>
          <p:cNvGraphicFramePr>
            <a:graphicFrameLocks noChangeAspect="1"/>
          </p:cNvGraphicFramePr>
          <p:nvPr>
            <p:ph sz="half" idx="2"/>
          </p:nvPr>
        </p:nvGraphicFramePr>
        <p:xfrm>
          <a:off x="6096000" y="29718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4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29718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6" name="Text Box 7"/>
          <p:cNvSpPr txBox="1">
            <a:spLocks noChangeArrowheads="1"/>
          </p:cNvSpPr>
          <p:nvPr/>
        </p:nvSpPr>
        <p:spPr bwMode="auto">
          <a:xfrm>
            <a:off x="6248400" y="2514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23557" name="Object 11"/>
          <p:cNvGraphicFramePr>
            <a:graphicFrameLocks noChangeAspect="1"/>
          </p:cNvGraphicFramePr>
          <p:nvPr/>
        </p:nvGraphicFramePr>
        <p:xfrm>
          <a:off x="6096000" y="428625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5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428625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8" name="Text Box 12"/>
          <p:cNvSpPr txBox="1">
            <a:spLocks noChangeArrowheads="1"/>
          </p:cNvSpPr>
          <p:nvPr/>
        </p:nvSpPr>
        <p:spPr bwMode="auto">
          <a:xfrm>
            <a:off x="6248400" y="4800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23559" name="Text Box 22"/>
          <p:cNvSpPr txBox="1">
            <a:spLocks noChangeArrowheads="1"/>
          </p:cNvSpPr>
          <p:nvPr/>
        </p:nvSpPr>
        <p:spPr bwMode="auto">
          <a:xfrm>
            <a:off x="7696200" y="2514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23560" name="Rectangle 27"/>
          <p:cNvSpPr>
            <a:spLocks noChangeArrowheads="1"/>
          </p:cNvSpPr>
          <p:nvPr/>
        </p:nvSpPr>
        <p:spPr bwMode="auto">
          <a:xfrm>
            <a:off x="762000" y="4724400"/>
            <a:ext cx="10668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3561" name="Rectangle 28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600200"/>
            <a:ext cx="4876800" cy="41148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000" smtClean="0"/>
              <a:t>The </a:t>
            </a:r>
            <a:r>
              <a:rPr lang="en-US" altLang="en-US" sz="2000" b="1" smtClean="0">
                <a:latin typeface="Courier New" panose="02070309020205020404" pitchFamily="49" charset="0"/>
              </a:rPr>
              <a:t>*</a:t>
            </a:r>
            <a:r>
              <a:rPr lang="en-US" altLang="en-US" sz="2000" smtClean="0"/>
              <a:t> is the </a:t>
            </a:r>
            <a:r>
              <a:rPr lang="en-US" altLang="en-US" sz="2000" b="1" smtClean="0"/>
              <a:t>dereferencing</a:t>
            </a:r>
            <a:r>
              <a:rPr lang="en-US" altLang="en-US" sz="2000" smtClean="0"/>
              <a:t> operator. 	</a:t>
            </a:r>
          </a:p>
          <a:p>
            <a:pPr lvl="2" eaLnBrk="1" hangingPunct="1">
              <a:lnSpc>
                <a:spcPct val="80000"/>
              </a:lnSpc>
            </a:pPr>
            <a:endParaRPr lang="en-US" altLang="en-US" sz="1700" smtClean="0"/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altLang="en-US" sz="2000" smtClean="0"/>
              <a:t>For example: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	</a:t>
            </a:r>
            <a:r>
              <a:rPr lang="en-US" altLang="en-US" sz="2000" smtClean="0">
                <a:latin typeface="Courier New" panose="02070309020205020404" pitchFamily="49" charset="0"/>
              </a:rPr>
              <a:t>y =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sets the value of </a:t>
            </a:r>
            <a:r>
              <a:rPr lang="en-US" altLang="en-US" sz="2000" b="1" smtClean="0">
                <a:latin typeface="Courier New" panose="02070309020205020404" pitchFamily="49" charset="0"/>
              </a:rPr>
              <a:t>y</a:t>
            </a:r>
            <a:r>
              <a:rPr lang="en-US" altLang="en-US" sz="2000" smtClean="0"/>
              <a:t> equal to the 	value pointed to by the pointer 	variable </a:t>
            </a:r>
            <a:r>
              <a:rPr lang="en-US" altLang="en-US" sz="2000" b="1" smtClean="0">
                <a:latin typeface="Courier New" panose="02070309020205020404" pitchFamily="49" charset="0"/>
              </a:rPr>
              <a:t>p</a:t>
            </a:r>
            <a:r>
              <a:rPr lang="en-US" altLang="en-US" sz="2000" smtClean="0"/>
              <a:t>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</p:txBody>
      </p:sp>
      <p:sp>
        <p:nvSpPr>
          <p:cNvPr id="481310" name="Rectangle 30"/>
          <p:cNvSpPr>
            <a:spLocks noChangeArrowheads="1"/>
          </p:cNvSpPr>
          <p:nvPr/>
        </p:nvSpPr>
        <p:spPr bwMode="auto">
          <a:xfrm>
            <a:off x="685800" y="4114800"/>
            <a:ext cx="2514600" cy="205740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shade val="95294"/>
                  <a:invGamma/>
                  <a:alpha val="5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y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3.4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 x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3.7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</a:t>
            </a:r>
            <a:r>
              <a:rPr lang="en-US" sz="1600">
                <a:latin typeface="Courier New" pitchFamily="49" charset="0"/>
                <a:cs typeface="Arial" charset="0"/>
              </a:rPr>
              <a:t> *p;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p = &amp;x;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*p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7.5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y = *p;</a:t>
            </a:r>
          </a:p>
        </p:txBody>
      </p:sp>
      <p:graphicFrame>
        <p:nvGraphicFramePr>
          <p:cNvPr id="23563" name="Object 31"/>
          <p:cNvGraphicFramePr>
            <a:graphicFrameLocks noChangeAspect="1"/>
          </p:cNvGraphicFramePr>
          <p:nvPr/>
        </p:nvGraphicFramePr>
        <p:xfrm>
          <a:off x="7581900" y="29718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6" name="Worksheet" r:id="rId8" imgW="1971675" imgH="1057453" progId="Excel.Sheet.8">
                  <p:embed/>
                </p:oleObj>
              </mc:Choice>
              <mc:Fallback>
                <p:oleObj name="Worksheet" r:id="rId8" imgW="1971675" imgH="1057453" progId="Excel.Sheet.8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1900" y="29718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90500"/>
            <a:ext cx="7239000" cy="1527175"/>
          </a:xfrm>
        </p:spPr>
        <p:txBody>
          <a:bodyPr/>
          <a:lstStyle/>
          <a:p>
            <a:pPr eaLnBrk="1" hangingPunct="1"/>
            <a:r>
              <a:rPr lang="en-US" altLang="en-US" smtClean="0"/>
              <a:t>The “Dereferencing” Operator</a:t>
            </a:r>
          </a:p>
        </p:txBody>
      </p:sp>
      <p:graphicFrame>
        <p:nvGraphicFramePr>
          <p:cNvPr id="25603" name="Object 6"/>
          <p:cNvGraphicFramePr>
            <a:graphicFrameLocks noChangeAspect="1"/>
          </p:cNvGraphicFramePr>
          <p:nvPr/>
        </p:nvGraphicFramePr>
        <p:xfrm>
          <a:off x="6096000" y="29718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6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29718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Text Box 7"/>
          <p:cNvSpPr txBox="1">
            <a:spLocks noChangeArrowheads="1"/>
          </p:cNvSpPr>
          <p:nvPr/>
        </p:nvSpPr>
        <p:spPr bwMode="auto">
          <a:xfrm>
            <a:off x="6248400" y="2514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25605" name="Object 8"/>
          <p:cNvGraphicFramePr>
            <a:graphicFrameLocks noChangeAspect="1"/>
          </p:cNvGraphicFramePr>
          <p:nvPr/>
        </p:nvGraphicFramePr>
        <p:xfrm>
          <a:off x="6096000" y="4267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7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4267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6" name="Text Box 9"/>
          <p:cNvSpPr txBox="1">
            <a:spLocks noChangeArrowheads="1"/>
          </p:cNvSpPr>
          <p:nvPr/>
        </p:nvSpPr>
        <p:spPr bwMode="auto">
          <a:xfrm>
            <a:off x="6248400" y="4800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25607" name="Text Box 11"/>
          <p:cNvSpPr txBox="1">
            <a:spLocks noChangeArrowheads="1"/>
          </p:cNvSpPr>
          <p:nvPr/>
        </p:nvSpPr>
        <p:spPr bwMode="auto">
          <a:xfrm>
            <a:off x="4648200" y="5562600"/>
            <a:ext cx="2362200" cy="333375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 b="1">
                <a:latin typeface="Courier New" panose="02070309020205020404" pitchFamily="49" charset="0"/>
              </a:rPr>
              <a:t>p</a:t>
            </a:r>
            <a:r>
              <a:rPr lang="en-US" altLang="en-US" sz="1400"/>
              <a:t> receives the address of </a:t>
            </a:r>
            <a:r>
              <a:rPr lang="en-US" altLang="en-US" sz="1400" b="1">
                <a:latin typeface="Courier New" panose="02070309020205020404" pitchFamily="49" charset="0"/>
              </a:rPr>
              <a:t>x</a:t>
            </a:r>
            <a:endParaRPr lang="en-US" altLang="en-US" sz="1400">
              <a:latin typeface="Courier New" panose="02070309020205020404" pitchFamily="49" charset="0"/>
            </a:endParaRPr>
          </a:p>
        </p:txBody>
      </p:sp>
      <p:sp>
        <p:nvSpPr>
          <p:cNvPr id="25608" name="Line 20"/>
          <p:cNvSpPr>
            <a:spLocks noChangeShapeType="1"/>
          </p:cNvSpPr>
          <p:nvPr/>
        </p:nvSpPr>
        <p:spPr bwMode="auto">
          <a:xfrm flipV="1">
            <a:off x="5715000" y="32766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09" name="Line 21"/>
          <p:cNvSpPr>
            <a:spLocks noChangeShapeType="1"/>
          </p:cNvSpPr>
          <p:nvPr/>
        </p:nvSpPr>
        <p:spPr bwMode="auto">
          <a:xfrm flipH="1" flipV="1">
            <a:off x="5715000" y="3276600"/>
            <a:ext cx="0" cy="129540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10" name="Line 22"/>
          <p:cNvSpPr>
            <a:spLocks noChangeShapeType="1"/>
          </p:cNvSpPr>
          <p:nvPr/>
        </p:nvSpPr>
        <p:spPr bwMode="auto">
          <a:xfrm flipH="1" flipV="1">
            <a:off x="5715000" y="45720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11" name="Text Box 33"/>
          <p:cNvSpPr txBox="1">
            <a:spLocks noChangeArrowheads="1"/>
          </p:cNvSpPr>
          <p:nvPr/>
        </p:nvSpPr>
        <p:spPr bwMode="auto">
          <a:xfrm>
            <a:off x="7696200" y="2514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25612" name="Rectangle 34"/>
          <p:cNvSpPr>
            <a:spLocks noChangeArrowheads="1"/>
          </p:cNvSpPr>
          <p:nvPr/>
        </p:nvSpPr>
        <p:spPr bwMode="auto">
          <a:xfrm>
            <a:off x="762000" y="5334000"/>
            <a:ext cx="838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5613" name="Rectangle 35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600200"/>
            <a:ext cx="4876800" cy="41148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000" smtClean="0"/>
              <a:t>The </a:t>
            </a:r>
            <a:r>
              <a:rPr lang="en-US" altLang="en-US" sz="2000" b="1" smtClean="0">
                <a:latin typeface="Courier New" panose="02070309020205020404" pitchFamily="49" charset="0"/>
              </a:rPr>
              <a:t>*</a:t>
            </a:r>
            <a:r>
              <a:rPr lang="en-US" altLang="en-US" sz="2000" smtClean="0"/>
              <a:t> is the </a:t>
            </a:r>
            <a:r>
              <a:rPr lang="en-US" altLang="en-US" sz="2000" b="1" smtClean="0"/>
              <a:t>dereferencing</a:t>
            </a:r>
            <a:r>
              <a:rPr lang="en-US" altLang="en-US" sz="2000" smtClean="0"/>
              <a:t> operator. 	</a:t>
            </a:r>
          </a:p>
          <a:p>
            <a:pPr lvl="2" eaLnBrk="1" hangingPunct="1">
              <a:lnSpc>
                <a:spcPct val="80000"/>
              </a:lnSpc>
            </a:pPr>
            <a:endParaRPr lang="en-US" altLang="en-US" sz="1700" smtClean="0"/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altLang="en-US" sz="2000" smtClean="0"/>
              <a:t>For example: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	</a:t>
            </a:r>
            <a:r>
              <a:rPr lang="en-US" altLang="en-US" sz="2000" smtClean="0">
                <a:latin typeface="Courier New" panose="02070309020205020404" pitchFamily="49" charset="0"/>
              </a:rPr>
              <a:t>y =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sets the value of </a:t>
            </a:r>
            <a:r>
              <a:rPr lang="en-US" altLang="en-US" sz="2000" b="1" smtClean="0">
                <a:latin typeface="Courier New" panose="02070309020205020404" pitchFamily="49" charset="0"/>
              </a:rPr>
              <a:t>y</a:t>
            </a:r>
            <a:r>
              <a:rPr lang="en-US" altLang="en-US" sz="2000" smtClean="0"/>
              <a:t> equal to the 	value pointed to by the pointer 	variable </a:t>
            </a:r>
            <a:r>
              <a:rPr lang="en-US" altLang="en-US" sz="2000" b="1" smtClean="0">
                <a:latin typeface="Courier New" panose="02070309020205020404" pitchFamily="49" charset="0"/>
              </a:rPr>
              <a:t>p</a:t>
            </a:r>
            <a:r>
              <a:rPr lang="en-US" altLang="en-US" sz="2000" smtClean="0"/>
              <a:t>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</p:txBody>
      </p:sp>
      <p:sp>
        <p:nvSpPr>
          <p:cNvPr id="483365" name="Rectangle 37"/>
          <p:cNvSpPr>
            <a:spLocks noChangeArrowheads="1"/>
          </p:cNvSpPr>
          <p:nvPr/>
        </p:nvSpPr>
        <p:spPr bwMode="auto">
          <a:xfrm>
            <a:off x="685800" y="4114800"/>
            <a:ext cx="2514600" cy="205740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shade val="95294"/>
                  <a:invGamma/>
                  <a:alpha val="5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y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3.4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 x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3.7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  <a:endParaRPr lang="en-US" sz="1600">
              <a:solidFill>
                <a:srgbClr val="0000FF"/>
              </a:solidFill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</a:t>
            </a:r>
            <a:r>
              <a:rPr lang="en-US" sz="1600">
                <a:latin typeface="Courier New" pitchFamily="49" charset="0"/>
                <a:cs typeface="Arial" charset="0"/>
              </a:rPr>
              <a:t> *p;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p = &amp;x;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*p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7.5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y = *p;</a:t>
            </a:r>
          </a:p>
        </p:txBody>
      </p:sp>
      <p:graphicFrame>
        <p:nvGraphicFramePr>
          <p:cNvPr id="25615" name="Object 38"/>
          <p:cNvGraphicFramePr>
            <a:graphicFrameLocks noChangeAspect="1"/>
          </p:cNvGraphicFramePr>
          <p:nvPr/>
        </p:nvGraphicFramePr>
        <p:xfrm>
          <a:off x="7581900" y="29718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" name="Worksheet" r:id="rId8" imgW="1971675" imgH="1057453" progId="Excel.Sheet.8">
                  <p:embed/>
                </p:oleObj>
              </mc:Choice>
              <mc:Fallback>
                <p:oleObj name="Worksheet" r:id="rId8" imgW="1971675" imgH="1057453" progId="Excel.Sheet.8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1900" y="29718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90500"/>
            <a:ext cx="7239000" cy="1527175"/>
          </a:xfrm>
        </p:spPr>
        <p:txBody>
          <a:bodyPr/>
          <a:lstStyle/>
          <a:p>
            <a:pPr eaLnBrk="1" hangingPunct="1"/>
            <a:r>
              <a:rPr lang="en-US" altLang="en-US" smtClean="0"/>
              <a:t>The “Dereferencing” Operator</a:t>
            </a:r>
          </a:p>
        </p:txBody>
      </p:sp>
      <p:graphicFrame>
        <p:nvGraphicFramePr>
          <p:cNvPr id="27651" name="Object 5"/>
          <p:cNvGraphicFramePr>
            <a:graphicFrameLocks noChangeAspect="1"/>
          </p:cNvGraphicFramePr>
          <p:nvPr/>
        </p:nvGraphicFramePr>
        <p:xfrm>
          <a:off x="6096000" y="29718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4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29718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6248400" y="2514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27653" name="Object 7"/>
          <p:cNvGraphicFramePr>
            <a:graphicFrameLocks noChangeAspect="1"/>
          </p:cNvGraphicFramePr>
          <p:nvPr/>
        </p:nvGraphicFramePr>
        <p:xfrm>
          <a:off x="6096000" y="4267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5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4267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4" name="Text Box 8"/>
          <p:cNvSpPr txBox="1">
            <a:spLocks noChangeArrowheads="1"/>
          </p:cNvSpPr>
          <p:nvPr/>
        </p:nvSpPr>
        <p:spPr bwMode="auto">
          <a:xfrm>
            <a:off x="6248400" y="4800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27655" name="Text Box 10"/>
          <p:cNvSpPr txBox="1">
            <a:spLocks noChangeArrowheads="1"/>
          </p:cNvSpPr>
          <p:nvPr/>
        </p:nvSpPr>
        <p:spPr bwMode="auto">
          <a:xfrm>
            <a:off x="3733800" y="5562600"/>
            <a:ext cx="4495800" cy="333375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The variable pointed to by </a:t>
            </a:r>
            <a:r>
              <a:rPr lang="en-US" altLang="en-US" sz="1400" b="1">
                <a:latin typeface="Courier New" panose="02070309020205020404" pitchFamily="49" charset="0"/>
              </a:rPr>
              <a:t>p</a:t>
            </a:r>
            <a:r>
              <a:rPr lang="en-US" altLang="en-US" sz="1400"/>
              <a:t> is assigned the new value</a:t>
            </a:r>
          </a:p>
        </p:txBody>
      </p:sp>
      <p:sp>
        <p:nvSpPr>
          <p:cNvPr id="27656" name="Line 13"/>
          <p:cNvSpPr>
            <a:spLocks noChangeShapeType="1"/>
          </p:cNvSpPr>
          <p:nvPr/>
        </p:nvSpPr>
        <p:spPr bwMode="auto">
          <a:xfrm flipV="1">
            <a:off x="5715000" y="3276600"/>
            <a:ext cx="381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7" name="Line 14"/>
          <p:cNvSpPr>
            <a:spLocks noChangeShapeType="1"/>
          </p:cNvSpPr>
          <p:nvPr/>
        </p:nvSpPr>
        <p:spPr bwMode="auto">
          <a:xfrm flipH="1" flipV="1">
            <a:off x="5715000" y="3276600"/>
            <a:ext cx="0" cy="12954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8" name="Line 15"/>
          <p:cNvSpPr>
            <a:spLocks noChangeShapeType="1"/>
          </p:cNvSpPr>
          <p:nvPr/>
        </p:nvSpPr>
        <p:spPr bwMode="auto">
          <a:xfrm flipH="1" flipV="1">
            <a:off x="5715000" y="4572000"/>
            <a:ext cx="381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9" name="Text Box 31"/>
          <p:cNvSpPr txBox="1">
            <a:spLocks noChangeArrowheads="1"/>
          </p:cNvSpPr>
          <p:nvPr/>
        </p:nvSpPr>
        <p:spPr bwMode="auto">
          <a:xfrm>
            <a:off x="7696200" y="2514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27660" name="Rectangle 32"/>
          <p:cNvSpPr>
            <a:spLocks noChangeArrowheads="1"/>
          </p:cNvSpPr>
          <p:nvPr/>
        </p:nvSpPr>
        <p:spPr bwMode="auto">
          <a:xfrm>
            <a:off x="762000" y="5638800"/>
            <a:ext cx="1066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7661" name="Rectangle 3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600200"/>
            <a:ext cx="4876800" cy="41148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000" smtClean="0"/>
              <a:t>The </a:t>
            </a:r>
            <a:r>
              <a:rPr lang="en-US" altLang="en-US" sz="2000" b="1" smtClean="0">
                <a:latin typeface="Courier New" panose="02070309020205020404" pitchFamily="49" charset="0"/>
              </a:rPr>
              <a:t>*</a:t>
            </a:r>
            <a:r>
              <a:rPr lang="en-US" altLang="en-US" sz="2000" smtClean="0"/>
              <a:t> is the </a:t>
            </a:r>
            <a:r>
              <a:rPr lang="en-US" altLang="en-US" sz="2000" b="1" smtClean="0"/>
              <a:t>dereferencing</a:t>
            </a:r>
            <a:r>
              <a:rPr lang="en-US" altLang="en-US" sz="2000" smtClean="0"/>
              <a:t> operator. 	</a:t>
            </a:r>
          </a:p>
          <a:p>
            <a:pPr lvl="2" eaLnBrk="1" hangingPunct="1">
              <a:lnSpc>
                <a:spcPct val="80000"/>
              </a:lnSpc>
            </a:pPr>
            <a:endParaRPr lang="en-US" altLang="en-US" sz="1700" smtClean="0"/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altLang="en-US" sz="2000" smtClean="0"/>
              <a:t>For example: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	</a:t>
            </a:r>
            <a:r>
              <a:rPr lang="en-US" altLang="en-US" sz="2000" smtClean="0">
                <a:latin typeface="Courier New" panose="02070309020205020404" pitchFamily="49" charset="0"/>
              </a:rPr>
              <a:t>y =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sets the value of </a:t>
            </a:r>
            <a:r>
              <a:rPr lang="en-US" altLang="en-US" sz="2000" b="1" smtClean="0">
                <a:latin typeface="Courier New" panose="02070309020205020404" pitchFamily="49" charset="0"/>
              </a:rPr>
              <a:t>y</a:t>
            </a:r>
            <a:r>
              <a:rPr lang="en-US" altLang="en-US" sz="2000" smtClean="0"/>
              <a:t> equal to the 	value pointed to by the pointer 	variable </a:t>
            </a:r>
            <a:r>
              <a:rPr lang="en-US" altLang="en-US" sz="2000" b="1" smtClean="0">
                <a:latin typeface="Courier New" panose="02070309020205020404" pitchFamily="49" charset="0"/>
              </a:rPr>
              <a:t>p</a:t>
            </a:r>
            <a:r>
              <a:rPr lang="en-US" altLang="en-US" sz="2000" smtClean="0"/>
              <a:t>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</p:txBody>
      </p:sp>
      <p:sp>
        <p:nvSpPr>
          <p:cNvPr id="485411" name="Rectangle 35"/>
          <p:cNvSpPr>
            <a:spLocks noChangeArrowheads="1"/>
          </p:cNvSpPr>
          <p:nvPr/>
        </p:nvSpPr>
        <p:spPr bwMode="auto">
          <a:xfrm>
            <a:off x="685800" y="4114800"/>
            <a:ext cx="2514600" cy="205740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shade val="95294"/>
                  <a:invGamma/>
                  <a:alpha val="5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y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3.4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 x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3.7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  <a:endParaRPr lang="en-US" sz="1600">
              <a:solidFill>
                <a:srgbClr val="0000FF"/>
              </a:solidFill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</a:t>
            </a:r>
            <a:r>
              <a:rPr lang="en-US" sz="1600">
                <a:latin typeface="Courier New" pitchFamily="49" charset="0"/>
                <a:cs typeface="Arial" charset="0"/>
              </a:rPr>
              <a:t> *p;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p = &amp;x;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*p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7.5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y = *p;</a:t>
            </a:r>
          </a:p>
        </p:txBody>
      </p:sp>
      <p:graphicFrame>
        <p:nvGraphicFramePr>
          <p:cNvPr id="27663" name="Object 36"/>
          <p:cNvGraphicFramePr>
            <a:graphicFrameLocks noChangeAspect="1"/>
          </p:cNvGraphicFramePr>
          <p:nvPr/>
        </p:nvGraphicFramePr>
        <p:xfrm>
          <a:off x="7581900" y="29718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6" name="Worksheet" r:id="rId8" imgW="1971675" imgH="1057453" progId="Excel.Sheet.8">
                  <p:embed/>
                </p:oleObj>
              </mc:Choice>
              <mc:Fallback>
                <p:oleObj name="Worksheet" r:id="rId8" imgW="1971675" imgH="1057453" progId="Excel.Sheet.8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1900" y="29718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90500"/>
            <a:ext cx="7239000" cy="1527175"/>
          </a:xfrm>
        </p:spPr>
        <p:txBody>
          <a:bodyPr/>
          <a:lstStyle/>
          <a:p>
            <a:pPr eaLnBrk="1" hangingPunct="1"/>
            <a:r>
              <a:rPr lang="en-US" altLang="en-US" smtClean="0"/>
              <a:t>The “Dereferencing” Operator</a:t>
            </a:r>
          </a:p>
        </p:txBody>
      </p:sp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6096000" y="29718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3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29718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6248400" y="2514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29701" name="Object 5"/>
          <p:cNvGraphicFramePr>
            <a:graphicFrameLocks noChangeAspect="1"/>
          </p:cNvGraphicFramePr>
          <p:nvPr/>
        </p:nvGraphicFramePr>
        <p:xfrm>
          <a:off x="6096000" y="4267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4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4267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6248400" y="4800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3733800" y="5562600"/>
            <a:ext cx="3505200" cy="333375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 b="1">
                <a:latin typeface="Courier New" panose="02070309020205020404" pitchFamily="49" charset="0"/>
              </a:rPr>
              <a:t>y</a:t>
            </a:r>
            <a:r>
              <a:rPr lang="en-US" altLang="en-US" sz="1400" b="1"/>
              <a:t> </a:t>
            </a:r>
            <a:r>
              <a:rPr lang="en-US" altLang="en-US" sz="1400"/>
              <a:t>is set equal to the value pointed to by </a:t>
            </a:r>
            <a:r>
              <a:rPr lang="en-US" altLang="en-US" sz="1400" b="1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 flipV="1">
            <a:off x="5715000" y="3276600"/>
            <a:ext cx="381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 flipH="1" flipV="1">
            <a:off x="5715000" y="3276600"/>
            <a:ext cx="0" cy="12954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 flipH="1" flipV="1">
            <a:off x="5715000" y="4572000"/>
            <a:ext cx="381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7" name="Text Box 12"/>
          <p:cNvSpPr txBox="1">
            <a:spLocks noChangeArrowheads="1"/>
          </p:cNvSpPr>
          <p:nvPr/>
        </p:nvSpPr>
        <p:spPr bwMode="auto">
          <a:xfrm>
            <a:off x="7696200" y="2514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29708" name="Rectangle 13"/>
          <p:cNvSpPr>
            <a:spLocks noChangeArrowheads="1"/>
          </p:cNvSpPr>
          <p:nvPr/>
        </p:nvSpPr>
        <p:spPr bwMode="auto">
          <a:xfrm>
            <a:off x="762000" y="5943600"/>
            <a:ext cx="762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9709" name="Rectangle 14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600200"/>
            <a:ext cx="4876800" cy="41148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000" smtClean="0"/>
              <a:t>The </a:t>
            </a:r>
            <a:r>
              <a:rPr lang="en-US" altLang="en-US" sz="2000" b="1" smtClean="0">
                <a:latin typeface="Courier New" panose="02070309020205020404" pitchFamily="49" charset="0"/>
              </a:rPr>
              <a:t>*</a:t>
            </a:r>
            <a:r>
              <a:rPr lang="en-US" altLang="en-US" sz="2000" smtClean="0"/>
              <a:t> is the </a:t>
            </a:r>
            <a:r>
              <a:rPr lang="en-US" altLang="en-US" sz="2000" b="1" smtClean="0"/>
              <a:t>dereferencing</a:t>
            </a:r>
            <a:r>
              <a:rPr lang="en-US" altLang="en-US" sz="2000" smtClean="0"/>
              <a:t> operator. 	</a:t>
            </a:r>
          </a:p>
          <a:p>
            <a:pPr lvl="2" eaLnBrk="1" hangingPunct="1">
              <a:lnSpc>
                <a:spcPct val="80000"/>
              </a:lnSpc>
            </a:pPr>
            <a:endParaRPr lang="en-US" altLang="en-US" sz="1700" smtClean="0"/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altLang="en-US" sz="2000" smtClean="0"/>
              <a:t>For example: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	</a:t>
            </a:r>
            <a:r>
              <a:rPr lang="en-US" altLang="en-US" sz="2000" smtClean="0">
                <a:latin typeface="Courier New" panose="02070309020205020404" pitchFamily="49" charset="0"/>
              </a:rPr>
              <a:t>y =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sets the value of </a:t>
            </a:r>
            <a:r>
              <a:rPr lang="en-US" altLang="en-US" sz="2000" b="1" smtClean="0">
                <a:latin typeface="Courier New" panose="02070309020205020404" pitchFamily="49" charset="0"/>
              </a:rPr>
              <a:t>y</a:t>
            </a:r>
            <a:r>
              <a:rPr lang="en-US" altLang="en-US" sz="2000" smtClean="0"/>
              <a:t> equal to the 	value pointed to by the pointer 	variable </a:t>
            </a:r>
            <a:r>
              <a:rPr lang="en-US" altLang="en-US" sz="2000" b="1" smtClean="0">
                <a:latin typeface="Courier New" panose="02070309020205020404" pitchFamily="49" charset="0"/>
              </a:rPr>
              <a:t>p</a:t>
            </a:r>
            <a:r>
              <a:rPr lang="en-US" altLang="en-US" sz="2000" smtClean="0"/>
              <a:t>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</p:txBody>
      </p:sp>
      <p:graphicFrame>
        <p:nvGraphicFramePr>
          <p:cNvPr id="29710" name="Object 16"/>
          <p:cNvGraphicFramePr>
            <a:graphicFrameLocks noChangeAspect="1"/>
          </p:cNvGraphicFramePr>
          <p:nvPr/>
        </p:nvGraphicFramePr>
        <p:xfrm>
          <a:off x="7581900" y="29892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5" name="Worksheet" r:id="rId8" imgW="1971675" imgH="1057453" progId="Excel.Sheet.8">
                  <p:embed/>
                </p:oleObj>
              </mc:Choice>
              <mc:Fallback>
                <p:oleObj name="Worksheet" r:id="rId8" imgW="19716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1900" y="29892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11" name="Line 17"/>
          <p:cNvSpPr>
            <a:spLocks noChangeShapeType="1"/>
          </p:cNvSpPr>
          <p:nvPr/>
        </p:nvSpPr>
        <p:spPr bwMode="auto">
          <a:xfrm flipV="1">
            <a:off x="7162800" y="3276600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9906" name="Rectangle 18"/>
          <p:cNvSpPr>
            <a:spLocks noChangeArrowheads="1"/>
          </p:cNvSpPr>
          <p:nvPr/>
        </p:nvSpPr>
        <p:spPr bwMode="auto">
          <a:xfrm>
            <a:off x="685800" y="4114800"/>
            <a:ext cx="2514600" cy="205740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shade val="95294"/>
                  <a:invGamma/>
                  <a:alpha val="5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y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3.4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 x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3.7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  <a:endParaRPr lang="en-US" sz="1600">
              <a:solidFill>
                <a:srgbClr val="0000FF"/>
              </a:solidFill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</a:t>
            </a:r>
            <a:r>
              <a:rPr lang="en-US" sz="1600">
                <a:latin typeface="Courier New" pitchFamily="49" charset="0"/>
                <a:cs typeface="Arial" charset="0"/>
              </a:rPr>
              <a:t> *p;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p = &amp;x;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*p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7.5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y = *p;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sp>
        <p:nvSpPr>
          <p:cNvPr id="3174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ChangeArrowheads="1"/>
          </p:cNvSpPr>
          <p:nvPr/>
        </p:nvSpPr>
        <p:spPr bwMode="auto">
          <a:xfrm>
            <a:off x="381000" y="2667000"/>
            <a:ext cx="16002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55626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9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7150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sp>
        <p:nvSpPr>
          <p:cNvPr id="33798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81000" y="2895600"/>
            <a:ext cx="16002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55626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9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57150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35846" name="Object 7"/>
          <p:cNvGraphicFramePr>
            <a:graphicFrameLocks noChangeAspect="1"/>
          </p:cNvGraphicFramePr>
          <p:nvPr/>
        </p:nvGraphicFramePr>
        <p:xfrm>
          <a:off x="55626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0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7" name="Text Box 8"/>
          <p:cNvSpPr txBox="1">
            <a:spLocks noChangeArrowheads="1"/>
          </p:cNvSpPr>
          <p:nvPr/>
        </p:nvSpPr>
        <p:spPr bwMode="auto">
          <a:xfrm>
            <a:off x="5715000" y="3810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35848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9"/>
          <p:cNvSpPr>
            <a:spLocks noChangeArrowheads="1"/>
          </p:cNvSpPr>
          <p:nvPr/>
        </p:nvSpPr>
        <p:spPr bwMode="auto">
          <a:xfrm>
            <a:off x="457200" y="3200400"/>
            <a:ext cx="990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graphicFrame>
        <p:nvGraphicFramePr>
          <p:cNvPr id="37892" name="Object 4"/>
          <p:cNvGraphicFramePr>
            <a:graphicFrameLocks noChangeAspect="1"/>
          </p:cNvGraphicFramePr>
          <p:nvPr/>
        </p:nvGraphicFramePr>
        <p:xfrm>
          <a:off x="55626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9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57150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37894" name="Object 7"/>
          <p:cNvGraphicFramePr>
            <a:graphicFrameLocks noChangeAspect="1"/>
          </p:cNvGraphicFramePr>
          <p:nvPr/>
        </p:nvGraphicFramePr>
        <p:xfrm>
          <a:off x="72009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0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5" name="Text Box 8"/>
          <p:cNvSpPr txBox="1">
            <a:spLocks noChangeArrowheads="1"/>
          </p:cNvSpPr>
          <p:nvPr/>
        </p:nvSpPr>
        <p:spPr bwMode="auto">
          <a:xfrm>
            <a:off x="73152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graphicFrame>
        <p:nvGraphicFramePr>
          <p:cNvPr id="37896" name="Object 16"/>
          <p:cNvGraphicFramePr>
            <a:graphicFrameLocks noChangeAspect="1"/>
          </p:cNvGraphicFramePr>
          <p:nvPr/>
        </p:nvGraphicFramePr>
        <p:xfrm>
          <a:off x="55626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1" name="Worksheet" r:id="rId8" imgW="1971675" imgH="1057453" progId="Excel.Sheet.8">
                  <p:embed/>
                </p:oleObj>
              </mc:Choice>
              <mc:Fallback>
                <p:oleObj name="Worksheet" r:id="rId8" imgW="19716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7" name="Text Box 17"/>
          <p:cNvSpPr txBox="1">
            <a:spLocks noChangeArrowheads="1"/>
          </p:cNvSpPr>
          <p:nvPr/>
        </p:nvSpPr>
        <p:spPr bwMode="auto">
          <a:xfrm>
            <a:off x="5715000" y="3810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37898" name="Rectangle 20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9"/>
          <p:cNvSpPr>
            <a:spLocks noChangeArrowheads="1"/>
          </p:cNvSpPr>
          <p:nvPr/>
        </p:nvSpPr>
        <p:spPr bwMode="auto">
          <a:xfrm>
            <a:off x="381000" y="3733800"/>
            <a:ext cx="838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55626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0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57150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39942" name="Object 7"/>
          <p:cNvGraphicFramePr>
            <a:graphicFrameLocks noChangeAspect="1"/>
          </p:cNvGraphicFramePr>
          <p:nvPr/>
        </p:nvGraphicFramePr>
        <p:xfrm>
          <a:off x="72009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1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3" name="Text Box 8"/>
          <p:cNvSpPr txBox="1">
            <a:spLocks noChangeArrowheads="1"/>
          </p:cNvSpPr>
          <p:nvPr/>
        </p:nvSpPr>
        <p:spPr bwMode="auto">
          <a:xfrm>
            <a:off x="73152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graphicFrame>
        <p:nvGraphicFramePr>
          <p:cNvPr id="39944" name="Object 13"/>
          <p:cNvGraphicFramePr>
            <a:graphicFrameLocks noChangeAspect="1"/>
          </p:cNvGraphicFramePr>
          <p:nvPr/>
        </p:nvGraphicFramePr>
        <p:xfrm>
          <a:off x="55626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2" name="Worksheet" r:id="rId8" imgW="1971675" imgH="1057453" progId="Excel.Sheet.8">
                  <p:embed/>
                </p:oleObj>
              </mc:Choice>
              <mc:Fallback>
                <p:oleObj name="Worksheet" r:id="rId8" imgW="1971675" imgH="1057453" progId="Excel.Sheet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5" name="Text Box 14"/>
          <p:cNvSpPr txBox="1">
            <a:spLocks noChangeArrowheads="1"/>
          </p:cNvSpPr>
          <p:nvPr/>
        </p:nvSpPr>
        <p:spPr bwMode="auto">
          <a:xfrm>
            <a:off x="5715000" y="3810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39946" name="Line 18"/>
          <p:cNvSpPr>
            <a:spLocks noChangeShapeType="1"/>
          </p:cNvSpPr>
          <p:nvPr/>
        </p:nvSpPr>
        <p:spPr bwMode="auto">
          <a:xfrm flipH="1" flipV="1">
            <a:off x="6096000" y="6400800"/>
            <a:ext cx="15240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47" name="Line 19"/>
          <p:cNvSpPr>
            <a:spLocks noChangeShapeType="1"/>
          </p:cNvSpPr>
          <p:nvPr/>
        </p:nvSpPr>
        <p:spPr bwMode="auto">
          <a:xfrm flipH="1">
            <a:off x="7696200" y="6019800"/>
            <a:ext cx="0" cy="38100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48" name="Line 20"/>
          <p:cNvSpPr>
            <a:spLocks noChangeShapeType="1"/>
          </p:cNvSpPr>
          <p:nvPr/>
        </p:nvSpPr>
        <p:spPr bwMode="auto">
          <a:xfrm flipH="1" flipV="1">
            <a:off x="6096000" y="6019800"/>
            <a:ext cx="0" cy="38100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49" name="Rectangle 2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"/>
          <p:cNvSpPr>
            <a:spLocks noChangeArrowheads="1"/>
          </p:cNvSpPr>
          <p:nvPr/>
        </p:nvSpPr>
        <p:spPr bwMode="auto">
          <a:xfrm>
            <a:off x="457200" y="3962400"/>
            <a:ext cx="1981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55626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9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57150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41990" name="Object 7"/>
          <p:cNvGraphicFramePr>
            <a:graphicFrameLocks noChangeAspect="1"/>
          </p:cNvGraphicFramePr>
          <p:nvPr/>
        </p:nvGraphicFramePr>
        <p:xfrm>
          <a:off x="72009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0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1" name="Text Box 8"/>
          <p:cNvSpPr txBox="1">
            <a:spLocks noChangeArrowheads="1"/>
          </p:cNvSpPr>
          <p:nvPr/>
        </p:nvSpPr>
        <p:spPr bwMode="auto">
          <a:xfrm>
            <a:off x="73152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pic>
        <p:nvPicPr>
          <p:cNvPr id="41992" name="Picture 9" descr="pointer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1993" name="Object 15"/>
          <p:cNvGraphicFramePr>
            <a:graphicFrameLocks noChangeAspect="1"/>
          </p:cNvGraphicFramePr>
          <p:nvPr/>
        </p:nvGraphicFramePr>
        <p:xfrm>
          <a:off x="55626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1" name="Worksheet" r:id="rId9" imgW="1971675" imgH="1057453" progId="Excel.Sheet.8">
                  <p:embed/>
                </p:oleObj>
              </mc:Choice>
              <mc:Fallback>
                <p:oleObj name="Worksheet" r:id="rId9" imgW="1971675" imgH="1057453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4" name="Text Box 16"/>
          <p:cNvSpPr txBox="1">
            <a:spLocks noChangeArrowheads="1"/>
          </p:cNvSpPr>
          <p:nvPr/>
        </p:nvSpPr>
        <p:spPr bwMode="auto">
          <a:xfrm>
            <a:off x="5715000" y="3810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41995" name="Line 21"/>
          <p:cNvSpPr>
            <a:spLocks noChangeShapeType="1"/>
          </p:cNvSpPr>
          <p:nvPr/>
        </p:nvSpPr>
        <p:spPr bwMode="auto">
          <a:xfrm flipH="1" flipV="1">
            <a:off x="6096000" y="6400800"/>
            <a:ext cx="1524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Line 22"/>
          <p:cNvSpPr>
            <a:spLocks noChangeShapeType="1"/>
          </p:cNvSpPr>
          <p:nvPr/>
        </p:nvSpPr>
        <p:spPr bwMode="auto">
          <a:xfrm flipH="1">
            <a:off x="76962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7" name="Line 23"/>
          <p:cNvSpPr>
            <a:spLocks noChangeShapeType="1"/>
          </p:cNvSpPr>
          <p:nvPr/>
        </p:nvSpPr>
        <p:spPr bwMode="auto">
          <a:xfrm flipH="1" flipV="1">
            <a:off x="60960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8" name="Rectangle 26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Pointer Fundamentals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981200"/>
            <a:ext cx="8001000" cy="3886200"/>
          </a:xfrm>
        </p:spPr>
        <p:txBody>
          <a:bodyPr/>
          <a:lstStyle/>
          <a:p>
            <a:pPr eaLnBrk="1" hangingPunct="1"/>
            <a:r>
              <a:rPr lang="en-US" altLang="en-US" sz="2000" smtClean="0"/>
              <a:t>A pointer is a variable that holds an address of a memory location rather than a regular numeric value.</a:t>
            </a:r>
          </a:p>
          <a:p>
            <a:pPr eaLnBrk="1" hangingPunct="1"/>
            <a:endParaRPr lang="en-US" altLang="en-US" sz="2000" smtClean="0"/>
          </a:p>
          <a:p>
            <a:pPr eaLnBrk="1" hangingPunct="1"/>
            <a:r>
              <a:rPr lang="en-US" altLang="en-US" sz="2000" smtClean="0"/>
              <a:t>To declare a pointer, use the syntax</a:t>
            </a:r>
          </a:p>
          <a:p>
            <a:pPr lvl="1" eaLnBrk="1" hangingPunct="1">
              <a:spcBef>
                <a:spcPct val="40000"/>
              </a:spcBef>
              <a:buFont typeface="Wingdings" panose="05000000000000000000" pitchFamily="2" charset="2"/>
              <a:buNone/>
            </a:pPr>
            <a:r>
              <a:rPr lang="en-US" altLang="en-US" sz="1800" b="1" smtClean="0"/>
              <a:t>		</a:t>
            </a:r>
            <a:r>
              <a:rPr lang="en-US" altLang="en-US" sz="1800" b="1" smtClean="0">
                <a:latin typeface="Courier New" panose="02070309020205020404" pitchFamily="49" charset="0"/>
              </a:rPr>
              <a:t>type</a:t>
            </a:r>
            <a:r>
              <a:rPr lang="en-US" altLang="en-US" sz="1800" smtClean="0">
                <a:latin typeface="Courier New" panose="02070309020205020404" pitchFamily="49" charset="0"/>
              </a:rPr>
              <a:t> *name;</a:t>
            </a:r>
          </a:p>
          <a:p>
            <a:pPr lvl="1" eaLnBrk="1" hangingPunct="1">
              <a:spcBef>
                <a:spcPct val="40000"/>
              </a:spcBef>
              <a:buFont typeface="Wingdings" panose="05000000000000000000" pitchFamily="2" charset="2"/>
              <a:buNone/>
            </a:pPr>
            <a:r>
              <a:rPr lang="en-US" altLang="en-US" sz="1800" smtClean="0"/>
              <a:t>where </a:t>
            </a:r>
            <a:r>
              <a:rPr lang="en-US" altLang="en-US" sz="1800" b="1" smtClean="0">
                <a:latin typeface="Courier New" panose="02070309020205020404" pitchFamily="49" charset="0"/>
              </a:rPr>
              <a:t>name</a:t>
            </a:r>
            <a:r>
              <a:rPr lang="en-US" altLang="en-US" sz="1800" smtClean="0"/>
              <a:t> is the name of the pointer variable and </a:t>
            </a:r>
            <a:r>
              <a:rPr lang="en-US" altLang="en-US" sz="1800" smtClean="0">
                <a:latin typeface="Courier New" panose="02070309020205020404" pitchFamily="49" charset="0"/>
              </a:rPr>
              <a:t>type</a:t>
            </a:r>
            <a:r>
              <a:rPr lang="en-US" altLang="en-US" sz="1800" smtClean="0"/>
              <a:t> is the type of thing that the pointer will point to. </a:t>
            </a:r>
          </a:p>
          <a:p>
            <a:pPr lvl="1" eaLnBrk="1" hangingPunct="1">
              <a:spcBef>
                <a:spcPct val="40000"/>
              </a:spcBef>
              <a:buFont typeface="Wingdings" panose="05000000000000000000" pitchFamily="2" charset="2"/>
              <a:buNone/>
            </a:pPr>
            <a:r>
              <a:rPr lang="en-US" altLang="en-US" sz="1800" smtClean="0"/>
              <a:t>For example: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1800" b="1" smtClean="0"/>
              <a:t>		</a:t>
            </a:r>
            <a:r>
              <a:rPr lang="en-US" altLang="en-US" sz="1800" b="1" smtClean="0">
                <a:latin typeface="Courier New" panose="02070309020205020404" pitchFamily="49" charset="0"/>
              </a:rPr>
              <a:t>float</a:t>
            </a:r>
            <a:r>
              <a:rPr lang="en-US" altLang="en-US" sz="1800" smtClean="0">
                <a:latin typeface="Courier New" panose="02070309020205020404" pitchFamily="49" charset="0"/>
              </a:rPr>
              <a:t> *p;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1800" b="1" smtClean="0">
                <a:latin typeface="Courier New" panose="02070309020205020404" pitchFamily="49" charset="0"/>
              </a:rPr>
              <a:t>		int</a:t>
            </a:r>
            <a:r>
              <a:rPr lang="en-US" altLang="en-US" sz="1800" smtClean="0">
                <a:latin typeface="Courier New" panose="02070309020205020404" pitchFamily="49" charset="0"/>
              </a:rPr>
              <a:t> *py;</a:t>
            </a:r>
            <a:endParaRPr lang="en-US" altLang="en-US" sz="1800" b="1" smtClean="0">
              <a:latin typeface="Courier New" panose="02070309020205020404" pitchFamily="49" charset="0"/>
            </a:endParaRP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1800" b="1" smtClean="0">
                <a:latin typeface="Courier New" panose="02070309020205020404" pitchFamily="49" charset="0"/>
              </a:rPr>
              <a:t>		double</a:t>
            </a:r>
            <a:r>
              <a:rPr lang="en-US" altLang="en-US" sz="1800" smtClean="0">
                <a:latin typeface="Courier New" panose="02070309020205020404" pitchFamily="49" charset="0"/>
              </a:rPr>
              <a:t> *myArray</a:t>
            </a:r>
            <a:r>
              <a:rPr lang="en-US" altLang="en-US" sz="1800" smtClean="0"/>
              <a:t>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2"/>
          <p:cNvSpPr>
            <a:spLocks noChangeArrowheads="1"/>
          </p:cNvSpPr>
          <p:nvPr/>
        </p:nvSpPr>
        <p:spPr bwMode="auto">
          <a:xfrm>
            <a:off x="457200" y="4267200"/>
            <a:ext cx="1981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graphicFrame>
        <p:nvGraphicFramePr>
          <p:cNvPr id="44036" name="Object 4"/>
          <p:cNvGraphicFramePr>
            <a:graphicFrameLocks noChangeAspect="1"/>
          </p:cNvGraphicFramePr>
          <p:nvPr/>
        </p:nvGraphicFramePr>
        <p:xfrm>
          <a:off x="55626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9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57150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44038" name="Object 6"/>
          <p:cNvGraphicFramePr>
            <a:graphicFrameLocks noChangeAspect="1"/>
          </p:cNvGraphicFramePr>
          <p:nvPr/>
        </p:nvGraphicFramePr>
        <p:xfrm>
          <a:off x="72009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0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73152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pic>
        <p:nvPicPr>
          <p:cNvPr id="44040" name="Picture 8" descr="pointer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1" name="Picture 10" descr="pointer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4042" name="Object 19"/>
          <p:cNvGraphicFramePr>
            <a:graphicFrameLocks noChangeAspect="1"/>
          </p:cNvGraphicFramePr>
          <p:nvPr/>
        </p:nvGraphicFramePr>
        <p:xfrm>
          <a:off x="55626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1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43" name="Text Box 20"/>
          <p:cNvSpPr txBox="1">
            <a:spLocks noChangeArrowheads="1"/>
          </p:cNvSpPr>
          <p:nvPr/>
        </p:nvSpPr>
        <p:spPr bwMode="auto">
          <a:xfrm>
            <a:off x="5715000" y="3810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44044" name="Line 25"/>
          <p:cNvSpPr>
            <a:spLocks noChangeShapeType="1"/>
          </p:cNvSpPr>
          <p:nvPr/>
        </p:nvSpPr>
        <p:spPr bwMode="auto">
          <a:xfrm flipH="1" flipV="1">
            <a:off x="6096000" y="6400800"/>
            <a:ext cx="1524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45" name="Line 26"/>
          <p:cNvSpPr>
            <a:spLocks noChangeShapeType="1"/>
          </p:cNvSpPr>
          <p:nvPr/>
        </p:nvSpPr>
        <p:spPr bwMode="auto">
          <a:xfrm flipH="1">
            <a:off x="76962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46" name="Line 27"/>
          <p:cNvSpPr>
            <a:spLocks noChangeShapeType="1"/>
          </p:cNvSpPr>
          <p:nvPr/>
        </p:nvSpPr>
        <p:spPr bwMode="auto">
          <a:xfrm flipH="1" flipV="1">
            <a:off x="60960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47" name="Rectangle 30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44048" name="Text Box 14"/>
          <p:cNvSpPr txBox="1">
            <a:spLocks noChangeArrowheads="1"/>
          </p:cNvSpPr>
          <p:nvPr/>
        </p:nvSpPr>
        <p:spPr bwMode="auto">
          <a:xfrm>
            <a:off x="533400" y="3352800"/>
            <a:ext cx="42672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 b="1">
                <a:latin typeface="Courier New" panose="02070309020205020404" pitchFamily="49" charset="0"/>
              </a:rPr>
              <a:t>*p</a:t>
            </a:r>
            <a:r>
              <a:rPr lang="en-US" altLang="en-US" sz="1400"/>
              <a:t> refers to the variable referenced by the pointer </a:t>
            </a:r>
            <a:r>
              <a:rPr lang="en-US" altLang="en-US" sz="1400" b="1">
                <a:latin typeface="Courier New" panose="02070309020205020404" pitchFamily="49" charset="0"/>
              </a:rPr>
              <a:t>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2"/>
          <p:cNvSpPr>
            <a:spLocks noChangeArrowheads="1"/>
          </p:cNvSpPr>
          <p:nvPr/>
        </p:nvSpPr>
        <p:spPr bwMode="auto">
          <a:xfrm>
            <a:off x="457200" y="4495800"/>
            <a:ext cx="1981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graphicFrame>
        <p:nvGraphicFramePr>
          <p:cNvPr id="46084" name="Object 4"/>
          <p:cNvGraphicFramePr>
            <a:graphicFrameLocks noChangeAspect="1"/>
          </p:cNvGraphicFramePr>
          <p:nvPr/>
        </p:nvGraphicFramePr>
        <p:xfrm>
          <a:off x="55626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6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57150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46086" name="Object 6"/>
          <p:cNvGraphicFramePr>
            <a:graphicFrameLocks noChangeAspect="1"/>
          </p:cNvGraphicFramePr>
          <p:nvPr/>
        </p:nvGraphicFramePr>
        <p:xfrm>
          <a:off x="72009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7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73152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pic>
        <p:nvPicPr>
          <p:cNvPr id="46088" name="Picture 8" descr="pointer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9" name="Picture 11" descr="pointer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6090" name="Object 18"/>
          <p:cNvGraphicFramePr>
            <a:graphicFrameLocks noChangeAspect="1"/>
          </p:cNvGraphicFramePr>
          <p:nvPr/>
        </p:nvGraphicFramePr>
        <p:xfrm>
          <a:off x="55626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8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1" name="Text Box 19"/>
          <p:cNvSpPr txBox="1">
            <a:spLocks noChangeArrowheads="1"/>
          </p:cNvSpPr>
          <p:nvPr/>
        </p:nvSpPr>
        <p:spPr bwMode="auto">
          <a:xfrm>
            <a:off x="5715000" y="3810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46092" name="Line 24"/>
          <p:cNvSpPr>
            <a:spLocks noChangeShapeType="1"/>
          </p:cNvSpPr>
          <p:nvPr/>
        </p:nvSpPr>
        <p:spPr bwMode="auto">
          <a:xfrm flipH="1" flipV="1">
            <a:off x="6096000" y="6400800"/>
            <a:ext cx="1524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93" name="Line 25"/>
          <p:cNvSpPr>
            <a:spLocks noChangeShapeType="1"/>
          </p:cNvSpPr>
          <p:nvPr/>
        </p:nvSpPr>
        <p:spPr bwMode="auto">
          <a:xfrm flipH="1">
            <a:off x="76962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94" name="Line 26"/>
          <p:cNvSpPr>
            <a:spLocks noChangeShapeType="1"/>
          </p:cNvSpPr>
          <p:nvPr/>
        </p:nvSpPr>
        <p:spPr bwMode="auto">
          <a:xfrm flipH="1" flipV="1">
            <a:off x="60960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95" name="Rectangle 29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3"/>
          <p:cNvSpPr>
            <a:spLocks noChangeArrowheads="1"/>
          </p:cNvSpPr>
          <p:nvPr/>
        </p:nvSpPr>
        <p:spPr bwMode="auto">
          <a:xfrm>
            <a:off x="457200" y="4724400"/>
            <a:ext cx="1981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graphicFrame>
        <p:nvGraphicFramePr>
          <p:cNvPr id="48132" name="Object 4"/>
          <p:cNvGraphicFramePr>
            <a:graphicFrameLocks noChangeAspect="1"/>
          </p:cNvGraphicFramePr>
          <p:nvPr/>
        </p:nvGraphicFramePr>
        <p:xfrm>
          <a:off x="55626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5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57150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48134" name="Object 6"/>
          <p:cNvGraphicFramePr>
            <a:graphicFrameLocks noChangeAspect="1"/>
          </p:cNvGraphicFramePr>
          <p:nvPr/>
        </p:nvGraphicFramePr>
        <p:xfrm>
          <a:off x="72009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6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73152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pic>
        <p:nvPicPr>
          <p:cNvPr id="48136" name="Picture 8" descr="pointer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7" name="Picture 14" descr="pointer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8138" name="Object 18"/>
          <p:cNvGraphicFramePr>
            <a:graphicFrameLocks noChangeAspect="1"/>
          </p:cNvGraphicFramePr>
          <p:nvPr/>
        </p:nvGraphicFramePr>
        <p:xfrm>
          <a:off x="55626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7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9" name="Text Box 19"/>
          <p:cNvSpPr txBox="1">
            <a:spLocks noChangeArrowheads="1"/>
          </p:cNvSpPr>
          <p:nvPr/>
        </p:nvSpPr>
        <p:spPr bwMode="auto">
          <a:xfrm>
            <a:off x="5715000" y="3810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48140" name="Line 24"/>
          <p:cNvSpPr>
            <a:spLocks noChangeShapeType="1"/>
          </p:cNvSpPr>
          <p:nvPr/>
        </p:nvSpPr>
        <p:spPr bwMode="auto">
          <a:xfrm flipH="1" flipV="1">
            <a:off x="6096000" y="6400800"/>
            <a:ext cx="1524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1" name="Line 25"/>
          <p:cNvSpPr>
            <a:spLocks noChangeShapeType="1"/>
          </p:cNvSpPr>
          <p:nvPr/>
        </p:nvSpPr>
        <p:spPr bwMode="auto">
          <a:xfrm flipH="1">
            <a:off x="76962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2" name="Line 26"/>
          <p:cNvSpPr>
            <a:spLocks noChangeShapeType="1"/>
          </p:cNvSpPr>
          <p:nvPr/>
        </p:nvSpPr>
        <p:spPr bwMode="auto">
          <a:xfrm flipH="1" flipV="1">
            <a:off x="60960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3" name="Rectangle 29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48144" name="Text Box 11"/>
          <p:cNvSpPr txBox="1">
            <a:spLocks noChangeArrowheads="1"/>
          </p:cNvSpPr>
          <p:nvPr/>
        </p:nvSpPr>
        <p:spPr bwMode="auto">
          <a:xfrm>
            <a:off x="685800" y="3886200"/>
            <a:ext cx="34290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 b="1">
                <a:latin typeface="Courier New" panose="02070309020205020404" pitchFamily="49" charset="0"/>
              </a:rPr>
              <a:t>&amp;x</a:t>
            </a:r>
            <a:r>
              <a:rPr lang="en-US" altLang="en-US" sz="1400"/>
              <a:t> refers to the address of the variable </a:t>
            </a:r>
            <a:r>
              <a:rPr lang="en-US" altLang="en-US" sz="1400" b="1">
                <a:latin typeface="Courier New" panose="02070309020205020404" pitchFamily="49" charset="0"/>
              </a:rPr>
              <a:t>x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3"/>
          <p:cNvSpPr>
            <a:spLocks noChangeArrowheads="1"/>
          </p:cNvSpPr>
          <p:nvPr/>
        </p:nvSpPr>
        <p:spPr bwMode="auto">
          <a:xfrm>
            <a:off x="381000" y="5029200"/>
            <a:ext cx="9144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graphicFrame>
        <p:nvGraphicFramePr>
          <p:cNvPr id="50180" name="Object 4"/>
          <p:cNvGraphicFramePr>
            <a:graphicFrameLocks noChangeAspect="1"/>
          </p:cNvGraphicFramePr>
          <p:nvPr/>
        </p:nvGraphicFramePr>
        <p:xfrm>
          <a:off x="55626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2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57150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50182" name="Object 6"/>
          <p:cNvGraphicFramePr>
            <a:graphicFrameLocks noChangeAspect="1"/>
          </p:cNvGraphicFramePr>
          <p:nvPr/>
        </p:nvGraphicFramePr>
        <p:xfrm>
          <a:off x="72009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3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73152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pic>
        <p:nvPicPr>
          <p:cNvPr id="50184" name="Picture 8" descr="pointer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5" name="Picture 14" descr="pointer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0186" name="Object 18"/>
          <p:cNvGraphicFramePr>
            <a:graphicFrameLocks noChangeAspect="1"/>
          </p:cNvGraphicFramePr>
          <p:nvPr/>
        </p:nvGraphicFramePr>
        <p:xfrm>
          <a:off x="55626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4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7" name="Text Box 19"/>
          <p:cNvSpPr txBox="1">
            <a:spLocks noChangeArrowheads="1"/>
          </p:cNvSpPr>
          <p:nvPr/>
        </p:nvSpPr>
        <p:spPr bwMode="auto">
          <a:xfrm>
            <a:off x="5715000" y="3810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50188" name="Line 24"/>
          <p:cNvSpPr>
            <a:spLocks noChangeShapeType="1"/>
          </p:cNvSpPr>
          <p:nvPr/>
        </p:nvSpPr>
        <p:spPr bwMode="auto">
          <a:xfrm flipH="1" flipV="1">
            <a:off x="6096000" y="6400800"/>
            <a:ext cx="1524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89" name="Line 25"/>
          <p:cNvSpPr>
            <a:spLocks noChangeShapeType="1"/>
          </p:cNvSpPr>
          <p:nvPr/>
        </p:nvSpPr>
        <p:spPr bwMode="auto">
          <a:xfrm flipH="1">
            <a:off x="76962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0" name="Line 26"/>
          <p:cNvSpPr>
            <a:spLocks noChangeShapeType="1"/>
          </p:cNvSpPr>
          <p:nvPr/>
        </p:nvSpPr>
        <p:spPr bwMode="auto">
          <a:xfrm flipH="1" flipV="1">
            <a:off x="60960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1" name="Rectangle 29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1"/>
          <p:cNvSpPr>
            <a:spLocks noChangeArrowheads="1"/>
          </p:cNvSpPr>
          <p:nvPr/>
        </p:nvSpPr>
        <p:spPr bwMode="auto">
          <a:xfrm>
            <a:off x="381000" y="5257800"/>
            <a:ext cx="1981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graphicFrame>
        <p:nvGraphicFramePr>
          <p:cNvPr id="52228" name="Object 4"/>
          <p:cNvGraphicFramePr>
            <a:graphicFrameLocks noChangeAspect="1"/>
          </p:cNvGraphicFramePr>
          <p:nvPr/>
        </p:nvGraphicFramePr>
        <p:xfrm>
          <a:off x="55626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0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57150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52230" name="Object 6"/>
          <p:cNvGraphicFramePr>
            <a:graphicFrameLocks noChangeAspect="1"/>
          </p:cNvGraphicFramePr>
          <p:nvPr/>
        </p:nvGraphicFramePr>
        <p:xfrm>
          <a:off x="72009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1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73152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pic>
        <p:nvPicPr>
          <p:cNvPr id="52232" name="Picture 8" descr="pointer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3" name="Picture 12" descr="pointer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2234" name="Object 16"/>
          <p:cNvGraphicFramePr>
            <a:graphicFrameLocks noChangeAspect="1"/>
          </p:cNvGraphicFramePr>
          <p:nvPr/>
        </p:nvGraphicFramePr>
        <p:xfrm>
          <a:off x="55626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2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5" name="Text Box 17"/>
          <p:cNvSpPr txBox="1">
            <a:spLocks noChangeArrowheads="1"/>
          </p:cNvSpPr>
          <p:nvPr/>
        </p:nvSpPr>
        <p:spPr bwMode="auto">
          <a:xfrm>
            <a:off x="5715000" y="3810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52236" name="Line 21"/>
          <p:cNvSpPr>
            <a:spLocks noChangeShapeType="1"/>
          </p:cNvSpPr>
          <p:nvPr/>
        </p:nvSpPr>
        <p:spPr bwMode="auto">
          <a:xfrm flipH="1" flipV="1">
            <a:off x="6096000" y="6400800"/>
            <a:ext cx="1524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7" name="Line 22"/>
          <p:cNvSpPr>
            <a:spLocks noChangeShapeType="1"/>
          </p:cNvSpPr>
          <p:nvPr/>
        </p:nvSpPr>
        <p:spPr bwMode="auto">
          <a:xfrm flipH="1">
            <a:off x="76962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8" name="Line 23"/>
          <p:cNvSpPr>
            <a:spLocks noChangeShapeType="1"/>
          </p:cNvSpPr>
          <p:nvPr/>
        </p:nvSpPr>
        <p:spPr bwMode="auto">
          <a:xfrm flipH="1" flipV="1">
            <a:off x="60960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9" name="Rectangle 26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1"/>
          <p:cNvSpPr>
            <a:spLocks noChangeArrowheads="1"/>
          </p:cNvSpPr>
          <p:nvPr/>
        </p:nvSpPr>
        <p:spPr bwMode="auto">
          <a:xfrm>
            <a:off x="457200" y="5486400"/>
            <a:ext cx="990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graphicFrame>
        <p:nvGraphicFramePr>
          <p:cNvPr id="54276" name="Object 4"/>
          <p:cNvGraphicFramePr>
            <a:graphicFrameLocks noChangeAspect="1"/>
          </p:cNvGraphicFramePr>
          <p:nvPr/>
        </p:nvGraphicFramePr>
        <p:xfrm>
          <a:off x="55626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8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57150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54278" name="Object 6"/>
          <p:cNvGraphicFramePr>
            <a:graphicFrameLocks noChangeAspect="1"/>
          </p:cNvGraphicFramePr>
          <p:nvPr/>
        </p:nvGraphicFramePr>
        <p:xfrm>
          <a:off x="72009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9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73152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pic>
        <p:nvPicPr>
          <p:cNvPr id="54280" name="Picture 8" descr="pointer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1" name="Picture 12" descr="pointer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4282" name="Object 17"/>
          <p:cNvGraphicFramePr>
            <a:graphicFrameLocks noChangeAspect="1"/>
          </p:cNvGraphicFramePr>
          <p:nvPr/>
        </p:nvGraphicFramePr>
        <p:xfrm>
          <a:off x="55626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0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83" name="Text Box 18"/>
          <p:cNvSpPr txBox="1">
            <a:spLocks noChangeArrowheads="1"/>
          </p:cNvSpPr>
          <p:nvPr/>
        </p:nvSpPr>
        <p:spPr bwMode="auto">
          <a:xfrm>
            <a:off x="5715000" y="3810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54284" name="Line 23"/>
          <p:cNvSpPr>
            <a:spLocks noChangeShapeType="1"/>
          </p:cNvSpPr>
          <p:nvPr/>
        </p:nvSpPr>
        <p:spPr bwMode="auto">
          <a:xfrm flipH="1" flipV="1">
            <a:off x="6096000" y="6400800"/>
            <a:ext cx="1524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85" name="Line 24"/>
          <p:cNvSpPr>
            <a:spLocks noChangeShapeType="1"/>
          </p:cNvSpPr>
          <p:nvPr/>
        </p:nvSpPr>
        <p:spPr bwMode="auto">
          <a:xfrm flipH="1">
            <a:off x="76962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86" name="Line 25"/>
          <p:cNvSpPr>
            <a:spLocks noChangeShapeType="1"/>
          </p:cNvSpPr>
          <p:nvPr/>
        </p:nvSpPr>
        <p:spPr bwMode="auto">
          <a:xfrm flipH="1" flipV="1">
            <a:off x="60960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87" name="Rectangle 28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457200" y="5791200"/>
            <a:ext cx="762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graphicFrame>
        <p:nvGraphicFramePr>
          <p:cNvPr id="56324" name="Object 4"/>
          <p:cNvGraphicFramePr>
            <a:graphicFrameLocks noChangeAspect="1"/>
          </p:cNvGraphicFramePr>
          <p:nvPr/>
        </p:nvGraphicFramePr>
        <p:xfrm>
          <a:off x="55626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7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57150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56326" name="Object 6"/>
          <p:cNvGraphicFramePr>
            <a:graphicFrameLocks noChangeAspect="1"/>
          </p:cNvGraphicFramePr>
          <p:nvPr/>
        </p:nvGraphicFramePr>
        <p:xfrm>
          <a:off x="72009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8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73152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pic>
        <p:nvPicPr>
          <p:cNvPr id="56328" name="Picture 8" descr="pointer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9" name="Picture 9" descr="pointer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6330" name="Object 11"/>
          <p:cNvGraphicFramePr>
            <a:graphicFrameLocks noChangeAspect="1"/>
          </p:cNvGraphicFramePr>
          <p:nvPr/>
        </p:nvGraphicFramePr>
        <p:xfrm>
          <a:off x="55626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9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31" name="Text Box 12"/>
          <p:cNvSpPr txBox="1">
            <a:spLocks noChangeArrowheads="1"/>
          </p:cNvSpPr>
          <p:nvPr/>
        </p:nvSpPr>
        <p:spPr bwMode="auto">
          <a:xfrm>
            <a:off x="5715000" y="3810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56332" name="Line 16"/>
          <p:cNvSpPr>
            <a:spLocks noChangeShapeType="1"/>
          </p:cNvSpPr>
          <p:nvPr/>
        </p:nvSpPr>
        <p:spPr bwMode="auto">
          <a:xfrm flipH="1" flipV="1">
            <a:off x="5791200" y="4876800"/>
            <a:ext cx="0" cy="5334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33" name="Line 18"/>
          <p:cNvSpPr>
            <a:spLocks noChangeShapeType="1"/>
          </p:cNvSpPr>
          <p:nvPr/>
        </p:nvSpPr>
        <p:spPr bwMode="auto">
          <a:xfrm flipH="1" flipV="1">
            <a:off x="6096000" y="6400800"/>
            <a:ext cx="1524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34" name="Line 19"/>
          <p:cNvSpPr>
            <a:spLocks noChangeShapeType="1"/>
          </p:cNvSpPr>
          <p:nvPr/>
        </p:nvSpPr>
        <p:spPr bwMode="auto">
          <a:xfrm flipH="1">
            <a:off x="76962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35" name="Line 20"/>
          <p:cNvSpPr>
            <a:spLocks noChangeShapeType="1"/>
          </p:cNvSpPr>
          <p:nvPr/>
        </p:nvSpPr>
        <p:spPr bwMode="auto">
          <a:xfrm flipH="1" flipV="1">
            <a:off x="60960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36" name="Rectangle 2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1"/>
          <p:cNvSpPr>
            <a:spLocks noChangeArrowheads="1"/>
          </p:cNvSpPr>
          <p:nvPr/>
        </p:nvSpPr>
        <p:spPr bwMode="auto">
          <a:xfrm>
            <a:off x="457200" y="6019800"/>
            <a:ext cx="990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graphicFrame>
        <p:nvGraphicFramePr>
          <p:cNvPr id="58372" name="Object 4"/>
          <p:cNvGraphicFramePr>
            <a:graphicFrameLocks noChangeAspect="1"/>
          </p:cNvGraphicFramePr>
          <p:nvPr/>
        </p:nvGraphicFramePr>
        <p:xfrm>
          <a:off x="55626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5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57150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58374" name="Object 6"/>
          <p:cNvGraphicFramePr>
            <a:graphicFrameLocks noChangeAspect="1"/>
          </p:cNvGraphicFramePr>
          <p:nvPr/>
        </p:nvGraphicFramePr>
        <p:xfrm>
          <a:off x="72009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6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73152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pic>
        <p:nvPicPr>
          <p:cNvPr id="58376" name="Picture 8" descr="pointer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7" name="Picture 12" descr="pointer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8" name="Picture 13" descr="pointer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9" name="Text Box 18"/>
          <p:cNvSpPr txBox="1">
            <a:spLocks noChangeArrowheads="1"/>
          </p:cNvSpPr>
          <p:nvPr/>
        </p:nvSpPr>
        <p:spPr bwMode="auto">
          <a:xfrm>
            <a:off x="5715000" y="3810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graphicFrame>
        <p:nvGraphicFramePr>
          <p:cNvPr id="58380" name="Object 19"/>
          <p:cNvGraphicFramePr>
            <a:graphicFrameLocks noChangeAspect="1"/>
          </p:cNvGraphicFramePr>
          <p:nvPr/>
        </p:nvGraphicFramePr>
        <p:xfrm>
          <a:off x="55626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7" name="Worksheet" r:id="rId11" imgW="1971675" imgH="1057453" progId="Excel.Sheet.8">
                  <p:embed/>
                </p:oleObj>
              </mc:Choice>
              <mc:Fallback>
                <p:oleObj name="Worksheet" r:id="rId11" imgW="1971675" imgH="1057453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81" name="Line 24"/>
          <p:cNvSpPr>
            <a:spLocks noChangeShapeType="1"/>
          </p:cNvSpPr>
          <p:nvPr/>
        </p:nvSpPr>
        <p:spPr bwMode="auto">
          <a:xfrm flipH="1" flipV="1">
            <a:off x="6096000" y="6400800"/>
            <a:ext cx="1524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382" name="Line 25"/>
          <p:cNvSpPr>
            <a:spLocks noChangeShapeType="1"/>
          </p:cNvSpPr>
          <p:nvPr/>
        </p:nvSpPr>
        <p:spPr bwMode="auto">
          <a:xfrm flipH="1">
            <a:off x="76962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383" name="Line 26"/>
          <p:cNvSpPr>
            <a:spLocks noChangeShapeType="1"/>
          </p:cNvSpPr>
          <p:nvPr/>
        </p:nvSpPr>
        <p:spPr bwMode="auto">
          <a:xfrm flipH="1" flipV="1">
            <a:off x="60960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384" name="Rectangle 29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1"/>
          <p:cNvSpPr>
            <a:spLocks noChangeArrowheads="1"/>
          </p:cNvSpPr>
          <p:nvPr/>
        </p:nvSpPr>
        <p:spPr bwMode="auto">
          <a:xfrm>
            <a:off x="457200" y="6019800"/>
            <a:ext cx="1828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graphicFrame>
        <p:nvGraphicFramePr>
          <p:cNvPr id="60420" name="Object 4"/>
          <p:cNvGraphicFramePr>
            <a:graphicFrameLocks noChangeAspect="1"/>
          </p:cNvGraphicFramePr>
          <p:nvPr/>
        </p:nvGraphicFramePr>
        <p:xfrm>
          <a:off x="55626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3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57150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60422" name="Object 6"/>
          <p:cNvGraphicFramePr>
            <a:graphicFrameLocks noChangeAspect="1"/>
          </p:cNvGraphicFramePr>
          <p:nvPr/>
        </p:nvGraphicFramePr>
        <p:xfrm>
          <a:off x="72009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4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73152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pic>
        <p:nvPicPr>
          <p:cNvPr id="60424" name="Picture 8" descr="pointer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5" name="Picture 12" descr="pointer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6" name="Picture 13" descr="pointer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7" name="Text Box 18"/>
          <p:cNvSpPr txBox="1">
            <a:spLocks noChangeArrowheads="1"/>
          </p:cNvSpPr>
          <p:nvPr/>
        </p:nvSpPr>
        <p:spPr bwMode="auto">
          <a:xfrm>
            <a:off x="5715000" y="3810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graphicFrame>
        <p:nvGraphicFramePr>
          <p:cNvPr id="60428" name="Object 19"/>
          <p:cNvGraphicFramePr>
            <a:graphicFrameLocks noChangeAspect="1"/>
          </p:cNvGraphicFramePr>
          <p:nvPr/>
        </p:nvGraphicFramePr>
        <p:xfrm>
          <a:off x="55626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5" name="Worksheet" r:id="rId11" imgW="1971675" imgH="1057453" progId="Excel.Sheet.8">
                  <p:embed/>
                </p:oleObj>
              </mc:Choice>
              <mc:Fallback>
                <p:oleObj name="Worksheet" r:id="rId11" imgW="1971675" imgH="1057453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9" name="Line 24"/>
          <p:cNvSpPr>
            <a:spLocks noChangeShapeType="1"/>
          </p:cNvSpPr>
          <p:nvPr/>
        </p:nvSpPr>
        <p:spPr bwMode="auto">
          <a:xfrm flipH="1" flipV="1">
            <a:off x="6096000" y="6400800"/>
            <a:ext cx="1524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430" name="Line 25"/>
          <p:cNvSpPr>
            <a:spLocks noChangeShapeType="1"/>
          </p:cNvSpPr>
          <p:nvPr/>
        </p:nvSpPr>
        <p:spPr bwMode="auto">
          <a:xfrm flipH="1">
            <a:off x="76962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431" name="Line 26"/>
          <p:cNvSpPr>
            <a:spLocks noChangeShapeType="1"/>
          </p:cNvSpPr>
          <p:nvPr/>
        </p:nvSpPr>
        <p:spPr bwMode="auto">
          <a:xfrm flipH="1" flipV="1">
            <a:off x="60960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432" name="Rectangle 30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1"/>
          <p:cNvSpPr>
            <a:spLocks noChangeArrowheads="1"/>
          </p:cNvSpPr>
          <p:nvPr/>
        </p:nvSpPr>
        <p:spPr bwMode="auto">
          <a:xfrm>
            <a:off x="457200" y="6019800"/>
            <a:ext cx="24384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graphicFrame>
        <p:nvGraphicFramePr>
          <p:cNvPr id="62468" name="Object 4"/>
          <p:cNvGraphicFramePr>
            <a:graphicFrameLocks noChangeAspect="1"/>
          </p:cNvGraphicFramePr>
          <p:nvPr/>
        </p:nvGraphicFramePr>
        <p:xfrm>
          <a:off x="55626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2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57150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62470" name="Object 6"/>
          <p:cNvGraphicFramePr>
            <a:graphicFrameLocks noChangeAspect="1"/>
          </p:cNvGraphicFramePr>
          <p:nvPr/>
        </p:nvGraphicFramePr>
        <p:xfrm>
          <a:off x="72009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3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73152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pic>
        <p:nvPicPr>
          <p:cNvPr id="62472" name="Picture 8" descr="pointer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3" name="Picture 12" descr="pointer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4" name="Picture 13" descr="pointer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5" name="Picture 14" descr="pointer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6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62477" name="Text Box 19"/>
          <p:cNvSpPr txBox="1">
            <a:spLocks noChangeArrowheads="1"/>
          </p:cNvSpPr>
          <p:nvPr/>
        </p:nvSpPr>
        <p:spPr bwMode="auto">
          <a:xfrm>
            <a:off x="5715000" y="3810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graphicFrame>
        <p:nvGraphicFramePr>
          <p:cNvPr id="62478" name="Object 20"/>
          <p:cNvGraphicFramePr>
            <a:graphicFrameLocks noChangeAspect="1"/>
          </p:cNvGraphicFramePr>
          <p:nvPr/>
        </p:nvGraphicFramePr>
        <p:xfrm>
          <a:off x="55626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4" name="Worksheet" r:id="rId12" imgW="1971675" imgH="1057453" progId="Excel.Sheet.8">
                  <p:embed/>
                </p:oleObj>
              </mc:Choice>
              <mc:Fallback>
                <p:oleObj name="Worksheet" r:id="rId12" imgW="1971675" imgH="1057453" progId="Excel.Sheet.8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9" name="Line 22"/>
          <p:cNvSpPr>
            <a:spLocks noChangeShapeType="1"/>
          </p:cNvSpPr>
          <p:nvPr/>
        </p:nvSpPr>
        <p:spPr bwMode="auto">
          <a:xfrm flipH="1" flipV="1">
            <a:off x="6096000" y="6400800"/>
            <a:ext cx="1524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80" name="Line 23"/>
          <p:cNvSpPr>
            <a:spLocks noChangeShapeType="1"/>
          </p:cNvSpPr>
          <p:nvPr/>
        </p:nvSpPr>
        <p:spPr bwMode="auto">
          <a:xfrm flipH="1">
            <a:off x="76962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81" name="Line 24"/>
          <p:cNvSpPr>
            <a:spLocks noChangeShapeType="1"/>
          </p:cNvSpPr>
          <p:nvPr/>
        </p:nvSpPr>
        <p:spPr bwMode="auto">
          <a:xfrm flipH="1" flipV="1">
            <a:off x="60960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“Address of” Operator</a:t>
            </a:r>
          </a:p>
        </p:txBody>
      </p:sp>
      <p:sp>
        <p:nvSpPr>
          <p:cNvPr id="9219" name="Rectangle 12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81200"/>
            <a:ext cx="4495800" cy="41148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  <a:p>
            <a:pPr eaLnBrk="1" hangingPunct="1">
              <a:lnSpc>
                <a:spcPct val="85000"/>
              </a:lnSpc>
            </a:pPr>
            <a:r>
              <a:rPr lang="en-US" altLang="en-US" sz="2000" smtClean="0"/>
              <a:t>The </a:t>
            </a:r>
            <a:r>
              <a:rPr lang="en-US" altLang="en-US" sz="2000" b="1" smtClean="0">
                <a:latin typeface="Courier New" panose="02070309020205020404" pitchFamily="49" charset="0"/>
              </a:rPr>
              <a:t>&amp;</a:t>
            </a:r>
            <a:r>
              <a:rPr lang="en-US" altLang="en-US" sz="2000" smtClean="0"/>
              <a:t> is the </a:t>
            </a:r>
            <a:r>
              <a:rPr lang="en-US" altLang="en-US" sz="2000" b="1" smtClean="0"/>
              <a:t>address of</a:t>
            </a:r>
            <a:r>
              <a:rPr lang="en-US" altLang="en-US" sz="2000" smtClean="0"/>
              <a:t> operator. 	</a:t>
            </a:r>
          </a:p>
          <a:p>
            <a:pPr lvl="2" eaLnBrk="1" hangingPunct="1">
              <a:lnSpc>
                <a:spcPct val="85000"/>
              </a:lnSpc>
              <a:buFontTx/>
              <a:buNone/>
            </a:pPr>
            <a:r>
              <a:rPr lang="en-US" altLang="en-US" sz="2000" smtClean="0"/>
              <a:t>For example:</a:t>
            </a: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	</a:t>
            </a:r>
            <a:r>
              <a:rPr lang="en-US" altLang="en-US" sz="2000" smtClean="0">
                <a:latin typeface="Courier New" panose="02070309020205020404" pitchFamily="49" charset="0"/>
              </a:rPr>
              <a:t>p = &amp;x;</a:t>
            </a: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assigns the address of </a:t>
            </a:r>
            <a:r>
              <a:rPr lang="en-US" altLang="en-US" sz="2000" b="1" smtClean="0">
                <a:latin typeface="Courier New" panose="02070309020205020404" pitchFamily="49" charset="0"/>
              </a:rPr>
              <a:t>x</a:t>
            </a:r>
            <a:r>
              <a:rPr lang="en-US" altLang="en-US" sz="2000" smtClean="0"/>
              <a:t> to 	the pointer variable </a:t>
            </a:r>
            <a:r>
              <a:rPr lang="en-US" altLang="en-US" sz="2000" b="1" smtClean="0">
                <a:latin typeface="Courier New" panose="02070309020205020404" pitchFamily="49" charset="0"/>
              </a:rPr>
              <a:t>p</a:t>
            </a:r>
            <a:r>
              <a:rPr lang="en-US" altLang="en-US" sz="2000" smtClean="0"/>
              <a:t>.</a:t>
            </a:r>
          </a:p>
        </p:txBody>
      </p:sp>
      <p:sp>
        <p:nvSpPr>
          <p:cNvPr id="472077" name="Rectangle 13"/>
          <p:cNvSpPr>
            <a:spLocks noChangeArrowheads="1"/>
          </p:cNvSpPr>
          <p:nvPr/>
        </p:nvSpPr>
        <p:spPr bwMode="auto">
          <a:xfrm>
            <a:off x="457200" y="4267200"/>
            <a:ext cx="2514600" cy="121920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shade val="95294"/>
                  <a:invGamma/>
                  <a:alpha val="5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 x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2.5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</a:t>
            </a:r>
            <a:r>
              <a:rPr lang="en-US" sz="1600">
                <a:latin typeface="Courier New" pitchFamily="49" charset="0"/>
                <a:cs typeface="Arial" charset="0"/>
              </a:rPr>
              <a:t> *p;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p = &amp;x;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457200" y="6324600"/>
            <a:ext cx="1066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Demo Pointer Program</a:t>
            </a:r>
          </a:p>
        </p:txBody>
      </p:sp>
      <p:graphicFrame>
        <p:nvGraphicFramePr>
          <p:cNvPr id="64516" name="Object 4"/>
          <p:cNvGraphicFramePr>
            <a:graphicFrameLocks noChangeAspect="1"/>
          </p:cNvGraphicFramePr>
          <p:nvPr/>
        </p:nvGraphicFramePr>
        <p:xfrm>
          <a:off x="55626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1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57150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64518" name="Object 6"/>
          <p:cNvGraphicFramePr>
            <a:graphicFrameLocks noChangeAspect="1"/>
          </p:cNvGraphicFramePr>
          <p:nvPr/>
        </p:nvGraphicFramePr>
        <p:xfrm>
          <a:off x="7200900" y="54102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2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54102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7315200" y="4953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pic>
        <p:nvPicPr>
          <p:cNvPr id="64520" name="Picture 8" descr="pointer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1" name="Picture 9" descr="pointer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2" name="Picture 10" descr="pointer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3" name="Picture 11" descr="pointer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0"/>
            <a:ext cx="2908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24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257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4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int main(</a:t>
            </a:r>
            <a:r>
              <a:rPr lang="en-US" altLang="en-US" sz="1400" b="1" smtClean="0">
                <a:latin typeface="Courier New" panose="02070309020205020404" pitchFamily="49" charset="0"/>
              </a:rPr>
              <a:t>void</a:t>
            </a:r>
            <a:r>
              <a:rPr lang="en-US" altLang="en-US" sz="14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2.5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y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3.4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  <a:endParaRPr lang="en-US" altLang="en-US" sz="1400" smtClean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</a:t>
            </a:r>
            <a:r>
              <a:rPr lang="en-US" altLang="en-US" sz="1400" b="1" smtClean="0">
                <a:latin typeface="Courier New" panose="02070309020205020404" pitchFamily="49" charset="0"/>
              </a:rPr>
              <a:t>float</a:t>
            </a:r>
            <a:r>
              <a:rPr lang="en-US" altLang="en-US" sz="1400" smtClean="0">
                <a:latin typeface="Courier New" panose="02070309020205020404" pitchFamily="49" charset="0"/>
              </a:rPr>
              <a:t> *p;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p = &amp;x;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p 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&amp;x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x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3.7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*p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'\n'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*p = </a:t>
            </a:r>
            <a:r>
              <a:rPr lang="en-US" altLang="en-US" sz="1400" smtClean="0">
                <a:solidFill>
                  <a:srgbClr val="0000FF"/>
                </a:solidFill>
                <a:latin typeface="Courier New" panose="02070309020205020404" pitchFamily="49" charset="0"/>
              </a:rPr>
              <a:t>7.5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y = *p;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x &lt;&lt;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", "</a:t>
            </a:r>
            <a:r>
              <a:rPr lang="en-US" altLang="en-US" sz="1400" smtClean="0">
                <a:latin typeface="Courier New" panose="02070309020205020404" pitchFamily="49" charset="0"/>
              </a:rPr>
              <a:t> &lt;&lt; *p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cout &lt;&lt; y;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64525" name="Text Box 13"/>
          <p:cNvSpPr txBox="1">
            <a:spLocks noChangeArrowheads="1"/>
          </p:cNvSpPr>
          <p:nvPr/>
        </p:nvSpPr>
        <p:spPr bwMode="auto">
          <a:xfrm>
            <a:off x="5715000" y="3810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graphicFrame>
        <p:nvGraphicFramePr>
          <p:cNvPr id="64526" name="Object 14"/>
          <p:cNvGraphicFramePr>
            <a:graphicFrameLocks noChangeAspect="1"/>
          </p:cNvGraphicFramePr>
          <p:nvPr/>
        </p:nvGraphicFramePr>
        <p:xfrm>
          <a:off x="5562600" y="42672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3" name="Worksheet" r:id="rId12" imgW="1971675" imgH="1057453" progId="Excel.Sheet.8">
                  <p:embed/>
                </p:oleObj>
              </mc:Choice>
              <mc:Fallback>
                <p:oleObj name="Worksheet" r:id="rId12" imgW="1971675" imgH="1057453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2672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27" name="Line 15"/>
          <p:cNvSpPr>
            <a:spLocks noChangeShapeType="1"/>
          </p:cNvSpPr>
          <p:nvPr/>
        </p:nvSpPr>
        <p:spPr bwMode="auto">
          <a:xfrm flipH="1" flipV="1">
            <a:off x="6096000" y="6400800"/>
            <a:ext cx="1524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28" name="Line 16"/>
          <p:cNvSpPr>
            <a:spLocks noChangeShapeType="1"/>
          </p:cNvSpPr>
          <p:nvPr/>
        </p:nvSpPr>
        <p:spPr bwMode="auto">
          <a:xfrm flipH="1">
            <a:off x="76962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29" name="Line 17"/>
          <p:cNvSpPr>
            <a:spLocks noChangeShapeType="1"/>
          </p:cNvSpPr>
          <p:nvPr/>
        </p:nvSpPr>
        <p:spPr bwMode="auto">
          <a:xfrm flipH="1" flipV="1">
            <a:off x="6096000" y="6019800"/>
            <a:ext cx="0" cy="3810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64530" name="Object 18"/>
          <p:cNvGraphicFramePr>
            <a:graphicFrameLocks noChangeAspect="1"/>
          </p:cNvGraphicFramePr>
          <p:nvPr/>
        </p:nvGraphicFramePr>
        <p:xfrm>
          <a:off x="5410200" y="3124200"/>
          <a:ext cx="3429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4" name="Image" r:id="rId14" imgW="342736" imgH="152274" progId="Photoshop.Image.7">
                  <p:embed/>
                </p:oleObj>
              </mc:Choice>
              <mc:Fallback>
                <p:oleObj name="Image" r:id="rId14" imgW="342736" imgH="152274" progId="Photoshop.Image.7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124200"/>
                        <a:ext cx="342900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1"/>
          <p:cNvSpPr>
            <a:spLocks noChangeArrowheads="1"/>
          </p:cNvSpPr>
          <p:nvPr/>
        </p:nvSpPr>
        <p:spPr bwMode="auto">
          <a:xfrm>
            <a:off x="4038600" y="3276600"/>
            <a:ext cx="4114800" cy="3810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graphicFrame>
        <p:nvGraphicFramePr>
          <p:cNvPr id="66564" name="Object 5"/>
          <p:cNvGraphicFramePr>
            <a:graphicFrameLocks noChangeAspect="1"/>
          </p:cNvGraphicFramePr>
          <p:nvPr/>
        </p:nvGraphicFramePr>
        <p:xfrm>
          <a:off x="1600200" y="4067175"/>
          <a:ext cx="647700" cy="210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0" name="Worksheet" r:id="rId4" imgW="1266825" imgH="4105453" progId="Excel.Sheet.8">
                  <p:embed/>
                </p:oleObj>
              </mc:Choice>
              <mc:Fallback>
                <p:oleObj name="Worksheet" r:id="rId4" imgW="1266825" imgH="4105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067175"/>
                        <a:ext cx="647700" cy="210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5" name="Object 6"/>
          <p:cNvGraphicFramePr>
            <a:graphicFrameLocks noChangeAspect="1"/>
          </p:cNvGraphicFramePr>
          <p:nvPr/>
        </p:nvGraphicFramePr>
        <p:xfrm>
          <a:off x="1371600" y="2836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1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836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6" name="Text Box 7"/>
          <p:cNvSpPr txBox="1">
            <a:spLocks noChangeArrowheads="1"/>
          </p:cNvSpPr>
          <p:nvPr/>
        </p:nvSpPr>
        <p:spPr bwMode="auto">
          <a:xfrm>
            <a:off x="1485900" y="2379663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sp>
        <p:nvSpPr>
          <p:cNvPr id="66567" name="Text Box 8"/>
          <p:cNvSpPr txBox="1">
            <a:spLocks noChangeArrowheads="1"/>
          </p:cNvSpPr>
          <p:nvPr/>
        </p:nvSpPr>
        <p:spPr bwMode="auto">
          <a:xfrm>
            <a:off x="22098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sp>
        <p:nvSpPr>
          <p:cNvPr id="66568" name="Line 12"/>
          <p:cNvSpPr>
            <a:spLocks noChangeShapeType="1"/>
          </p:cNvSpPr>
          <p:nvPr/>
        </p:nvSpPr>
        <p:spPr bwMode="auto">
          <a:xfrm>
            <a:off x="3505200" y="3276600"/>
            <a:ext cx="5486400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569" name="Line 13"/>
          <p:cNvSpPr>
            <a:spLocks noChangeShapeType="1"/>
          </p:cNvSpPr>
          <p:nvPr/>
        </p:nvSpPr>
        <p:spPr bwMode="auto">
          <a:xfrm>
            <a:off x="5105400" y="3048000"/>
            <a:ext cx="0" cy="23622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570" name="Line 14"/>
          <p:cNvSpPr>
            <a:spLocks noChangeShapeType="1"/>
          </p:cNvSpPr>
          <p:nvPr/>
        </p:nvSpPr>
        <p:spPr bwMode="auto">
          <a:xfrm>
            <a:off x="6934200" y="3048000"/>
            <a:ext cx="0" cy="23622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571" name="Text Box 15"/>
          <p:cNvSpPr txBox="1">
            <a:spLocks noChangeArrowheads="1"/>
          </p:cNvSpPr>
          <p:nvPr/>
        </p:nvSpPr>
        <p:spPr bwMode="auto">
          <a:xfrm>
            <a:off x="3276600" y="3200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sp>
        <p:nvSpPr>
          <p:cNvPr id="66572" name="Text Box 16"/>
          <p:cNvSpPr txBox="1">
            <a:spLocks noChangeArrowheads="1"/>
          </p:cNvSpPr>
          <p:nvPr/>
        </p:nvSpPr>
        <p:spPr bwMode="auto">
          <a:xfrm>
            <a:off x="3657600" y="28956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/>
              <a:t>Address</a:t>
            </a:r>
          </a:p>
        </p:txBody>
      </p:sp>
      <p:sp>
        <p:nvSpPr>
          <p:cNvPr id="66573" name="Text Box 17"/>
          <p:cNvSpPr txBox="1">
            <a:spLocks noChangeArrowheads="1"/>
          </p:cNvSpPr>
          <p:nvPr/>
        </p:nvSpPr>
        <p:spPr bwMode="auto">
          <a:xfrm>
            <a:off x="5334000" y="28956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/>
              <a:t>Value</a:t>
            </a:r>
          </a:p>
        </p:txBody>
      </p:sp>
      <p:sp>
        <p:nvSpPr>
          <p:cNvPr id="66574" name="Text Box 18"/>
          <p:cNvSpPr txBox="1">
            <a:spLocks noChangeArrowheads="1"/>
          </p:cNvSpPr>
          <p:nvPr/>
        </p:nvSpPr>
        <p:spPr bwMode="auto">
          <a:xfrm>
            <a:off x="6934200" y="2895600"/>
            <a:ext cx="220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/>
              <a:t>Array Notation</a:t>
            </a:r>
          </a:p>
        </p:txBody>
      </p:sp>
      <p:sp>
        <p:nvSpPr>
          <p:cNvPr id="66575" name="Text Box 19"/>
          <p:cNvSpPr txBox="1">
            <a:spLocks noChangeArrowheads="1"/>
          </p:cNvSpPr>
          <p:nvPr/>
        </p:nvSpPr>
        <p:spPr bwMode="auto">
          <a:xfrm>
            <a:off x="5257800" y="3200400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*(a+0)</a:t>
            </a:r>
          </a:p>
        </p:txBody>
      </p:sp>
      <p:sp>
        <p:nvSpPr>
          <p:cNvPr id="66576" name="Text Box 20"/>
          <p:cNvSpPr txBox="1">
            <a:spLocks noChangeArrowheads="1"/>
          </p:cNvSpPr>
          <p:nvPr/>
        </p:nvSpPr>
        <p:spPr bwMode="auto">
          <a:xfrm>
            <a:off x="7086600" y="3200400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66577" name="Line 22"/>
          <p:cNvSpPr>
            <a:spLocks noChangeShapeType="1"/>
          </p:cNvSpPr>
          <p:nvPr/>
        </p:nvSpPr>
        <p:spPr bwMode="auto">
          <a:xfrm flipV="1">
            <a:off x="990600" y="4343400"/>
            <a:ext cx="609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78" name="Line 23"/>
          <p:cNvSpPr>
            <a:spLocks noChangeShapeType="1"/>
          </p:cNvSpPr>
          <p:nvPr/>
        </p:nvSpPr>
        <p:spPr bwMode="auto">
          <a:xfrm flipH="1" flipV="1">
            <a:off x="990600" y="3124200"/>
            <a:ext cx="0" cy="1219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6579" name="Line 24"/>
          <p:cNvSpPr>
            <a:spLocks noChangeShapeType="1"/>
          </p:cNvSpPr>
          <p:nvPr/>
        </p:nvSpPr>
        <p:spPr bwMode="auto">
          <a:xfrm flipH="1" flipV="1">
            <a:off x="990600" y="3124200"/>
            <a:ext cx="381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9"/>
          <p:cNvSpPr>
            <a:spLocks noChangeArrowheads="1"/>
          </p:cNvSpPr>
          <p:nvPr/>
        </p:nvSpPr>
        <p:spPr bwMode="auto">
          <a:xfrm>
            <a:off x="3886200" y="3810000"/>
            <a:ext cx="4267200" cy="3810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graphicFrame>
        <p:nvGraphicFramePr>
          <p:cNvPr id="68612" name="Object 3"/>
          <p:cNvGraphicFramePr>
            <a:graphicFrameLocks noChangeAspect="1"/>
          </p:cNvGraphicFramePr>
          <p:nvPr/>
        </p:nvGraphicFramePr>
        <p:xfrm>
          <a:off x="1600200" y="4067175"/>
          <a:ext cx="647700" cy="210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32" name="Worksheet" r:id="rId4" imgW="1266825" imgH="4105453" progId="Excel.Sheet.8">
                  <p:embed/>
                </p:oleObj>
              </mc:Choice>
              <mc:Fallback>
                <p:oleObj name="Worksheet" r:id="rId4" imgW="1266825" imgH="4105453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067175"/>
                        <a:ext cx="647700" cy="210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3" name="Object 4"/>
          <p:cNvGraphicFramePr>
            <a:graphicFrameLocks noChangeAspect="1"/>
          </p:cNvGraphicFramePr>
          <p:nvPr/>
        </p:nvGraphicFramePr>
        <p:xfrm>
          <a:off x="1371600" y="2836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33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836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14" name="Line 10"/>
          <p:cNvSpPr>
            <a:spLocks noChangeShapeType="1"/>
          </p:cNvSpPr>
          <p:nvPr/>
        </p:nvSpPr>
        <p:spPr bwMode="auto">
          <a:xfrm>
            <a:off x="3505200" y="3276600"/>
            <a:ext cx="5486400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615" name="Line 11"/>
          <p:cNvSpPr>
            <a:spLocks noChangeShapeType="1"/>
          </p:cNvSpPr>
          <p:nvPr/>
        </p:nvSpPr>
        <p:spPr bwMode="auto">
          <a:xfrm>
            <a:off x="5105400" y="3048000"/>
            <a:ext cx="0" cy="23622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616" name="Line 12"/>
          <p:cNvSpPr>
            <a:spLocks noChangeShapeType="1"/>
          </p:cNvSpPr>
          <p:nvPr/>
        </p:nvSpPr>
        <p:spPr bwMode="auto">
          <a:xfrm>
            <a:off x="6934200" y="3048000"/>
            <a:ext cx="0" cy="23622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617" name="Text Box 13"/>
          <p:cNvSpPr txBox="1">
            <a:spLocks noChangeArrowheads="1"/>
          </p:cNvSpPr>
          <p:nvPr/>
        </p:nvSpPr>
        <p:spPr bwMode="auto">
          <a:xfrm>
            <a:off x="3276600" y="3200400"/>
            <a:ext cx="1905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a+1</a:t>
            </a:r>
          </a:p>
        </p:txBody>
      </p:sp>
      <p:sp>
        <p:nvSpPr>
          <p:cNvPr id="68618" name="Text Box 14"/>
          <p:cNvSpPr txBox="1">
            <a:spLocks noChangeArrowheads="1"/>
          </p:cNvSpPr>
          <p:nvPr/>
        </p:nvSpPr>
        <p:spPr bwMode="auto">
          <a:xfrm>
            <a:off x="3657600" y="28956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/>
              <a:t>Address</a:t>
            </a:r>
          </a:p>
        </p:txBody>
      </p:sp>
      <p:sp>
        <p:nvSpPr>
          <p:cNvPr id="68619" name="Text Box 15"/>
          <p:cNvSpPr txBox="1">
            <a:spLocks noChangeArrowheads="1"/>
          </p:cNvSpPr>
          <p:nvPr/>
        </p:nvSpPr>
        <p:spPr bwMode="auto">
          <a:xfrm>
            <a:off x="5334000" y="28956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/>
              <a:t>Value</a:t>
            </a:r>
          </a:p>
        </p:txBody>
      </p:sp>
      <p:sp>
        <p:nvSpPr>
          <p:cNvPr id="68620" name="Text Box 16"/>
          <p:cNvSpPr txBox="1">
            <a:spLocks noChangeArrowheads="1"/>
          </p:cNvSpPr>
          <p:nvPr/>
        </p:nvSpPr>
        <p:spPr bwMode="auto">
          <a:xfrm>
            <a:off x="6934200" y="2895600"/>
            <a:ext cx="220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/>
              <a:t>Array Notation</a:t>
            </a:r>
          </a:p>
        </p:txBody>
      </p:sp>
      <p:sp>
        <p:nvSpPr>
          <p:cNvPr id="68621" name="Text Box 17"/>
          <p:cNvSpPr txBox="1">
            <a:spLocks noChangeArrowheads="1"/>
          </p:cNvSpPr>
          <p:nvPr/>
        </p:nvSpPr>
        <p:spPr bwMode="auto">
          <a:xfrm>
            <a:off x="5257800" y="3200400"/>
            <a:ext cx="1524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*(a+0)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*(a+1)</a:t>
            </a:r>
          </a:p>
        </p:txBody>
      </p:sp>
      <p:sp>
        <p:nvSpPr>
          <p:cNvPr id="68622" name="Text Box 18"/>
          <p:cNvSpPr txBox="1">
            <a:spLocks noChangeArrowheads="1"/>
          </p:cNvSpPr>
          <p:nvPr/>
        </p:nvSpPr>
        <p:spPr bwMode="auto">
          <a:xfrm>
            <a:off x="7086600" y="3200400"/>
            <a:ext cx="1524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68623" name="Line 20"/>
          <p:cNvSpPr>
            <a:spLocks noChangeShapeType="1"/>
          </p:cNvSpPr>
          <p:nvPr/>
        </p:nvSpPr>
        <p:spPr bwMode="auto">
          <a:xfrm flipV="1">
            <a:off x="990600" y="4343400"/>
            <a:ext cx="609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24" name="Line 21"/>
          <p:cNvSpPr>
            <a:spLocks noChangeShapeType="1"/>
          </p:cNvSpPr>
          <p:nvPr/>
        </p:nvSpPr>
        <p:spPr bwMode="auto">
          <a:xfrm flipH="1" flipV="1">
            <a:off x="990600" y="3124200"/>
            <a:ext cx="0" cy="1219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25" name="Line 22"/>
          <p:cNvSpPr>
            <a:spLocks noChangeShapeType="1"/>
          </p:cNvSpPr>
          <p:nvPr/>
        </p:nvSpPr>
        <p:spPr bwMode="auto">
          <a:xfrm flipH="1" flipV="1">
            <a:off x="990600" y="3124200"/>
            <a:ext cx="381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26" name="Text Box 23"/>
          <p:cNvSpPr txBox="1">
            <a:spLocks noChangeArrowheads="1"/>
          </p:cNvSpPr>
          <p:nvPr/>
        </p:nvSpPr>
        <p:spPr bwMode="auto">
          <a:xfrm>
            <a:off x="1485900" y="2379663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sp>
        <p:nvSpPr>
          <p:cNvPr id="68627" name="Text Box 24"/>
          <p:cNvSpPr txBox="1">
            <a:spLocks noChangeArrowheads="1"/>
          </p:cNvSpPr>
          <p:nvPr/>
        </p:nvSpPr>
        <p:spPr bwMode="auto">
          <a:xfrm>
            <a:off x="2209800" y="1600200"/>
            <a:ext cx="5105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</a:t>
            </a:r>
            <a:r>
              <a:rPr lang="en-US" altLang="en-US" sz="3200">
                <a:latin typeface="Courier New" panose="02070309020205020404" pitchFamily="49" charset="0"/>
              </a:rPr>
              <a:t>: a[n] = *(a+n)</a:t>
            </a:r>
          </a:p>
        </p:txBody>
      </p:sp>
      <p:sp>
        <p:nvSpPr>
          <p:cNvPr id="68628" name="Text Box 28"/>
          <p:cNvSpPr txBox="1">
            <a:spLocks noChangeArrowheads="1"/>
          </p:cNvSpPr>
          <p:nvPr/>
        </p:nvSpPr>
        <p:spPr bwMode="auto">
          <a:xfrm>
            <a:off x="1066800" y="44958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+1</a:t>
            </a:r>
          </a:p>
        </p:txBody>
      </p:sp>
      <p:grpSp>
        <p:nvGrpSpPr>
          <p:cNvPr id="68629" name="Group 31"/>
          <p:cNvGrpSpPr>
            <a:grpSpLocks/>
          </p:cNvGrpSpPr>
          <p:nvPr/>
        </p:nvGrpSpPr>
        <p:grpSpPr bwMode="auto">
          <a:xfrm>
            <a:off x="1447800" y="4343400"/>
            <a:ext cx="152400" cy="533400"/>
            <a:chOff x="912" y="2736"/>
            <a:chExt cx="96" cy="336"/>
          </a:xfrm>
        </p:grpSpPr>
        <p:sp>
          <p:nvSpPr>
            <p:cNvPr id="68630" name="Arc 29"/>
            <p:cNvSpPr>
              <a:spLocks/>
            </p:cNvSpPr>
            <p:nvPr/>
          </p:nvSpPr>
          <p:spPr bwMode="auto">
            <a:xfrm flipH="1" flipV="1">
              <a:off x="912" y="2880"/>
              <a:ext cx="96" cy="1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631" name="Arc 30"/>
            <p:cNvSpPr>
              <a:spLocks/>
            </p:cNvSpPr>
            <p:nvPr/>
          </p:nvSpPr>
          <p:spPr bwMode="auto">
            <a:xfrm flipH="1">
              <a:off x="912" y="2736"/>
              <a:ext cx="96" cy="192"/>
            </a:xfrm>
            <a:custGeom>
              <a:avLst/>
              <a:gdLst>
                <a:gd name="T0" fmla="*/ 0 w 21230"/>
                <a:gd name="T1" fmla="*/ 0 h 21600"/>
                <a:gd name="T2" fmla="*/ 0 w 21230"/>
                <a:gd name="T3" fmla="*/ 0 h 21600"/>
                <a:gd name="T4" fmla="*/ 0 w 2123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230"/>
                <a:gd name="T10" fmla="*/ 0 h 21600"/>
                <a:gd name="T11" fmla="*/ 21230 w 2123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230" h="21600" fill="none" extrusionOk="0">
                  <a:moveTo>
                    <a:pt x="-1" y="0"/>
                  </a:moveTo>
                  <a:cubicBezTo>
                    <a:pt x="10394" y="0"/>
                    <a:pt x="19314" y="7402"/>
                    <a:pt x="21229" y="17619"/>
                  </a:cubicBezTo>
                </a:path>
                <a:path w="21230" h="21600" stroke="0" extrusionOk="0">
                  <a:moveTo>
                    <a:pt x="-1" y="0"/>
                  </a:moveTo>
                  <a:cubicBezTo>
                    <a:pt x="10394" y="0"/>
                    <a:pt x="19314" y="7402"/>
                    <a:pt x="21229" y="1761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9"/>
          <p:cNvSpPr>
            <a:spLocks noChangeArrowheads="1"/>
          </p:cNvSpPr>
          <p:nvPr/>
        </p:nvSpPr>
        <p:spPr bwMode="auto">
          <a:xfrm>
            <a:off x="3886200" y="4343400"/>
            <a:ext cx="4343400" cy="3810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graphicFrame>
        <p:nvGraphicFramePr>
          <p:cNvPr id="70660" name="Object 3"/>
          <p:cNvGraphicFramePr>
            <a:graphicFrameLocks noChangeAspect="1"/>
          </p:cNvGraphicFramePr>
          <p:nvPr/>
        </p:nvGraphicFramePr>
        <p:xfrm>
          <a:off x="1600200" y="4067175"/>
          <a:ext cx="647700" cy="210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4" name="Worksheet" r:id="rId4" imgW="1266825" imgH="4105453" progId="Excel.Sheet.8">
                  <p:embed/>
                </p:oleObj>
              </mc:Choice>
              <mc:Fallback>
                <p:oleObj name="Worksheet" r:id="rId4" imgW="1266825" imgH="4105453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067175"/>
                        <a:ext cx="647700" cy="210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1" name="Object 4"/>
          <p:cNvGraphicFramePr>
            <a:graphicFrameLocks noChangeAspect="1"/>
          </p:cNvGraphicFramePr>
          <p:nvPr/>
        </p:nvGraphicFramePr>
        <p:xfrm>
          <a:off x="1371600" y="2836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5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836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2" name="Line 10"/>
          <p:cNvSpPr>
            <a:spLocks noChangeShapeType="1"/>
          </p:cNvSpPr>
          <p:nvPr/>
        </p:nvSpPr>
        <p:spPr bwMode="auto">
          <a:xfrm>
            <a:off x="3505200" y="3276600"/>
            <a:ext cx="5486400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663" name="Line 11"/>
          <p:cNvSpPr>
            <a:spLocks noChangeShapeType="1"/>
          </p:cNvSpPr>
          <p:nvPr/>
        </p:nvSpPr>
        <p:spPr bwMode="auto">
          <a:xfrm>
            <a:off x="5105400" y="3048000"/>
            <a:ext cx="0" cy="23622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664" name="Line 12"/>
          <p:cNvSpPr>
            <a:spLocks noChangeShapeType="1"/>
          </p:cNvSpPr>
          <p:nvPr/>
        </p:nvSpPr>
        <p:spPr bwMode="auto">
          <a:xfrm>
            <a:off x="6934200" y="3048000"/>
            <a:ext cx="0" cy="23622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665" name="Text Box 13"/>
          <p:cNvSpPr txBox="1">
            <a:spLocks noChangeArrowheads="1"/>
          </p:cNvSpPr>
          <p:nvPr/>
        </p:nvSpPr>
        <p:spPr bwMode="auto">
          <a:xfrm>
            <a:off x="3276600" y="3200400"/>
            <a:ext cx="1905000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a+1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a+2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2400">
              <a:latin typeface="Courier New" panose="02070309020205020404" pitchFamily="49" charset="0"/>
            </a:endParaRPr>
          </a:p>
        </p:txBody>
      </p:sp>
      <p:sp>
        <p:nvSpPr>
          <p:cNvPr id="70666" name="Text Box 14"/>
          <p:cNvSpPr txBox="1">
            <a:spLocks noChangeArrowheads="1"/>
          </p:cNvSpPr>
          <p:nvPr/>
        </p:nvSpPr>
        <p:spPr bwMode="auto">
          <a:xfrm>
            <a:off x="3657600" y="28956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/>
              <a:t>Address</a:t>
            </a:r>
          </a:p>
        </p:txBody>
      </p:sp>
      <p:sp>
        <p:nvSpPr>
          <p:cNvPr id="70667" name="Text Box 15"/>
          <p:cNvSpPr txBox="1">
            <a:spLocks noChangeArrowheads="1"/>
          </p:cNvSpPr>
          <p:nvPr/>
        </p:nvSpPr>
        <p:spPr bwMode="auto">
          <a:xfrm>
            <a:off x="5334000" y="28956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/>
              <a:t>Value</a:t>
            </a:r>
          </a:p>
        </p:txBody>
      </p:sp>
      <p:sp>
        <p:nvSpPr>
          <p:cNvPr id="70668" name="Text Box 16"/>
          <p:cNvSpPr txBox="1">
            <a:spLocks noChangeArrowheads="1"/>
          </p:cNvSpPr>
          <p:nvPr/>
        </p:nvSpPr>
        <p:spPr bwMode="auto">
          <a:xfrm>
            <a:off x="6934200" y="2895600"/>
            <a:ext cx="220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/>
              <a:t>Array Notation</a:t>
            </a:r>
          </a:p>
        </p:txBody>
      </p:sp>
      <p:sp>
        <p:nvSpPr>
          <p:cNvPr id="70669" name="Text Box 17"/>
          <p:cNvSpPr txBox="1">
            <a:spLocks noChangeArrowheads="1"/>
          </p:cNvSpPr>
          <p:nvPr/>
        </p:nvSpPr>
        <p:spPr bwMode="auto">
          <a:xfrm>
            <a:off x="5257800" y="3200400"/>
            <a:ext cx="1524000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*(a+0)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*(a+1)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*(a+2)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endParaRPr lang="en-US" altLang="en-US" sz="2400">
              <a:latin typeface="Courier New" panose="02070309020205020404" pitchFamily="49" charset="0"/>
            </a:endParaRPr>
          </a:p>
        </p:txBody>
      </p:sp>
      <p:sp>
        <p:nvSpPr>
          <p:cNvPr id="70670" name="Text Box 18"/>
          <p:cNvSpPr txBox="1">
            <a:spLocks noChangeArrowheads="1"/>
          </p:cNvSpPr>
          <p:nvPr/>
        </p:nvSpPr>
        <p:spPr bwMode="auto">
          <a:xfrm>
            <a:off x="7086600" y="3200400"/>
            <a:ext cx="15240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70671" name="Line 20"/>
          <p:cNvSpPr>
            <a:spLocks noChangeShapeType="1"/>
          </p:cNvSpPr>
          <p:nvPr/>
        </p:nvSpPr>
        <p:spPr bwMode="auto">
          <a:xfrm flipV="1">
            <a:off x="990600" y="4343400"/>
            <a:ext cx="609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72" name="Line 21"/>
          <p:cNvSpPr>
            <a:spLocks noChangeShapeType="1"/>
          </p:cNvSpPr>
          <p:nvPr/>
        </p:nvSpPr>
        <p:spPr bwMode="auto">
          <a:xfrm flipH="1" flipV="1">
            <a:off x="990600" y="3124200"/>
            <a:ext cx="0" cy="1219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73" name="Line 22"/>
          <p:cNvSpPr>
            <a:spLocks noChangeShapeType="1"/>
          </p:cNvSpPr>
          <p:nvPr/>
        </p:nvSpPr>
        <p:spPr bwMode="auto">
          <a:xfrm flipH="1" flipV="1">
            <a:off x="990600" y="3124200"/>
            <a:ext cx="381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74" name="Text Box 23"/>
          <p:cNvSpPr txBox="1">
            <a:spLocks noChangeArrowheads="1"/>
          </p:cNvSpPr>
          <p:nvPr/>
        </p:nvSpPr>
        <p:spPr bwMode="auto">
          <a:xfrm>
            <a:off x="1485900" y="2379663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sp>
        <p:nvSpPr>
          <p:cNvPr id="70675" name="Text Box 24"/>
          <p:cNvSpPr txBox="1">
            <a:spLocks noChangeArrowheads="1"/>
          </p:cNvSpPr>
          <p:nvPr/>
        </p:nvSpPr>
        <p:spPr bwMode="auto">
          <a:xfrm>
            <a:off x="22098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sp>
        <p:nvSpPr>
          <p:cNvPr id="70676" name="Text Box 28"/>
          <p:cNvSpPr txBox="1">
            <a:spLocks noChangeArrowheads="1"/>
          </p:cNvSpPr>
          <p:nvPr/>
        </p:nvSpPr>
        <p:spPr bwMode="auto">
          <a:xfrm>
            <a:off x="990600" y="44958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+1</a:t>
            </a:r>
          </a:p>
        </p:txBody>
      </p:sp>
      <p:sp>
        <p:nvSpPr>
          <p:cNvPr id="70677" name="Text Box 32"/>
          <p:cNvSpPr txBox="1">
            <a:spLocks noChangeArrowheads="1"/>
          </p:cNvSpPr>
          <p:nvPr/>
        </p:nvSpPr>
        <p:spPr bwMode="auto">
          <a:xfrm>
            <a:off x="990600" y="49530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+1</a:t>
            </a:r>
          </a:p>
        </p:txBody>
      </p:sp>
      <p:grpSp>
        <p:nvGrpSpPr>
          <p:cNvPr id="70678" name="Group 33"/>
          <p:cNvGrpSpPr>
            <a:grpSpLocks/>
          </p:cNvGrpSpPr>
          <p:nvPr/>
        </p:nvGrpSpPr>
        <p:grpSpPr bwMode="auto">
          <a:xfrm>
            <a:off x="1447800" y="4343400"/>
            <a:ext cx="152400" cy="533400"/>
            <a:chOff x="912" y="2736"/>
            <a:chExt cx="96" cy="336"/>
          </a:xfrm>
        </p:grpSpPr>
        <p:sp>
          <p:nvSpPr>
            <p:cNvPr id="70682" name="Arc 34"/>
            <p:cNvSpPr>
              <a:spLocks/>
            </p:cNvSpPr>
            <p:nvPr/>
          </p:nvSpPr>
          <p:spPr bwMode="auto">
            <a:xfrm flipH="1" flipV="1">
              <a:off x="912" y="2880"/>
              <a:ext cx="96" cy="1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683" name="Arc 35"/>
            <p:cNvSpPr>
              <a:spLocks/>
            </p:cNvSpPr>
            <p:nvPr/>
          </p:nvSpPr>
          <p:spPr bwMode="auto">
            <a:xfrm flipH="1">
              <a:off x="912" y="2736"/>
              <a:ext cx="96" cy="192"/>
            </a:xfrm>
            <a:custGeom>
              <a:avLst/>
              <a:gdLst>
                <a:gd name="T0" fmla="*/ 0 w 21230"/>
                <a:gd name="T1" fmla="*/ 0 h 21600"/>
                <a:gd name="T2" fmla="*/ 0 w 21230"/>
                <a:gd name="T3" fmla="*/ 0 h 21600"/>
                <a:gd name="T4" fmla="*/ 0 w 2123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230"/>
                <a:gd name="T10" fmla="*/ 0 h 21600"/>
                <a:gd name="T11" fmla="*/ 21230 w 2123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230" h="21600" fill="none" extrusionOk="0">
                  <a:moveTo>
                    <a:pt x="-1" y="0"/>
                  </a:moveTo>
                  <a:cubicBezTo>
                    <a:pt x="10394" y="0"/>
                    <a:pt x="19314" y="7402"/>
                    <a:pt x="21229" y="17619"/>
                  </a:cubicBezTo>
                </a:path>
                <a:path w="21230" h="21600" stroke="0" extrusionOk="0">
                  <a:moveTo>
                    <a:pt x="-1" y="0"/>
                  </a:moveTo>
                  <a:cubicBezTo>
                    <a:pt x="10394" y="0"/>
                    <a:pt x="19314" y="7402"/>
                    <a:pt x="21229" y="1761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0679" name="Group 36"/>
          <p:cNvGrpSpPr>
            <a:grpSpLocks/>
          </p:cNvGrpSpPr>
          <p:nvPr/>
        </p:nvGrpSpPr>
        <p:grpSpPr bwMode="auto">
          <a:xfrm>
            <a:off x="1447800" y="4876800"/>
            <a:ext cx="152400" cy="533400"/>
            <a:chOff x="912" y="2736"/>
            <a:chExt cx="96" cy="336"/>
          </a:xfrm>
        </p:grpSpPr>
        <p:sp>
          <p:nvSpPr>
            <p:cNvPr id="70680" name="Arc 37"/>
            <p:cNvSpPr>
              <a:spLocks/>
            </p:cNvSpPr>
            <p:nvPr/>
          </p:nvSpPr>
          <p:spPr bwMode="auto">
            <a:xfrm flipH="1" flipV="1">
              <a:off x="912" y="2880"/>
              <a:ext cx="96" cy="1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681" name="Arc 38"/>
            <p:cNvSpPr>
              <a:spLocks/>
            </p:cNvSpPr>
            <p:nvPr/>
          </p:nvSpPr>
          <p:spPr bwMode="auto">
            <a:xfrm flipH="1">
              <a:off x="912" y="2736"/>
              <a:ext cx="96" cy="192"/>
            </a:xfrm>
            <a:custGeom>
              <a:avLst/>
              <a:gdLst>
                <a:gd name="T0" fmla="*/ 0 w 21230"/>
                <a:gd name="T1" fmla="*/ 0 h 21600"/>
                <a:gd name="T2" fmla="*/ 0 w 21230"/>
                <a:gd name="T3" fmla="*/ 0 h 21600"/>
                <a:gd name="T4" fmla="*/ 0 w 2123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230"/>
                <a:gd name="T10" fmla="*/ 0 h 21600"/>
                <a:gd name="T11" fmla="*/ 21230 w 2123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230" h="21600" fill="none" extrusionOk="0">
                  <a:moveTo>
                    <a:pt x="-1" y="0"/>
                  </a:moveTo>
                  <a:cubicBezTo>
                    <a:pt x="10394" y="0"/>
                    <a:pt x="19314" y="7402"/>
                    <a:pt x="21229" y="17619"/>
                  </a:cubicBezTo>
                </a:path>
                <a:path w="21230" h="21600" stroke="0" extrusionOk="0">
                  <a:moveTo>
                    <a:pt x="-1" y="0"/>
                  </a:moveTo>
                  <a:cubicBezTo>
                    <a:pt x="10394" y="0"/>
                    <a:pt x="19314" y="7402"/>
                    <a:pt x="21229" y="1761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19"/>
          <p:cNvSpPr>
            <a:spLocks noChangeArrowheads="1"/>
          </p:cNvSpPr>
          <p:nvPr/>
        </p:nvSpPr>
        <p:spPr bwMode="auto">
          <a:xfrm>
            <a:off x="3810000" y="4953000"/>
            <a:ext cx="44196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graphicFrame>
        <p:nvGraphicFramePr>
          <p:cNvPr id="72708" name="Object 3"/>
          <p:cNvGraphicFramePr>
            <a:graphicFrameLocks noChangeAspect="1"/>
          </p:cNvGraphicFramePr>
          <p:nvPr/>
        </p:nvGraphicFramePr>
        <p:xfrm>
          <a:off x="1600200" y="4067175"/>
          <a:ext cx="647700" cy="210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36" name="Worksheet" r:id="rId4" imgW="1266825" imgH="4105453" progId="Excel.Sheet.8">
                  <p:embed/>
                </p:oleObj>
              </mc:Choice>
              <mc:Fallback>
                <p:oleObj name="Worksheet" r:id="rId4" imgW="1266825" imgH="4105453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067175"/>
                        <a:ext cx="647700" cy="210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9" name="Object 4"/>
          <p:cNvGraphicFramePr>
            <a:graphicFrameLocks noChangeAspect="1"/>
          </p:cNvGraphicFramePr>
          <p:nvPr/>
        </p:nvGraphicFramePr>
        <p:xfrm>
          <a:off x="1371600" y="2836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37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836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10" name="Text Box 5"/>
          <p:cNvSpPr txBox="1">
            <a:spLocks noChangeArrowheads="1"/>
          </p:cNvSpPr>
          <p:nvPr/>
        </p:nvSpPr>
        <p:spPr bwMode="auto">
          <a:xfrm>
            <a:off x="1485900" y="2379663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sp>
        <p:nvSpPr>
          <p:cNvPr id="72711" name="Text Box 6"/>
          <p:cNvSpPr txBox="1">
            <a:spLocks noChangeArrowheads="1"/>
          </p:cNvSpPr>
          <p:nvPr/>
        </p:nvSpPr>
        <p:spPr bwMode="auto">
          <a:xfrm>
            <a:off x="22098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sp>
        <p:nvSpPr>
          <p:cNvPr id="72712" name="Line 7"/>
          <p:cNvSpPr>
            <a:spLocks noChangeShapeType="1"/>
          </p:cNvSpPr>
          <p:nvPr/>
        </p:nvSpPr>
        <p:spPr bwMode="auto">
          <a:xfrm flipV="1">
            <a:off x="990600" y="4343400"/>
            <a:ext cx="609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13" name="Line 8"/>
          <p:cNvSpPr>
            <a:spLocks noChangeShapeType="1"/>
          </p:cNvSpPr>
          <p:nvPr/>
        </p:nvSpPr>
        <p:spPr bwMode="auto">
          <a:xfrm flipH="1" flipV="1">
            <a:off x="990600" y="3124200"/>
            <a:ext cx="0" cy="1219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14" name="Line 9"/>
          <p:cNvSpPr>
            <a:spLocks noChangeShapeType="1"/>
          </p:cNvSpPr>
          <p:nvPr/>
        </p:nvSpPr>
        <p:spPr bwMode="auto">
          <a:xfrm flipH="1" flipV="1">
            <a:off x="990600" y="3124200"/>
            <a:ext cx="381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15" name="Line 10"/>
          <p:cNvSpPr>
            <a:spLocks noChangeShapeType="1"/>
          </p:cNvSpPr>
          <p:nvPr/>
        </p:nvSpPr>
        <p:spPr bwMode="auto">
          <a:xfrm>
            <a:off x="3505200" y="3276600"/>
            <a:ext cx="5486400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716" name="Line 11"/>
          <p:cNvSpPr>
            <a:spLocks noChangeShapeType="1"/>
          </p:cNvSpPr>
          <p:nvPr/>
        </p:nvSpPr>
        <p:spPr bwMode="auto">
          <a:xfrm>
            <a:off x="5105400" y="3048000"/>
            <a:ext cx="0" cy="23622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717" name="Line 12"/>
          <p:cNvSpPr>
            <a:spLocks noChangeShapeType="1"/>
          </p:cNvSpPr>
          <p:nvPr/>
        </p:nvSpPr>
        <p:spPr bwMode="auto">
          <a:xfrm>
            <a:off x="6934200" y="3048000"/>
            <a:ext cx="0" cy="23622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718" name="Text Box 13"/>
          <p:cNvSpPr txBox="1">
            <a:spLocks noChangeArrowheads="1"/>
          </p:cNvSpPr>
          <p:nvPr/>
        </p:nvSpPr>
        <p:spPr bwMode="auto">
          <a:xfrm>
            <a:off x="3276600" y="3200400"/>
            <a:ext cx="1905000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a+1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a+2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a+3</a:t>
            </a:r>
          </a:p>
        </p:txBody>
      </p:sp>
      <p:sp>
        <p:nvSpPr>
          <p:cNvPr id="72719" name="Text Box 14"/>
          <p:cNvSpPr txBox="1">
            <a:spLocks noChangeArrowheads="1"/>
          </p:cNvSpPr>
          <p:nvPr/>
        </p:nvSpPr>
        <p:spPr bwMode="auto">
          <a:xfrm>
            <a:off x="3657600" y="28956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/>
              <a:t>Address</a:t>
            </a:r>
          </a:p>
        </p:txBody>
      </p:sp>
      <p:sp>
        <p:nvSpPr>
          <p:cNvPr id="72720" name="Text Box 15"/>
          <p:cNvSpPr txBox="1">
            <a:spLocks noChangeArrowheads="1"/>
          </p:cNvSpPr>
          <p:nvPr/>
        </p:nvSpPr>
        <p:spPr bwMode="auto">
          <a:xfrm>
            <a:off x="5334000" y="28956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/>
              <a:t>Value</a:t>
            </a:r>
          </a:p>
        </p:txBody>
      </p:sp>
      <p:sp>
        <p:nvSpPr>
          <p:cNvPr id="72721" name="Text Box 16"/>
          <p:cNvSpPr txBox="1">
            <a:spLocks noChangeArrowheads="1"/>
          </p:cNvSpPr>
          <p:nvPr/>
        </p:nvSpPr>
        <p:spPr bwMode="auto">
          <a:xfrm>
            <a:off x="6934200" y="2895600"/>
            <a:ext cx="220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/>
              <a:t>Array Notation</a:t>
            </a:r>
          </a:p>
        </p:txBody>
      </p:sp>
      <p:sp>
        <p:nvSpPr>
          <p:cNvPr id="72722" name="Text Box 17"/>
          <p:cNvSpPr txBox="1">
            <a:spLocks noChangeArrowheads="1"/>
          </p:cNvSpPr>
          <p:nvPr/>
        </p:nvSpPr>
        <p:spPr bwMode="auto">
          <a:xfrm>
            <a:off x="5257800" y="3200400"/>
            <a:ext cx="1524000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*(a+0)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*(a+1)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*(a+2)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*(a+3)</a:t>
            </a:r>
          </a:p>
        </p:txBody>
      </p:sp>
      <p:sp>
        <p:nvSpPr>
          <p:cNvPr id="72723" name="Text Box 18"/>
          <p:cNvSpPr txBox="1">
            <a:spLocks noChangeArrowheads="1"/>
          </p:cNvSpPr>
          <p:nvPr/>
        </p:nvSpPr>
        <p:spPr bwMode="auto">
          <a:xfrm>
            <a:off x="7086600" y="3200400"/>
            <a:ext cx="1524000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sp>
        <p:nvSpPr>
          <p:cNvPr id="72724" name="Text Box 26"/>
          <p:cNvSpPr txBox="1">
            <a:spLocks noChangeArrowheads="1"/>
          </p:cNvSpPr>
          <p:nvPr/>
        </p:nvSpPr>
        <p:spPr bwMode="auto">
          <a:xfrm>
            <a:off x="990600" y="44958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+1</a:t>
            </a:r>
          </a:p>
        </p:txBody>
      </p:sp>
      <p:sp>
        <p:nvSpPr>
          <p:cNvPr id="72725" name="Text Box 30"/>
          <p:cNvSpPr txBox="1">
            <a:spLocks noChangeArrowheads="1"/>
          </p:cNvSpPr>
          <p:nvPr/>
        </p:nvSpPr>
        <p:spPr bwMode="auto">
          <a:xfrm>
            <a:off x="990600" y="49530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+1</a:t>
            </a:r>
          </a:p>
        </p:txBody>
      </p:sp>
      <p:sp>
        <p:nvSpPr>
          <p:cNvPr id="72726" name="Text Box 34"/>
          <p:cNvSpPr txBox="1">
            <a:spLocks noChangeArrowheads="1"/>
          </p:cNvSpPr>
          <p:nvPr/>
        </p:nvSpPr>
        <p:spPr bwMode="auto">
          <a:xfrm>
            <a:off x="990600" y="5486400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+1</a:t>
            </a:r>
          </a:p>
        </p:txBody>
      </p:sp>
      <p:grpSp>
        <p:nvGrpSpPr>
          <p:cNvPr id="72727" name="Group 35"/>
          <p:cNvGrpSpPr>
            <a:grpSpLocks/>
          </p:cNvGrpSpPr>
          <p:nvPr/>
        </p:nvGrpSpPr>
        <p:grpSpPr bwMode="auto">
          <a:xfrm>
            <a:off x="1447800" y="4343400"/>
            <a:ext cx="152400" cy="533400"/>
            <a:chOff x="912" y="2736"/>
            <a:chExt cx="96" cy="336"/>
          </a:xfrm>
        </p:grpSpPr>
        <p:sp>
          <p:nvSpPr>
            <p:cNvPr id="72734" name="Arc 36"/>
            <p:cNvSpPr>
              <a:spLocks/>
            </p:cNvSpPr>
            <p:nvPr/>
          </p:nvSpPr>
          <p:spPr bwMode="auto">
            <a:xfrm flipH="1" flipV="1">
              <a:off x="912" y="2880"/>
              <a:ext cx="96" cy="1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735" name="Arc 37"/>
            <p:cNvSpPr>
              <a:spLocks/>
            </p:cNvSpPr>
            <p:nvPr/>
          </p:nvSpPr>
          <p:spPr bwMode="auto">
            <a:xfrm flipH="1">
              <a:off x="912" y="2736"/>
              <a:ext cx="96" cy="192"/>
            </a:xfrm>
            <a:custGeom>
              <a:avLst/>
              <a:gdLst>
                <a:gd name="T0" fmla="*/ 0 w 21230"/>
                <a:gd name="T1" fmla="*/ 0 h 21600"/>
                <a:gd name="T2" fmla="*/ 0 w 21230"/>
                <a:gd name="T3" fmla="*/ 0 h 21600"/>
                <a:gd name="T4" fmla="*/ 0 w 2123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230"/>
                <a:gd name="T10" fmla="*/ 0 h 21600"/>
                <a:gd name="T11" fmla="*/ 21230 w 2123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230" h="21600" fill="none" extrusionOk="0">
                  <a:moveTo>
                    <a:pt x="-1" y="0"/>
                  </a:moveTo>
                  <a:cubicBezTo>
                    <a:pt x="10394" y="0"/>
                    <a:pt x="19314" y="7402"/>
                    <a:pt x="21229" y="17619"/>
                  </a:cubicBezTo>
                </a:path>
                <a:path w="21230" h="21600" stroke="0" extrusionOk="0">
                  <a:moveTo>
                    <a:pt x="-1" y="0"/>
                  </a:moveTo>
                  <a:cubicBezTo>
                    <a:pt x="10394" y="0"/>
                    <a:pt x="19314" y="7402"/>
                    <a:pt x="21229" y="1761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2728" name="Group 41"/>
          <p:cNvGrpSpPr>
            <a:grpSpLocks/>
          </p:cNvGrpSpPr>
          <p:nvPr/>
        </p:nvGrpSpPr>
        <p:grpSpPr bwMode="auto">
          <a:xfrm>
            <a:off x="1447800" y="4876800"/>
            <a:ext cx="152400" cy="533400"/>
            <a:chOff x="912" y="2736"/>
            <a:chExt cx="96" cy="336"/>
          </a:xfrm>
        </p:grpSpPr>
        <p:sp>
          <p:nvSpPr>
            <p:cNvPr id="72732" name="Arc 42"/>
            <p:cNvSpPr>
              <a:spLocks/>
            </p:cNvSpPr>
            <p:nvPr/>
          </p:nvSpPr>
          <p:spPr bwMode="auto">
            <a:xfrm flipH="1" flipV="1">
              <a:off x="912" y="2880"/>
              <a:ext cx="96" cy="1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733" name="Arc 43"/>
            <p:cNvSpPr>
              <a:spLocks/>
            </p:cNvSpPr>
            <p:nvPr/>
          </p:nvSpPr>
          <p:spPr bwMode="auto">
            <a:xfrm flipH="1">
              <a:off x="912" y="2736"/>
              <a:ext cx="96" cy="192"/>
            </a:xfrm>
            <a:custGeom>
              <a:avLst/>
              <a:gdLst>
                <a:gd name="T0" fmla="*/ 0 w 21230"/>
                <a:gd name="T1" fmla="*/ 0 h 21600"/>
                <a:gd name="T2" fmla="*/ 0 w 21230"/>
                <a:gd name="T3" fmla="*/ 0 h 21600"/>
                <a:gd name="T4" fmla="*/ 0 w 2123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230"/>
                <a:gd name="T10" fmla="*/ 0 h 21600"/>
                <a:gd name="T11" fmla="*/ 21230 w 2123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230" h="21600" fill="none" extrusionOk="0">
                  <a:moveTo>
                    <a:pt x="-1" y="0"/>
                  </a:moveTo>
                  <a:cubicBezTo>
                    <a:pt x="10394" y="0"/>
                    <a:pt x="19314" y="7402"/>
                    <a:pt x="21229" y="17619"/>
                  </a:cubicBezTo>
                </a:path>
                <a:path w="21230" h="21600" stroke="0" extrusionOk="0">
                  <a:moveTo>
                    <a:pt x="-1" y="0"/>
                  </a:moveTo>
                  <a:cubicBezTo>
                    <a:pt x="10394" y="0"/>
                    <a:pt x="19314" y="7402"/>
                    <a:pt x="21229" y="1761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2729" name="Group 44"/>
          <p:cNvGrpSpPr>
            <a:grpSpLocks/>
          </p:cNvGrpSpPr>
          <p:nvPr/>
        </p:nvGrpSpPr>
        <p:grpSpPr bwMode="auto">
          <a:xfrm>
            <a:off x="1447800" y="5410200"/>
            <a:ext cx="152400" cy="533400"/>
            <a:chOff x="912" y="2736"/>
            <a:chExt cx="96" cy="336"/>
          </a:xfrm>
        </p:grpSpPr>
        <p:sp>
          <p:nvSpPr>
            <p:cNvPr id="72730" name="Arc 45"/>
            <p:cNvSpPr>
              <a:spLocks/>
            </p:cNvSpPr>
            <p:nvPr/>
          </p:nvSpPr>
          <p:spPr bwMode="auto">
            <a:xfrm flipH="1" flipV="1">
              <a:off x="912" y="2880"/>
              <a:ext cx="96" cy="1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731" name="Arc 46"/>
            <p:cNvSpPr>
              <a:spLocks/>
            </p:cNvSpPr>
            <p:nvPr/>
          </p:nvSpPr>
          <p:spPr bwMode="auto">
            <a:xfrm flipH="1">
              <a:off x="912" y="2736"/>
              <a:ext cx="96" cy="192"/>
            </a:xfrm>
            <a:custGeom>
              <a:avLst/>
              <a:gdLst>
                <a:gd name="T0" fmla="*/ 0 w 21230"/>
                <a:gd name="T1" fmla="*/ 0 h 21600"/>
                <a:gd name="T2" fmla="*/ 0 w 21230"/>
                <a:gd name="T3" fmla="*/ 0 h 21600"/>
                <a:gd name="T4" fmla="*/ 0 w 2123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230"/>
                <a:gd name="T10" fmla="*/ 0 h 21600"/>
                <a:gd name="T11" fmla="*/ 21230 w 2123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230" h="21600" fill="none" extrusionOk="0">
                  <a:moveTo>
                    <a:pt x="-1" y="0"/>
                  </a:moveTo>
                  <a:cubicBezTo>
                    <a:pt x="10394" y="0"/>
                    <a:pt x="19314" y="7402"/>
                    <a:pt x="21229" y="17619"/>
                  </a:cubicBezTo>
                </a:path>
                <a:path w="21230" h="21600" stroke="0" extrusionOk="0">
                  <a:moveTo>
                    <a:pt x="-1" y="0"/>
                  </a:moveTo>
                  <a:cubicBezTo>
                    <a:pt x="10394" y="0"/>
                    <a:pt x="19314" y="7402"/>
                    <a:pt x="21229" y="17619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2857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7475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74756" name="Text Box 17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10"/>
          <p:cNvSpPr>
            <a:spLocks noChangeArrowheads="1"/>
          </p:cNvSpPr>
          <p:nvPr/>
        </p:nvSpPr>
        <p:spPr bwMode="auto">
          <a:xfrm>
            <a:off x="457200" y="2286000"/>
            <a:ext cx="20574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76805" name="Object 4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6" name="Worksheet" r:id="rId4" imgW="6343650" imgH="1057453" progId="Excel.Sheet.8">
                  <p:embed/>
                </p:oleObj>
              </mc:Choice>
              <mc:Fallback>
                <p:oleObj name="Worksheet" r:id="rId4" imgW="6343650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06" name="Text Box 5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76807" name="Text Box 6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76808" name="Text Box 7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76809" name="Text Box 8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sp>
        <p:nvSpPr>
          <p:cNvPr id="76810" name="Text Box 12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sp>
        <p:nvSpPr>
          <p:cNvPr id="76811" name="Text Box 14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sp>
        <p:nvSpPr>
          <p:cNvPr id="76812" name="Line 15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813" name="Line 16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814" name="Line 17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76815" name="Object 18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7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2"/>
          <p:cNvSpPr>
            <a:spLocks noChangeArrowheads="1"/>
          </p:cNvSpPr>
          <p:nvPr/>
        </p:nvSpPr>
        <p:spPr bwMode="auto">
          <a:xfrm>
            <a:off x="381000" y="2438400"/>
            <a:ext cx="838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78853" name="Object 10"/>
          <p:cNvGraphicFramePr>
            <a:graphicFrameLocks noChangeAspect="1"/>
          </p:cNvGraphicFramePr>
          <p:nvPr/>
        </p:nvGraphicFramePr>
        <p:xfrm>
          <a:off x="4838700" y="405765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6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05765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54" name="Text Box 11"/>
          <p:cNvSpPr txBox="1">
            <a:spLocks noChangeArrowheads="1"/>
          </p:cNvSpPr>
          <p:nvPr/>
        </p:nvSpPr>
        <p:spPr bwMode="auto">
          <a:xfrm>
            <a:off x="4267200" y="4132263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78855" name="Text Box 18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graphicFrame>
        <p:nvGraphicFramePr>
          <p:cNvPr id="78856" name="Object 19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7" name="Worksheet" r:id="rId6" imgW="6343650" imgH="1057453" progId="Excel.Sheet.8">
                  <p:embed/>
                </p:oleObj>
              </mc:Choice>
              <mc:Fallback>
                <p:oleObj name="Worksheet" r:id="rId6" imgW="6343650" imgH="1057453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57" name="Text Box 20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78858" name="Text Box 21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78859" name="Text Box 22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78860" name="Text Box 23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sp>
        <p:nvSpPr>
          <p:cNvPr id="78861" name="Text Box 25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sp>
        <p:nvSpPr>
          <p:cNvPr id="78862" name="Line 26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63" name="Line 27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64" name="Line 28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78865" name="Object 29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8" name="Worksheet" r:id="rId8" imgW="1971675" imgH="1057453" progId="Excel.Sheet.8">
                  <p:embed/>
                </p:oleObj>
              </mc:Choice>
              <mc:Fallback>
                <p:oleObj name="Worksheet" r:id="rId8" imgW="1971675" imgH="1057453" progId="Excel.Sheet.8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36"/>
          <p:cNvSpPr>
            <a:spLocks noChangeArrowheads="1"/>
          </p:cNvSpPr>
          <p:nvPr/>
        </p:nvSpPr>
        <p:spPr bwMode="auto">
          <a:xfrm>
            <a:off x="5181600" y="5791200"/>
            <a:ext cx="3048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0899" name="Rectangle 12"/>
          <p:cNvSpPr>
            <a:spLocks noChangeArrowheads="1"/>
          </p:cNvSpPr>
          <p:nvPr/>
        </p:nvSpPr>
        <p:spPr bwMode="auto">
          <a:xfrm>
            <a:off x="381000" y="2895600"/>
            <a:ext cx="22098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09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809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80902" name="Object 13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6" name="Image" r:id="rId4" imgW="4622222" imgH="1117460" progId="Photoshop.Image.7">
                  <p:embed/>
                </p:oleObj>
              </mc:Choice>
              <mc:Fallback>
                <p:oleObj name="Image" r:id="rId4" imgW="4622222" imgH="111746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3" name="Text Box 22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graphicFrame>
        <p:nvGraphicFramePr>
          <p:cNvPr id="80904" name="Object 23"/>
          <p:cNvGraphicFramePr>
            <a:graphicFrameLocks noChangeAspect="1"/>
          </p:cNvGraphicFramePr>
          <p:nvPr/>
        </p:nvGraphicFramePr>
        <p:xfrm>
          <a:off x="4838700" y="405765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7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05765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5" name="Object 24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8" name="Worksheet" r:id="rId8" imgW="6343650" imgH="1057453" progId="Excel.Sheet.8">
                  <p:embed/>
                </p:oleObj>
              </mc:Choice>
              <mc:Fallback>
                <p:oleObj name="Worksheet" r:id="rId8" imgW="6343650" imgH="1057453" progId="Excel.Sheet.8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6" name="Text Box 25"/>
          <p:cNvSpPr txBox="1">
            <a:spLocks noChangeArrowheads="1"/>
          </p:cNvSpPr>
          <p:nvPr/>
        </p:nvSpPr>
        <p:spPr bwMode="auto">
          <a:xfrm>
            <a:off x="4876800" y="62484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80907" name="Text Box 26"/>
          <p:cNvSpPr txBox="1">
            <a:spLocks noChangeArrowheads="1"/>
          </p:cNvSpPr>
          <p:nvPr/>
        </p:nvSpPr>
        <p:spPr bwMode="auto">
          <a:xfrm>
            <a:off x="5791200" y="62484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80908" name="Text Box 27"/>
          <p:cNvSpPr txBox="1">
            <a:spLocks noChangeArrowheads="1"/>
          </p:cNvSpPr>
          <p:nvPr/>
        </p:nvSpPr>
        <p:spPr bwMode="auto">
          <a:xfrm>
            <a:off x="6629400" y="62484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80909" name="Text Box 28"/>
          <p:cNvSpPr txBox="1">
            <a:spLocks noChangeArrowheads="1"/>
          </p:cNvSpPr>
          <p:nvPr/>
        </p:nvSpPr>
        <p:spPr bwMode="auto">
          <a:xfrm>
            <a:off x="7543800" y="62484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sp>
        <p:nvSpPr>
          <p:cNvPr id="80910" name="Line 30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11" name="Line 31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12" name="Line 32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913" name="Text Box 33"/>
          <p:cNvSpPr txBox="1">
            <a:spLocks noChangeArrowheads="1"/>
          </p:cNvSpPr>
          <p:nvPr/>
        </p:nvSpPr>
        <p:spPr bwMode="auto">
          <a:xfrm>
            <a:off x="4191000" y="4132263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80914" name="Text Box 34"/>
          <p:cNvSpPr txBox="1">
            <a:spLocks noChangeArrowheads="1"/>
          </p:cNvSpPr>
          <p:nvPr/>
        </p:nvSpPr>
        <p:spPr bwMode="auto">
          <a:xfrm>
            <a:off x="4191000" y="48768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graphicFrame>
        <p:nvGraphicFramePr>
          <p:cNvPr id="80915" name="Object 35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9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35"/>
          <p:cNvSpPr txBox="1">
            <a:spLocks noChangeArrowheads="1"/>
          </p:cNvSpPr>
          <p:nvPr/>
        </p:nvSpPr>
        <p:spPr bwMode="auto">
          <a:xfrm>
            <a:off x="4267200" y="4132263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82947" name="Rectangle 12"/>
          <p:cNvSpPr>
            <a:spLocks noChangeArrowheads="1"/>
          </p:cNvSpPr>
          <p:nvPr/>
        </p:nvSpPr>
        <p:spPr bwMode="auto">
          <a:xfrm>
            <a:off x="381000" y="3048000"/>
            <a:ext cx="685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29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829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82950" name="Text Box 14"/>
          <p:cNvSpPr txBox="1">
            <a:spLocks noChangeArrowheads="1"/>
          </p:cNvSpPr>
          <p:nvPr/>
        </p:nvSpPr>
        <p:spPr bwMode="auto">
          <a:xfrm>
            <a:off x="457200" y="4724400"/>
            <a:ext cx="37338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 b="1"/>
              <a:t>p</a:t>
            </a:r>
            <a:r>
              <a:rPr lang="en-US" altLang="en-US" sz="1400"/>
              <a:t> now points to the first element of the array</a:t>
            </a:r>
          </a:p>
        </p:txBody>
      </p:sp>
      <p:graphicFrame>
        <p:nvGraphicFramePr>
          <p:cNvPr id="82951" name="Object 16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5" name="Image" r:id="rId4" imgW="4622222" imgH="1117460" progId="Photoshop.Image.7">
                  <p:embed/>
                </p:oleObj>
              </mc:Choice>
              <mc:Fallback>
                <p:oleObj name="Image" r:id="rId4" imgW="4622222" imgH="1117460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2" name="Text Box 24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graphicFrame>
        <p:nvGraphicFramePr>
          <p:cNvPr id="82953" name="Object 25"/>
          <p:cNvGraphicFramePr>
            <a:graphicFrameLocks noChangeAspect="1"/>
          </p:cNvGraphicFramePr>
          <p:nvPr/>
        </p:nvGraphicFramePr>
        <p:xfrm>
          <a:off x="4838700" y="405765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6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05765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4" name="Object 26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7" name="Worksheet" r:id="rId8" imgW="6343650" imgH="1057453" progId="Excel.Sheet.8">
                  <p:embed/>
                </p:oleObj>
              </mc:Choice>
              <mc:Fallback>
                <p:oleObj name="Worksheet" r:id="rId8" imgW="6343650" imgH="1057453" progId="Excel.Sheet.8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5" name="Text Box 27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82956" name="Text Box 28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82957" name="Text Box 29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82958" name="Text Box 30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sp>
        <p:nvSpPr>
          <p:cNvPr id="82959" name="Line 32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960" name="Line 33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961" name="Line 34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962" name="Text Box 36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graphicFrame>
        <p:nvGraphicFramePr>
          <p:cNvPr id="82963" name="Object 37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8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64" name="Line 39"/>
          <p:cNvSpPr>
            <a:spLocks noChangeShapeType="1"/>
          </p:cNvSpPr>
          <p:nvPr/>
        </p:nvSpPr>
        <p:spPr bwMode="auto">
          <a:xfrm flipV="1">
            <a:off x="5410200" y="441960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ChangeArrowheads="1"/>
          </p:cNvSpPr>
          <p:nvPr/>
        </p:nvSpPr>
        <p:spPr bwMode="auto">
          <a:xfrm>
            <a:off x="457200" y="4343400"/>
            <a:ext cx="1981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“Address of” Operator</a:t>
            </a:r>
          </a:p>
        </p:txBody>
      </p:sp>
      <p:sp>
        <p:nvSpPr>
          <p:cNvPr id="476173" name="Rectangle 13"/>
          <p:cNvSpPr>
            <a:spLocks noChangeArrowheads="1"/>
          </p:cNvSpPr>
          <p:nvPr/>
        </p:nvSpPr>
        <p:spPr bwMode="auto">
          <a:xfrm>
            <a:off x="457200" y="4267200"/>
            <a:ext cx="2514600" cy="121920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shade val="95294"/>
                  <a:invGamma/>
                  <a:alpha val="5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 x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2.5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</a:t>
            </a:r>
            <a:r>
              <a:rPr lang="en-US" sz="1600">
                <a:latin typeface="Courier New" pitchFamily="49" charset="0"/>
                <a:cs typeface="Arial" charset="0"/>
              </a:rPr>
              <a:t> *p;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p = &amp;x;</a:t>
            </a:r>
          </a:p>
        </p:txBody>
      </p:sp>
      <p:sp>
        <p:nvSpPr>
          <p:cNvPr id="11269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81200"/>
            <a:ext cx="4495800" cy="41148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  <a:p>
            <a:pPr eaLnBrk="1" hangingPunct="1">
              <a:lnSpc>
                <a:spcPct val="85000"/>
              </a:lnSpc>
            </a:pPr>
            <a:r>
              <a:rPr lang="en-US" altLang="en-US" sz="2000" smtClean="0"/>
              <a:t>The </a:t>
            </a:r>
            <a:r>
              <a:rPr lang="en-US" altLang="en-US" sz="2000" b="1" smtClean="0">
                <a:latin typeface="Courier New" panose="02070309020205020404" pitchFamily="49" charset="0"/>
              </a:rPr>
              <a:t>&amp;</a:t>
            </a:r>
            <a:r>
              <a:rPr lang="en-US" altLang="en-US" sz="2000" smtClean="0"/>
              <a:t> is the </a:t>
            </a:r>
            <a:r>
              <a:rPr lang="en-US" altLang="en-US" sz="2000" b="1" smtClean="0"/>
              <a:t>address of</a:t>
            </a:r>
            <a:r>
              <a:rPr lang="en-US" altLang="en-US" sz="2000" smtClean="0"/>
              <a:t> operator. 	</a:t>
            </a:r>
          </a:p>
          <a:p>
            <a:pPr lvl="2" eaLnBrk="1" hangingPunct="1">
              <a:lnSpc>
                <a:spcPct val="85000"/>
              </a:lnSpc>
              <a:buFontTx/>
              <a:buNone/>
            </a:pPr>
            <a:r>
              <a:rPr lang="en-US" altLang="en-US" sz="2000" smtClean="0"/>
              <a:t>For example:</a:t>
            </a: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	</a:t>
            </a:r>
            <a:r>
              <a:rPr lang="en-US" altLang="en-US" sz="2000" smtClean="0">
                <a:latin typeface="Courier New" panose="02070309020205020404" pitchFamily="49" charset="0"/>
              </a:rPr>
              <a:t>p = &amp;x;</a:t>
            </a: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assigns the address of </a:t>
            </a:r>
            <a:r>
              <a:rPr lang="en-US" altLang="en-US" sz="2000" b="1" smtClean="0">
                <a:latin typeface="Courier New" panose="02070309020205020404" pitchFamily="49" charset="0"/>
              </a:rPr>
              <a:t>x</a:t>
            </a:r>
            <a:r>
              <a:rPr lang="en-US" altLang="en-US" sz="2000" smtClean="0"/>
              <a:t> to 	the pointer variable </a:t>
            </a:r>
            <a:r>
              <a:rPr lang="en-US" altLang="en-US" sz="2000" b="1" smtClean="0">
                <a:latin typeface="Courier New" panose="02070309020205020404" pitchFamily="49" charset="0"/>
              </a:rPr>
              <a:t>p</a:t>
            </a:r>
            <a:r>
              <a:rPr lang="en-US" altLang="en-US" sz="2000" smtClean="0"/>
              <a:t>.</a:t>
            </a:r>
          </a:p>
        </p:txBody>
      </p:sp>
      <p:graphicFrame>
        <p:nvGraphicFramePr>
          <p:cNvPr id="11270" name="Object 19"/>
          <p:cNvGraphicFramePr>
            <a:graphicFrameLocks noChangeAspect="1"/>
          </p:cNvGraphicFramePr>
          <p:nvPr>
            <p:ph sz="half" idx="2"/>
          </p:nvPr>
        </p:nvGraphicFramePr>
        <p:xfrm>
          <a:off x="6400800" y="2517775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2517775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1" name="Text Box 20"/>
          <p:cNvSpPr txBox="1">
            <a:spLocks noChangeArrowheads="1"/>
          </p:cNvSpPr>
          <p:nvPr/>
        </p:nvSpPr>
        <p:spPr bwMode="auto">
          <a:xfrm>
            <a:off x="6553200" y="20574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381000" y="3048000"/>
            <a:ext cx="685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457200" y="4724400"/>
            <a:ext cx="37338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 b="1"/>
              <a:t>p</a:t>
            </a:r>
            <a:r>
              <a:rPr lang="en-US" altLang="en-US" sz="1400"/>
              <a:t> now points to the first element of the array</a:t>
            </a:r>
          </a:p>
        </p:txBody>
      </p:sp>
      <p:graphicFrame>
        <p:nvGraphicFramePr>
          <p:cNvPr id="84998" name="Object 6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5" name="Image" r:id="rId4" imgW="4622222" imgH="1117460" progId="Photoshop.Image.7">
                  <p:embed/>
                </p:oleObj>
              </mc:Choice>
              <mc:Fallback>
                <p:oleObj name="Image" r:id="rId4" imgW="4622222" imgH="1117460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999" name="Line 7"/>
          <p:cNvSpPr>
            <a:spLocks noChangeShapeType="1"/>
          </p:cNvSpPr>
          <p:nvPr/>
        </p:nvSpPr>
        <p:spPr bwMode="auto">
          <a:xfrm flipV="1">
            <a:off x="4419600" y="5943600"/>
            <a:ext cx="4572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5000" name="Line 8"/>
          <p:cNvSpPr>
            <a:spLocks noChangeShapeType="1"/>
          </p:cNvSpPr>
          <p:nvPr/>
        </p:nvSpPr>
        <p:spPr bwMode="auto">
          <a:xfrm flipH="1" flipV="1">
            <a:off x="4419600" y="4572000"/>
            <a:ext cx="0" cy="137160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5001" name="Line 9"/>
          <p:cNvSpPr>
            <a:spLocks noChangeShapeType="1"/>
          </p:cNvSpPr>
          <p:nvPr/>
        </p:nvSpPr>
        <p:spPr bwMode="auto">
          <a:xfrm flipH="1" flipV="1">
            <a:off x="4419600" y="45720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5002" name="Text Box 10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graphicFrame>
        <p:nvGraphicFramePr>
          <p:cNvPr id="85003" name="Object 11"/>
          <p:cNvGraphicFramePr>
            <a:graphicFrameLocks noChangeAspect="1"/>
          </p:cNvGraphicFramePr>
          <p:nvPr/>
        </p:nvGraphicFramePr>
        <p:xfrm>
          <a:off x="4838700" y="405765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6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05765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04" name="Object 12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7" name="Worksheet" r:id="rId8" imgW="6343650" imgH="1057453" progId="Excel.Sheet.8">
                  <p:embed/>
                </p:oleObj>
              </mc:Choice>
              <mc:Fallback>
                <p:oleObj name="Worksheet" r:id="rId8" imgW="6343650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05" name="Text Box 13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85006" name="Text Box 14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85007" name="Text Box 15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85008" name="Text Box 16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sp>
        <p:nvSpPr>
          <p:cNvPr id="85009" name="Line 17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5010" name="Line 18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5011" name="Line 19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5012" name="Text Box 20"/>
          <p:cNvSpPr txBox="1">
            <a:spLocks noChangeArrowheads="1"/>
          </p:cNvSpPr>
          <p:nvPr/>
        </p:nvSpPr>
        <p:spPr bwMode="auto">
          <a:xfrm>
            <a:off x="4267200" y="4132263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85013" name="Text Box 21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graphicFrame>
        <p:nvGraphicFramePr>
          <p:cNvPr id="85014" name="Object 22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8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42"/>
          <p:cNvSpPr>
            <a:spLocks noChangeArrowheads="1"/>
          </p:cNvSpPr>
          <p:nvPr/>
        </p:nvSpPr>
        <p:spPr bwMode="auto">
          <a:xfrm>
            <a:off x="5181600" y="5791200"/>
            <a:ext cx="3048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7043" name="Rectangle 12"/>
          <p:cNvSpPr>
            <a:spLocks noChangeArrowheads="1"/>
          </p:cNvSpPr>
          <p:nvPr/>
        </p:nvSpPr>
        <p:spPr bwMode="auto">
          <a:xfrm>
            <a:off x="381000" y="3276600"/>
            <a:ext cx="20574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70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870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87046" name="Text Box 14"/>
          <p:cNvSpPr txBox="1">
            <a:spLocks noChangeArrowheads="1"/>
          </p:cNvSpPr>
          <p:nvPr/>
        </p:nvSpPr>
        <p:spPr bwMode="auto">
          <a:xfrm>
            <a:off x="381000" y="3810000"/>
            <a:ext cx="29718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>
                <a:latin typeface="Courier New" panose="02070309020205020404" pitchFamily="49" charset="0"/>
              </a:rPr>
              <a:t>*p = *(p+0) = p[0] = a[0]</a:t>
            </a:r>
          </a:p>
        </p:txBody>
      </p:sp>
      <p:graphicFrame>
        <p:nvGraphicFramePr>
          <p:cNvPr id="87047" name="Object 16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4" name="Image" r:id="rId4" imgW="4622222" imgH="1117460" progId="Photoshop.Image.7">
                  <p:embed/>
                </p:oleObj>
              </mc:Choice>
              <mc:Fallback>
                <p:oleObj name="Image" r:id="rId4" imgW="4622222" imgH="1117460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48" name="Text Box 25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sp>
        <p:nvSpPr>
          <p:cNvPr id="87049" name="Line 26"/>
          <p:cNvSpPr>
            <a:spLocks noChangeShapeType="1"/>
          </p:cNvSpPr>
          <p:nvPr/>
        </p:nvSpPr>
        <p:spPr bwMode="auto">
          <a:xfrm flipV="1">
            <a:off x="4419600" y="59436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050" name="Line 27"/>
          <p:cNvSpPr>
            <a:spLocks noChangeShapeType="1"/>
          </p:cNvSpPr>
          <p:nvPr/>
        </p:nvSpPr>
        <p:spPr bwMode="auto">
          <a:xfrm flipH="1" flipV="1">
            <a:off x="4419600" y="4572000"/>
            <a:ext cx="0" cy="13716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051" name="Line 28"/>
          <p:cNvSpPr>
            <a:spLocks noChangeShapeType="1"/>
          </p:cNvSpPr>
          <p:nvPr/>
        </p:nvSpPr>
        <p:spPr bwMode="auto">
          <a:xfrm flipH="1" flipV="1">
            <a:off x="4419600" y="4572000"/>
            <a:ext cx="381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87052" name="Object 29"/>
          <p:cNvGraphicFramePr>
            <a:graphicFrameLocks noChangeAspect="1"/>
          </p:cNvGraphicFramePr>
          <p:nvPr/>
        </p:nvGraphicFramePr>
        <p:xfrm>
          <a:off x="4838700" y="405765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5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05765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53" name="Object 30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6" name="Worksheet" r:id="rId8" imgW="6343650" imgH="1057453" progId="Excel.Sheet.8">
                  <p:embed/>
                </p:oleObj>
              </mc:Choice>
              <mc:Fallback>
                <p:oleObj name="Worksheet" r:id="rId8" imgW="6343650" imgH="1057453" progId="Excel.Sheet.8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54" name="Text Box 31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87055" name="Text Box 32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87056" name="Text Box 33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87057" name="Text Box 34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sp>
        <p:nvSpPr>
          <p:cNvPr id="87058" name="Line 36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059" name="Line 37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060" name="Line 38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061" name="Text Box 39"/>
          <p:cNvSpPr txBox="1">
            <a:spLocks noChangeArrowheads="1"/>
          </p:cNvSpPr>
          <p:nvPr/>
        </p:nvSpPr>
        <p:spPr bwMode="auto">
          <a:xfrm>
            <a:off x="4267200" y="4132263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87062" name="Text Box 40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graphicFrame>
        <p:nvGraphicFramePr>
          <p:cNvPr id="87063" name="Object 41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7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42"/>
          <p:cNvSpPr>
            <a:spLocks noChangeArrowheads="1"/>
          </p:cNvSpPr>
          <p:nvPr/>
        </p:nvSpPr>
        <p:spPr bwMode="auto">
          <a:xfrm>
            <a:off x="5181600" y="5791200"/>
            <a:ext cx="3048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9091" name="Rectangle 12"/>
          <p:cNvSpPr>
            <a:spLocks noChangeArrowheads="1"/>
          </p:cNvSpPr>
          <p:nvPr/>
        </p:nvSpPr>
        <p:spPr bwMode="auto">
          <a:xfrm>
            <a:off x="381000" y="3429000"/>
            <a:ext cx="20574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90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890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89094" name="Object 15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2" name="Image" r:id="rId4" imgW="4622222" imgH="1117460" progId="Photoshop.Image.7">
                  <p:embed/>
                </p:oleObj>
              </mc:Choice>
              <mc:Fallback>
                <p:oleObj name="Image" r:id="rId4" imgW="4622222" imgH="111746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095" name="Text Box 18"/>
          <p:cNvSpPr txBox="1">
            <a:spLocks noChangeArrowheads="1"/>
          </p:cNvSpPr>
          <p:nvPr/>
        </p:nvSpPr>
        <p:spPr bwMode="auto">
          <a:xfrm>
            <a:off x="762000" y="3933825"/>
            <a:ext cx="21336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>
                <a:latin typeface="Courier New" panose="02070309020205020404" pitchFamily="49" charset="0"/>
              </a:rPr>
              <a:t>*a = *(a+0) = a[0]</a:t>
            </a:r>
          </a:p>
        </p:txBody>
      </p:sp>
      <p:sp>
        <p:nvSpPr>
          <p:cNvPr id="89096" name="Text Box 25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sp>
        <p:nvSpPr>
          <p:cNvPr id="89097" name="Line 26"/>
          <p:cNvSpPr>
            <a:spLocks noChangeShapeType="1"/>
          </p:cNvSpPr>
          <p:nvPr/>
        </p:nvSpPr>
        <p:spPr bwMode="auto">
          <a:xfrm flipV="1">
            <a:off x="4419600" y="59436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098" name="Line 27"/>
          <p:cNvSpPr>
            <a:spLocks noChangeShapeType="1"/>
          </p:cNvSpPr>
          <p:nvPr/>
        </p:nvSpPr>
        <p:spPr bwMode="auto">
          <a:xfrm flipH="1" flipV="1">
            <a:off x="4419600" y="4572000"/>
            <a:ext cx="0" cy="13716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099" name="Line 28"/>
          <p:cNvSpPr>
            <a:spLocks noChangeShapeType="1"/>
          </p:cNvSpPr>
          <p:nvPr/>
        </p:nvSpPr>
        <p:spPr bwMode="auto">
          <a:xfrm flipH="1" flipV="1">
            <a:off x="4419600" y="4572000"/>
            <a:ext cx="381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89100" name="Object 29"/>
          <p:cNvGraphicFramePr>
            <a:graphicFrameLocks noChangeAspect="1"/>
          </p:cNvGraphicFramePr>
          <p:nvPr/>
        </p:nvGraphicFramePr>
        <p:xfrm>
          <a:off x="4838700" y="405765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3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05765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01" name="Object 30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4" name="Worksheet" r:id="rId8" imgW="6343650" imgH="1057453" progId="Excel.Sheet.8">
                  <p:embed/>
                </p:oleObj>
              </mc:Choice>
              <mc:Fallback>
                <p:oleObj name="Worksheet" r:id="rId8" imgW="6343650" imgH="1057453" progId="Excel.Sheet.8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102" name="Text Box 31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89103" name="Text Box 32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89104" name="Text Box 33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89105" name="Text Box 34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sp>
        <p:nvSpPr>
          <p:cNvPr id="89106" name="Line 36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107" name="Line 37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108" name="Line 38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109" name="Text Box 39"/>
          <p:cNvSpPr txBox="1">
            <a:spLocks noChangeArrowheads="1"/>
          </p:cNvSpPr>
          <p:nvPr/>
        </p:nvSpPr>
        <p:spPr bwMode="auto">
          <a:xfrm>
            <a:off x="4267200" y="4132263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89110" name="Text Box 40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graphicFrame>
        <p:nvGraphicFramePr>
          <p:cNvPr id="89111" name="Object 41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5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41"/>
          <p:cNvSpPr>
            <a:spLocks noChangeArrowheads="1"/>
          </p:cNvSpPr>
          <p:nvPr/>
        </p:nvSpPr>
        <p:spPr bwMode="auto">
          <a:xfrm>
            <a:off x="6934200" y="5791200"/>
            <a:ext cx="3048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1139" name="Rectangle 12"/>
          <p:cNvSpPr>
            <a:spLocks noChangeArrowheads="1"/>
          </p:cNvSpPr>
          <p:nvPr/>
        </p:nvSpPr>
        <p:spPr bwMode="auto">
          <a:xfrm>
            <a:off x="381000" y="3657600"/>
            <a:ext cx="22098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11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9114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91142" name="Object 15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9" name="Image" r:id="rId4" imgW="4622222" imgH="1117460" progId="Photoshop.Image.7">
                  <p:embed/>
                </p:oleObj>
              </mc:Choice>
              <mc:Fallback>
                <p:oleObj name="Image" r:id="rId4" imgW="4622222" imgH="111746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43" name="Text Box 24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sp>
        <p:nvSpPr>
          <p:cNvPr id="91144" name="Line 25"/>
          <p:cNvSpPr>
            <a:spLocks noChangeShapeType="1"/>
          </p:cNvSpPr>
          <p:nvPr/>
        </p:nvSpPr>
        <p:spPr bwMode="auto">
          <a:xfrm flipV="1">
            <a:off x="4419600" y="59436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45" name="Line 26"/>
          <p:cNvSpPr>
            <a:spLocks noChangeShapeType="1"/>
          </p:cNvSpPr>
          <p:nvPr/>
        </p:nvSpPr>
        <p:spPr bwMode="auto">
          <a:xfrm flipH="1" flipV="1">
            <a:off x="4419600" y="4572000"/>
            <a:ext cx="0" cy="13716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46" name="Line 27"/>
          <p:cNvSpPr>
            <a:spLocks noChangeShapeType="1"/>
          </p:cNvSpPr>
          <p:nvPr/>
        </p:nvSpPr>
        <p:spPr bwMode="auto">
          <a:xfrm flipH="1" flipV="1">
            <a:off x="4419600" y="4572000"/>
            <a:ext cx="381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91147" name="Object 28"/>
          <p:cNvGraphicFramePr>
            <a:graphicFrameLocks noChangeAspect="1"/>
          </p:cNvGraphicFramePr>
          <p:nvPr/>
        </p:nvGraphicFramePr>
        <p:xfrm>
          <a:off x="4838700" y="405765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60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05765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8" name="Object 29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61" name="Worksheet" r:id="rId8" imgW="6343650" imgH="1057453" progId="Excel.Sheet.8">
                  <p:embed/>
                </p:oleObj>
              </mc:Choice>
              <mc:Fallback>
                <p:oleObj name="Worksheet" r:id="rId8" imgW="6343650" imgH="1057453" progId="Excel.Sheet.8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49" name="Text Box 30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91150" name="Text Box 31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91151" name="Text Box 32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91152" name="Text Box 33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sp>
        <p:nvSpPr>
          <p:cNvPr id="91153" name="Line 35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54" name="Line 36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55" name="Line 37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156" name="Text Box 38"/>
          <p:cNvSpPr txBox="1">
            <a:spLocks noChangeArrowheads="1"/>
          </p:cNvSpPr>
          <p:nvPr/>
        </p:nvSpPr>
        <p:spPr bwMode="auto">
          <a:xfrm>
            <a:off x="4267200" y="4132263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91157" name="Text Box 39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graphicFrame>
        <p:nvGraphicFramePr>
          <p:cNvPr id="91158" name="Object 40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62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41"/>
          <p:cNvSpPr>
            <a:spLocks noChangeArrowheads="1"/>
          </p:cNvSpPr>
          <p:nvPr/>
        </p:nvSpPr>
        <p:spPr bwMode="auto">
          <a:xfrm>
            <a:off x="6934200" y="5791200"/>
            <a:ext cx="3048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3187" name="Rectangle 12"/>
          <p:cNvSpPr>
            <a:spLocks noChangeArrowheads="1"/>
          </p:cNvSpPr>
          <p:nvPr/>
        </p:nvSpPr>
        <p:spPr bwMode="auto">
          <a:xfrm>
            <a:off x="381000" y="3886200"/>
            <a:ext cx="22098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31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931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93190" name="Object 15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7" name="Image" r:id="rId4" imgW="4622222" imgH="1117460" progId="Photoshop.Image.7">
                  <p:embed/>
                </p:oleObj>
              </mc:Choice>
              <mc:Fallback>
                <p:oleObj name="Image" r:id="rId4" imgW="4622222" imgH="111746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191" name="Text Box 24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sp>
        <p:nvSpPr>
          <p:cNvPr id="93192" name="Line 25"/>
          <p:cNvSpPr>
            <a:spLocks noChangeShapeType="1"/>
          </p:cNvSpPr>
          <p:nvPr/>
        </p:nvSpPr>
        <p:spPr bwMode="auto">
          <a:xfrm flipV="1">
            <a:off x="4419600" y="59436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3193" name="Line 26"/>
          <p:cNvSpPr>
            <a:spLocks noChangeShapeType="1"/>
          </p:cNvSpPr>
          <p:nvPr/>
        </p:nvSpPr>
        <p:spPr bwMode="auto">
          <a:xfrm flipH="1" flipV="1">
            <a:off x="4419600" y="4572000"/>
            <a:ext cx="0" cy="13716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3194" name="Line 27"/>
          <p:cNvSpPr>
            <a:spLocks noChangeShapeType="1"/>
          </p:cNvSpPr>
          <p:nvPr/>
        </p:nvSpPr>
        <p:spPr bwMode="auto">
          <a:xfrm flipH="1" flipV="1">
            <a:off x="4419600" y="4572000"/>
            <a:ext cx="381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93195" name="Object 28"/>
          <p:cNvGraphicFramePr>
            <a:graphicFrameLocks noChangeAspect="1"/>
          </p:cNvGraphicFramePr>
          <p:nvPr/>
        </p:nvGraphicFramePr>
        <p:xfrm>
          <a:off x="4838700" y="405765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8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05765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196" name="Object 29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9" name="Worksheet" r:id="rId8" imgW="6343650" imgH="1057453" progId="Excel.Sheet.8">
                  <p:embed/>
                </p:oleObj>
              </mc:Choice>
              <mc:Fallback>
                <p:oleObj name="Worksheet" r:id="rId8" imgW="6343650" imgH="1057453" progId="Excel.Sheet.8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197" name="Text Box 30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93198" name="Text Box 31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93199" name="Text Box 32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93200" name="Text Box 33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sp>
        <p:nvSpPr>
          <p:cNvPr id="93201" name="Line 35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3202" name="Line 36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3203" name="Line 37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3204" name="Text Box 38"/>
          <p:cNvSpPr txBox="1">
            <a:spLocks noChangeArrowheads="1"/>
          </p:cNvSpPr>
          <p:nvPr/>
        </p:nvSpPr>
        <p:spPr bwMode="auto">
          <a:xfrm>
            <a:off x="4267200" y="4132263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93205" name="Text Box 39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graphicFrame>
        <p:nvGraphicFramePr>
          <p:cNvPr id="93206" name="Object 40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10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42"/>
          <p:cNvSpPr>
            <a:spLocks noChangeArrowheads="1"/>
          </p:cNvSpPr>
          <p:nvPr/>
        </p:nvSpPr>
        <p:spPr bwMode="auto">
          <a:xfrm>
            <a:off x="6934200" y="5791200"/>
            <a:ext cx="3048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5235" name="Rectangle 12"/>
          <p:cNvSpPr>
            <a:spLocks noChangeArrowheads="1"/>
          </p:cNvSpPr>
          <p:nvPr/>
        </p:nvSpPr>
        <p:spPr bwMode="auto">
          <a:xfrm>
            <a:off x="457200" y="4038600"/>
            <a:ext cx="2362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52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952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95238" name="Object 16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6" name="Image" r:id="rId4" imgW="4622222" imgH="1117460" progId="Photoshop.Image.7">
                  <p:embed/>
                </p:oleObj>
              </mc:Choice>
              <mc:Fallback>
                <p:oleObj name="Image" r:id="rId4" imgW="4622222" imgH="1117460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39" name="Text Box 14"/>
          <p:cNvSpPr txBox="1">
            <a:spLocks noChangeArrowheads="1"/>
          </p:cNvSpPr>
          <p:nvPr/>
        </p:nvSpPr>
        <p:spPr bwMode="auto">
          <a:xfrm>
            <a:off x="1066800" y="4495800"/>
            <a:ext cx="16002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>
                <a:latin typeface="Courier New" panose="02070309020205020404" pitchFamily="49" charset="0"/>
              </a:rPr>
              <a:t>*(p+2) = p[2]</a:t>
            </a:r>
          </a:p>
        </p:txBody>
      </p:sp>
      <p:sp>
        <p:nvSpPr>
          <p:cNvPr id="95240" name="Text Box 25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sp>
        <p:nvSpPr>
          <p:cNvPr id="95241" name="Line 26"/>
          <p:cNvSpPr>
            <a:spLocks noChangeShapeType="1"/>
          </p:cNvSpPr>
          <p:nvPr/>
        </p:nvSpPr>
        <p:spPr bwMode="auto">
          <a:xfrm flipV="1">
            <a:off x="4419600" y="59436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5242" name="Line 27"/>
          <p:cNvSpPr>
            <a:spLocks noChangeShapeType="1"/>
          </p:cNvSpPr>
          <p:nvPr/>
        </p:nvSpPr>
        <p:spPr bwMode="auto">
          <a:xfrm flipH="1" flipV="1">
            <a:off x="4419600" y="4572000"/>
            <a:ext cx="0" cy="13716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5243" name="Line 28"/>
          <p:cNvSpPr>
            <a:spLocks noChangeShapeType="1"/>
          </p:cNvSpPr>
          <p:nvPr/>
        </p:nvSpPr>
        <p:spPr bwMode="auto">
          <a:xfrm flipH="1" flipV="1">
            <a:off x="4419600" y="4572000"/>
            <a:ext cx="381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95244" name="Object 29"/>
          <p:cNvGraphicFramePr>
            <a:graphicFrameLocks noChangeAspect="1"/>
          </p:cNvGraphicFramePr>
          <p:nvPr/>
        </p:nvGraphicFramePr>
        <p:xfrm>
          <a:off x="4838700" y="405765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7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05765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45" name="Object 30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8" name="Worksheet" r:id="rId8" imgW="6343650" imgH="1057453" progId="Excel.Sheet.8">
                  <p:embed/>
                </p:oleObj>
              </mc:Choice>
              <mc:Fallback>
                <p:oleObj name="Worksheet" r:id="rId8" imgW="6343650" imgH="1057453" progId="Excel.Sheet.8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46" name="Text Box 31"/>
          <p:cNvSpPr txBox="1">
            <a:spLocks noChangeArrowheads="1"/>
          </p:cNvSpPr>
          <p:nvPr/>
        </p:nvSpPr>
        <p:spPr bwMode="auto">
          <a:xfrm>
            <a:off x="4876800" y="6248400"/>
            <a:ext cx="995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95247" name="Text Box 32"/>
          <p:cNvSpPr txBox="1">
            <a:spLocks noChangeArrowheads="1"/>
          </p:cNvSpPr>
          <p:nvPr/>
        </p:nvSpPr>
        <p:spPr bwMode="auto">
          <a:xfrm>
            <a:off x="5791200" y="6248400"/>
            <a:ext cx="995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95248" name="Text Box 33"/>
          <p:cNvSpPr txBox="1">
            <a:spLocks noChangeArrowheads="1"/>
          </p:cNvSpPr>
          <p:nvPr/>
        </p:nvSpPr>
        <p:spPr bwMode="auto">
          <a:xfrm>
            <a:off x="6629400" y="6248400"/>
            <a:ext cx="995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95249" name="Text Box 34"/>
          <p:cNvSpPr txBox="1">
            <a:spLocks noChangeArrowheads="1"/>
          </p:cNvSpPr>
          <p:nvPr/>
        </p:nvSpPr>
        <p:spPr bwMode="auto">
          <a:xfrm>
            <a:off x="7543800" y="6248400"/>
            <a:ext cx="995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sp>
        <p:nvSpPr>
          <p:cNvPr id="95250" name="Line 36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5251" name="Line 37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5252" name="Line 38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5253" name="Text Box 39"/>
          <p:cNvSpPr txBox="1">
            <a:spLocks noChangeArrowheads="1"/>
          </p:cNvSpPr>
          <p:nvPr/>
        </p:nvSpPr>
        <p:spPr bwMode="auto">
          <a:xfrm>
            <a:off x="4267200" y="4132263"/>
            <a:ext cx="995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95254" name="Text Box 40"/>
          <p:cNvSpPr txBox="1">
            <a:spLocks noChangeArrowheads="1"/>
          </p:cNvSpPr>
          <p:nvPr/>
        </p:nvSpPr>
        <p:spPr bwMode="auto">
          <a:xfrm>
            <a:off x="4267200" y="4876800"/>
            <a:ext cx="995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graphicFrame>
        <p:nvGraphicFramePr>
          <p:cNvPr id="95255" name="Object 41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9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43"/>
          <p:cNvSpPr>
            <a:spLocks noChangeArrowheads="1"/>
          </p:cNvSpPr>
          <p:nvPr/>
        </p:nvSpPr>
        <p:spPr bwMode="auto">
          <a:xfrm>
            <a:off x="6934200" y="5791200"/>
            <a:ext cx="3048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7283" name="Rectangle 12"/>
          <p:cNvSpPr>
            <a:spLocks noChangeArrowheads="1"/>
          </p:cNvSpPr>
          <p:nvPr/>
        </p:nvSpPr>
        <p:spPr bwMode="auto">
          <a:xfrm>
            <a:off x="381000" y="4191000"/>
            <a:ext cx="24384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72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97286" name="Text Box 15"/>
          <p:cNvSpPr txBox="1">
            <a:spLocks noChangeArrowheads="1"/>
          </p:cNvSpPr>
          <p:nvPr/>
        </p:nvSpPr>
        <p:spPr bwMode="auto">
          <a:xfrm>
            <a:off x="1371600" y="4648200"/>
            <a:ext cx="16002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>
                <a:latin typeface="Courier New" panose="02070309020205020404" pitchFamily="49" charset="0"/>
              </a:rPr>
              <a:t>*(a+2) = a[2]</a:t>
            </a:r>
          </a:p>
        </p:txBody>
      </p:sp>
      <p:graphicFrame>
        <p:nvGraphicFramePr>
          <p:cNvPr id="97287" name="Object 17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04" name="Image" r:id="rId4" imgW="4622222" imgH="1117460" progId="Photoshop.Image.7">
                  <p:embed/>
                </p:oleObj>
              </mc:Choice>
              <mc:Fallback>
                <p:oleObj name="Image" r:id="rId4" imgW="4622222" imgH="1117460" progId="Photoshop.Image.7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288" name="Text Box 26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sp>
        <p:nvSpPr>
          <p:cNvPr id="97289" name="Line 27"/>
          <p:cNvSpPr>
            <a:spLocks noChangeShapeType="1"/>
          </p:cNvSpPr>
          <p:nvPr/>
        </p:nvSpPr>
        <p:spPr bwMode="auto">
          <a:xfrm flipV="1">
            <a:off x="4419600" y="59436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7290" name="Line 28"/>
          <p:cNvSpPr>
            <a:spLocks noChangeShapeType="1"/>
          </p:cNvSpPr>
          <p:nvPr/>
        </p:nvSpPr>
        <p:spPr bwMode="auto">
          <a:xfrm flipH="1" flipV="1">
            <a:off x="4419600" y="4572000"/>
            <a:ext cx="0" cy="13716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7291" name="Line 29"/>
          <p:cNvSpPr>
            <a:spLocks noChangeShapeType="1"/>
          </p:cNvSpPr>
          <p:nvPr/>
        </p:nvSpPr>
        <p:spPr bwMode="auto">
          <a:xfrm flipH="1" flipV="1">
            <a:off x="4419600" y="4572000"/>
            <a:ext cx="381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97292" name="Object 30"/>
          <p:cNvGraphicFramePr>
            <a:graphicFrameLocks noChangeAspect="1"/>
          </p:cNvGraphicFramePr>
          <p:nvPr/>
        </p:nvGraphicFramePr>
        <p:xfrm>
          <a:off x="4838700" y="405765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05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05765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293" name="Object 31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06" name="Worksheet" r:id="rId8" imgW="6343650" imgH="1057453" progId="Excel.Sheet.8">
                  <p:embed/>
                </p:oleObj>
              </mc:Choice>
              <mc:Fallback>
                <p:oleObj name="Worksheet" r:id="rId8" imgW="6343650" imgH="1057453" progId="Excel.Sheet.8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294" name="Text Box 32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97295" name="Text Box 33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97296" name="Text Box 34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97297" name="Text Box 35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sp>
        <p:nvSpPr>
          <p:cNvPr id="97298" name="Line 37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7299" name="Line 38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7300" name="Line 39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7301" name="Text Box 40"/>
          <p:cNvSpPr txBox="1">
            <a:spLocks noChangeArrowheads="1"/>
          </p:cNvSpPr>
          <p:nvPr/>
        </p:nvSpPr>
        <p:spPr bwMode="auto">
          <a:xfrm>
            <a:off x="4267200" y="4132263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97302" name="Text Box 41"/>
          <p:cNvSpPr txBox="1">
            <a:spLocks noChangeArrowheads="1"/>
          </p:cNvSpPr>
          <p:nvPr/>
        </p:nvSpPr>
        <p:spPr bwMode="auto">
          <a:xfrm>
            <a:off x="4267200" y="48768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graphicFrame>
        <p:nvGraphicFramePr>
          <p:cNvPr id="97303" name="Object 42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07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40"/>
          <p:cNvSpPr>
            <a:spLocks noChangeArrowheads="1"/>
          </p:cNvSpPr>
          <p:nvPr/>
        </p:nvSpPr>
        <p:spPr bwMode="auto">
          <a:xfrm>
            <a:off x="6934200" y="5791200"/>
            <a:ext cx="3048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9331" name="Rectangle 12"/>
          <p:cNvSpPr>
            <a:spLocks noChangeArrowheads="1"/>
          </p:cNvSpPr>
          <p:nvPr/>
        </p:nvSpPr>
        <p:spPr bwMode="auto">
          <a:xfrm>
            <a:off x="381000" y="4419600"/>
            <a:ext cx="2590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93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993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99334" name="Text Box 15"/>
          <p:cNvSpPr txBox="1">
            <a:spLocks noChangeArrowheads="1"/>
          </p:cNvSpPr>
          <p:nvPr/>
        </p:nvSpPr>
        <p:spPr bwMode="auto">
          <a:xfrm>
            <a:off x="609600" y="4924425"/>
            <a:ext cx="33528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>
                <a:latin typeface="Courier New" panose="02070309020205020404" pitchFamily="49" charset="0"/>
              </a:rPr>
              <a:t>(a+1)[1]=*(a+1+1)=*(a+2)=a[2]</a:t>
            </a:r>
          </a:p>
        </p:txBody>
      </p:sp>
      <p:graphicFrame>
        <p:nvGraphicFramePr>
          <p:cNvPr id="99335" name="Object 17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52" name="Image" r:id="rId4" imgW="4622222" imgH="1117460" progId="Photoshop.Image.7">
                  <p:embed/>
                </p:oleObj>
              </mc:Choice>
              <mc:Fallback>
                <p:oleObj name="Image" r:id="rId4" imgW="4622222" imgH="1117460" progId="Photoshop.Image.7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36" name="Text Box 23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sp>
        <p:nvSpPr>
          <p:cNvPr id="99337" name="Line 24"/>
          <p:cNvSpPr>
            <a:spLocks noChangeShapeType="1"/>
          </p:cNvSpPr>
          <p:nvPr/>
        </p:nvSpPr>
        <p:spPr bwMode="auto">
          <a:xfrm flipV="1">
            <a:off x="4419600" y="59436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9338" name="Line 25"/>
          <p:cNvSpPr>
            <a:spLocks noChangeShapeType="1"/>
          </p:cNvSpPr>
          <p:nvPr/>
        </p:nvSpPr>
        <p:spPr bwMode="auto">
          <a:xfrm flipH="1" flipV="1">
            <a:off x="4419600" y="4572000"/>
            <a:ext cx="0" cy="13716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9339" name="Line 26"/>
          <p:cNvSpPr>
            <a:spLocks noChangeShapeType="1"/>
          </p:cNvSpPr>
          <p:nvPr/>
        </p:nvSpPr>
        <p:spPr bwMode="auto">
          <a:xfrm flipH="1" flipV="1">
            <a:off x="4419600" y="4572000"/>
            <a:ext cx="3810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99340" name="Object 27"/>
          <p:cNvGraphicFramePr>
            <a:graphicFrameLocks noChangeAspect="1"/>
          </p:cNvGraphicFramePr>
          <p:nvPr/>
        </p:nvGraphicFramePr>
        <p:xfrm>
          <a:off x="4838700" y="405765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53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05765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41" name="Object 28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54" name="Worksheet" r:id="rId8" imgW="6343650" imgH="1057453" progId="Excel.Sheet.8">
                  <p:embed/>
                </p:oleObj>
              </mc:Choice>
              <mc:Fallback>
                <p:oleObj name="Worksheet" r:id="rId8" imgW="6343650" imgH="1057453" progId="Excel.Sheet.8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42" name="Text Box 29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99343" name="Text Box 30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99344" name="Text Box 31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99345" name="Text Box 32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sp>
        <p:nvSpPr>
          <p:cNvPr id="99346" name="Line 34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9347" name="Line 35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9348" name="Line 36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9349" name="Text Box 37"/>
          <p:cNvSpPr txBox="1">
            <a:spLocks noChangeArrowheads="1"/>
          </p:cNvSpPr>
          <p:nvPr/>
        </p:nvSpPr>
        <p:spPr bwMode="auto">
          <a:xfrm>
            <a:off x="4267200" y="4132263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99350" name="Text Box 38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graphicFrame>
        <p:nvGraphicFramePr>
          <p:cNvPr id="99351" name="Object 39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55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12"/>
          <p:cNvSpPr>
            <a:spLocks noChangeArrowheads="1"/>
          </p:cNvSpPr>
          <p:nvPr/>
        </p:nvSpPr>
        <p:spPr bwMode="auto">
          <a:xfrm>
            <a:off x="457200" y="4800600"/>
            <a:ext cx="1066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13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01381" name="Text Box 14"/>
          <p:cNvSpPr txBox="1">
            <a:spLocks noChangeArrowheads="1"/>
          </p:cNvSpPr>
          <p:nvPr/>
        </p:nvSpPr>
        <p:spPr bwMode="auto">
          <a:xfrm>
            <a:off x="1752600" y="5105400"/>
            <a:ext cx="24384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Creates an array of pointers</a:t>
            </a:r>
          </a:p>
        </p:txBody>
      </p:sp>
      <p:graphicFrame>
        <p:nvGraphicFramePr>
          <p:cNvPr id="101382" name="Object 16"/>
          <p:cNvGraphicFramePr>
            <a:graphicFrameLocks noChangeAspect="1"/>
          </p:cNvGraphicFramePr>
          <p:nvPr/>
        </p:nvGraphicFramePr>
        <p:xfrm>
          <a:off x="4876800" y="39719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00" name="Worksheet" r:id="rId4" imgW="6343650" imgH="1057453" progId="Excel.Sheet.8">
                  <p:embed/>
                </p:oleObj>
              </mc:Choice>
              <mc:Fallback>
                <p:oleObj name="Worksheet" r:id="rId4" imgW="6343650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9719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83" name="Text Box 17"/>
          <p:cNvSpPr txBox="1">
            <a:spLocks noChangeArrowheads="1"/>
          </p:cNvSpPr>
          <p:nvPr/>
        </p:nvSpPr>
        <p:spPr bwMode="auto">
          <a:xfrm>
            <a:off x="4267200" y="40386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</a:t>
            </a:r>
          </a:p>
        </p:txBody>
      </p:sp>
      <p:sp>
        <p:nvSpPr>
          <p:cNvPr id="101384" name="Text Box 18"/>
          <p:cNvSpPr txBox="1">
            <a:spLocks noChangeArrowheads="1"/>
          </p:cNvSpPr>
          <p:nvPr/>
        </p:nvSpPr>
        <p:spPr bwMode="auto">
          <a:xfrm>
            <a:off x="49530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q[0]</a:t>
            </a:r>
          </a:p>
        </p:txBody>
      </p:sp>
      <p:sp>
        <p:nvSpPr>
          <p:cNvPr id="101385" name="Text Box 19"/>
          <p:cNvSpPr txBox="1">
            <a:spLocks noChangeArrowheads="1"/>
          </p:cNvSpPr>
          <p:nvPr/>
        </p:nvSpPr>
        <p:spPr bwMode="auto">
          <a:xfrm>
            <a:off x="57912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q[1]</a:t>
            </a:r>
          </a:p>
        </p:txBody>
      </p:sp>
      <p:sp>
        <p:nvSpPr>
          <p:cNvPr id="101386" name="Text Box 20"/>
          <p:cNvSpPr txBox="1">
            <a:spLocks noChangeArrowheads="1"/>
          </p:cNvSpPr>
          <p:nvPr/>
        </p:nvSpPr>
        <p:spPr bwMode="auto">
          <a:xfrm>
            <a:off x="67056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q[2]</a:t>
            </a:r>
          </a:p>
        </p:txBody>
      </p:sp>
      <p:sp>
        <p:nvSpPr>
          <p:cNvPr id="101387" name="Text Box 21"/>
          <p:cNvSpPr txBox="1">
            <a:spLocks noChangeArrowheads="1"/>
          </p:cNvSpPr>
          <p:nvPr/>
        </p:nvSpPr>
        <p:spPr bwMode="auto">
          <a:xfrm>
            <a:off x="75438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q[3]</a:t>
            </a:r>
          </a:p>
        </p:txBody>
      </p:sp>
      <p:graphicFrame>
        <p:nvGraphicFramePr>
          <p:cNvPr id="101388" name="Object 24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01" name="Image" r:id="rId6" imgW="4622222" imgH="1117460" progId="Photoshop.Image.7">
                  <p:embed/>
                </p:oleObj>
              </mc:Choice>
              <mc:Fallback>
                <p:oleObj name="Image" r:id="rId6" imgW="4622222" imgH="1117460" progId="Photoshop.Image.7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89" name="Text Box 29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graphicFrame>
        <p:nvGraphicFramePr>
          <p:cNvPr id="101390" name="Object 30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02" name="Worksheet" r:id="rId8" imgW="6343650" imgH="1057453" progId="Excel.Sheet.8">
                  <p:embed/>
                </p:oleObj>
              </mc:Choice>
              <mc:Fallback>
                <p:oleObj name="Worksheet" r:id="rId8" imgW="6343650" imgH="1057453" progId="Excel.Sheet.8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91" name="Text Box 31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101392" name="Text Box 32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101393" name="Text Box 33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101394" name="Text Box 34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graphicFrame>
        <p:nvGraphicFramePr>
          <p:cNvPr id="101395" name="Object 35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03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96" name="Line 36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97" name="Line 37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98" name="Line 38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99" name="Text Box 39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12"/>
          <p:cNvSpPr>
            <a:spLocks noChangeArrowheads="1"/>
          </p:cNvSpPr>
          <p:nvPr/>
        </p:nvSpPr>
        <p:spPr bwMode="auto">
          <a:xfrm>
            <a:off x="381000" y="5029200"/>
            <a:ext cx="990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34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03429" name="Object 15"/>
          <p:cNvGraphicFramePr>
            <a:graphicFrameLocks noChangeAspect="1"/>
          </p:cNvGraphicFramePr>
          <p:nvPr/>
        </p:nvGraphicFramePr>
        <p:xfrm>
          <a:off x="4876800" y="39719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48" name="Worksheet" r:id="rId4" imgW="6343650" imgH="1057453" progId="Excel.Sheet.8">
                  <p:embed/>
                </p:oleObj>
              </mc:Choice>
              <mc:Fallback>
                <p:oleObj name="Worksheet" r:id="rId4" imgW="6343650" imgH="1057453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9719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30" name="Text Box 16"/>
          <p:cNvSpPr txBox="1">
            <a:spLocks noChangeArrowheads="1"/>
          </p:cNvSpPr>
          <p:nvPr/>
        </p:nvSpPr>
        <p:spPr bwMode="auto">
          <a:xfrm>
            <a:off x="4267200" y="40386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</a:t>
            </a:r>
          </a:p>
        </p:txBody>
      </p:sp>
      <p:sp>
        <p:nvSpPr>
          <p:cNvPr id="103431" name="Text Box 17"/>
          <p:cNvSpPr txBox="1">
            <a:spLocks noChangeArrowheads="1"/>
          </p:cNvSpPr>
          <p:nvPr/>
        </p:nvSpPr>
        <p:spPr bwMode="auto">
          <a:xfrm>
            <a:off x="49530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q[0]</a:t>
            </a:r>
          </a:p>
        </p:txBody>
      </p:sp>
      <p:sp>
        <p:nvSpPr>
          <p:cNvPr id="103432" name="Text Box 18"/>
          <p:cNvSpPr txBox="1">
            <a:spLocks noChangeArrowheads="1"/>
          </p:cNvSpPr>
          <p:nvPr/>
        </p:nvSpPr>
        <p:spPr bwMode="auto">
          <a:xfrm>
            <a:off x="57912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q[1]</a:t>
            </a:r>
          </a:p>
        </p:txBody>
      </p:sp>
      <p:sp>
        <p:nvSpPr>
          <p:cNvPr id="103433" name="Text Box 19"/>
          <p:cNvSpPr txBox="1">
            <a:spLocks noChangeArrowheads="1"/>
          </p:cNvSpPr>
          <p:nvPr/>
        </p:nvSpPr>
        <p:spPr bwMode="auto">
          <a:xfrm>
            <a:off x="67056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q[2]</a:t>
            </a:r>
          </a:p>
        </p:txBody>
      </p:sp>
      <p:sp>
        <p:nvSpPr>
          <p:cNvPr id="103434" name="Text Box 20"/>
          <p:cNvSpPr txBox="1">
            <a:spLocks noChangeArrowheads="1"/>
          </p:cNvSpPr>
          <p:nvPr/>
        </p:nvSpPr>
        <p:spPr bwMode="auto">
          <a:xfrm>
            <a:off x="75438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q[3]</a:t>
            </a:r>
          </a:p>
        </p:txBody>
      </p:sp>
      <p:graphicFrame>
        <p:nvGraphicFramePr>
          <p:cNvPr id="103435" name="Object 22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49" name="Image" r:id="rId6" imgW="4622222" imgH="1117460" progId="Photoshop.Image.7">
                  <p:embed/>
                </p:oleObj>
              </mc:Choice>
              <mc:Fallback>
                <p:oleObj name="Image" r:id="rId6" imgW="4622222" imgH="1117460" progId="Photoshop.Image.7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36" name="Text Box 26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graphicFrame>
        <p:nvGraphicFramePr>
          <p:cNvPr id="103437" name="Object 27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0" name="Worksheet" r:id="rId8" imgW="6343650" imgH="1057453" progId="Excel.Sheet.8">
                  <p:embed/>
                </p:oleObj>
              </mc:Choice>
              <mc:Fallback>
                <p:oleObj name="Worksheet" r:id="rId8" imgW="6343650" imgH="1057453" progId="Excel.Sheet.8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38" name="Text Box 28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103439" name="Text Box 29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103440" name="Text Box 30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103441" name="Text Box 31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graphicFrame>
        <p:nvGraphicFramePr>
          <p:cNvPr id="103442" name="Object 32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1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43" name="Line 33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44" name="Line 34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45" name="Line 35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46" name="Text Box 36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sp>
        <p:nvSpPr>
          <p:cNvPr id="103447" name="Line 37"/>
          <p:cNvSpPr>
            <a:spLocks noChangeShapeType="1"/>
          </p:cNvSpPr>
          <p:nvPr/>
        </p:nvSpPr>
        <p:spPr bwMode="auto">
          <a:xfrm flipV="1">
            <a:off x="5410200" y="4267200"/>
            <a:ext cx="762000" cy="7620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1"/>
          <p:cNvSpPr>
            <a:spLocks noChangeArrowheads="1"/>
          </p:cNvSpPr>
          <p:nvPr/>
        </p:nvSpPr>
        <p:spPr bwMode="auto">
          <a:xfrm>
            <a:off x="533400" y="4572000"/>
            <a:ext cx="12192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“Address of” Operator</a:t>
            </a:r>
          </a:p>
        </p:txBody>
      </p:sp>
      <p:graphicFrame>
        <p:nvGraphicFramePr>
          <p:cNvPr id="13316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6400800" y="2517775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3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2517775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6553200" y="20574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13318" name="Object 9"/>
          <p:cNvGraphicFramePr>
            <a:graphicFrameLocks noChangeAspect="1"/>
          </p:cNvGraphicFramePr>
          <p:nvPr/>
        </p:nvGraphicFramePr>
        <p:xfrm>
          <a:off x="6400800" y="38100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38100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9" name="Text Box 10"/>
          <p:cNvSpPr txBox="1">
            <a:spLocks noChangeArrowheads="1"/>
          </p:cNvSpPr>
          <p:nvPr/>
        </p:nvSpPr>
        <p:spPr bwMode="auto">
          <a:xfrm>
            <a:off x="6553200" y="43434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477201" name="Rectangle 17"/>
          <p:cNvSpPr>
            <a:spLocks noChangeArrowheads="1"/>
          </p:cNvSpPr>
          <p:nvPr/>
        </p:nvSpPr>
        <p:spPr bwMode="auto">
          <a:xfrm>
            <a:off x="457200" y="4267200"/>
            <a:ext cx="2514600" cy="121920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shade val="95294"/>
                  <a:invGamma/>
                  <a:alpha val="5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 x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2.5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</a:t>
            </a:r>
            <a:r>
              <a:rPr lang="en-US" sz="1600">
                <a:latin typeface="Courier New" pitchFamily="49" charset="0"/>
                <a:cs typeface="Arial" charset="0"/>
              </a:rPr>
              <a:t> *p;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p = &amp;x;</a:t>
            </a:r>
          </a:p>
        </p:txBody>
      </p:sp>
      <p:sp>
        <p:nvSpPr>
          <p:cNvPr id="13321" name="Rectangle 20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81200"/>
            <a:ext cx="4495800" cy="41148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  <a:p>
            <a:pPr eaLnBrk="1" hangingPunct="1">
              <a:lnSpc>
                <a:spcPct val="85000"/>
              </a:lnSpc>
            </a:pPr>
            <a:r>
              <a:rPr lang="en-US" altLang="en-US" sz="2000" smtClean="0"/>
              <a:t>The </a:t>
            </a:r>
            <a:r>
              <a:rPr lang="en-US" altLang="en-US" sz="2000" b="1" smtClean="0">
                <a:latin typeface="Courier New" panose="02070309020205020404" pitchFamily="49" charset="0"/>
              </a:rPr>
              <a:t>&amp;</a:t>
            </a:r>
            <a:r>
              <a:rPr lang="en-US" altLang="en-US" sz="2000" smtClean="0"/>
              <a:t> is the </a:t>
            </a:r>
            <a:r>
              <a:rPr lang="en-US" altLang="en-US" sz="2000" b="1" smtClean="0"/>
              <a:t>address of</a:t>
            </a:r>
            <a:r>
              <a:rPr lang="en-US" altLang="en-US" sz="2000" smtClean="0"/>
              <a:t> operator. 	</a:t>
            </a:r>
          </a:p>
          <a:p>
            <a:pPr lvl="2" eaLnBrk="1" hangingPunct="1">
              <a:lnSpc>
                <a:spcPct val="85000"/>
              </a:lnSpc>
              <a:buFontTx/>
              <a:buNone/>
            </a:pPr>
            <a:r>
              <a:rPr lang="en-US" altLang="en-US" sz="2000" smtClean="0"/>
              <a:t>For example:</a:t>
            </a: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	</a:t>
            </a:r>
            <a:r>
              <a:rPr lang="en-US" altLang="en-US" sz="2000" smtClean="0">
                <a:latin typeface="Courier New" panose="02070309020205020404" pitchFamily="49" charset="0"/>
              </a:rPr>
              <a:t>p = &amp;x;</a:t>
            </a: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assigns the address of </a:t>
            </a:r>
            <a:r>
              <a:rPr lang="en-US" altLang="en-US" sz="2000" b="1" smtClean="0">
                <a:latin typeface="Courier New" panose="02070309020205020404" pitchFamily="49" charset="0"/>
              </a:rPr>
              <a:t>x</a:t>
            </a:r>
            <a:r>
              <a:rPr lang="en-US" altLang="en-US" sz="2000" smtClean="0"/>
              <a:t> to 	the pointer variable </a:t>
            </a:r>
            <a:r>
              <a:rPr lang="en-US" altLang="en-US" sz="2000" b="1" smtClean="0">
                <a:latin typeface="Courier New" panose="02070309020205020404" pitchFamily="49" charset="0"/>
              </a:rPr>
              <a:t>p</a:t>
            </a:r>
            <a:r>
              <a:rPr lang="en-US" altLang="en-US" sz="2000" smtClean="0"/>
              <a:t>.</a:t>
            </a:r>
          </a:p>
        </p:txBody>
      </p:sp>
      <p:graphicFrame>
        <p:nvGraphicFramePr>
          <p:cNvPr id="13322" name="Object 21"/>
          <p:cNvGraphicFramePr>
            <a:graphicFrameLocks noChangeAspect="1"/>
          </p:cNvGraphicFramePr>
          <p:nvPr/>
        </p:nvGraphicFramePr>
        <p:xfrm>
          <a:off x="6400800" y="38100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name="Worksheet" r:id="rId8" imgW="1971675" imgH="1057453" progId="Excel.Sheet.8">
                  <p:embed/>
                </p:oleObj>
              </mc:Choice>
              <mc:Fallback>
                <p:oleObj name="Worksheet" r:id="rId8" imgW="1971675" imgH="1057453" progId="Excel.Sheet.8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38100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ChangeArrowheads="1"/>
          </p:cNvSpPr>
          <p:nvPr/>
        </p:nvSpPr>
        <p:spPr bwMode="auto">
          <a:xfrm>
            <a:off x="381000" y="5029200"/>
            <a:ext cx="990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05477" name="Object 5"/>
          <p:cNvGraphicFramePr>
            <a:graphicFrameLocks noChangeAspect="1"/>
          </p:cNvGraphicFramePr>
          <p:nvPr/>
        </p:nvGraphicFramePr>
        <p:xfrm>
          <a:off x="4876800" y="39719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8" name="Worksheet" r:id="rId4" imgW="6343650" imgH="1057453" progId="Excel.Sheet.8">
                  <p:embed/>
                </p:oleObj>
              </mc:Choice>
              <mc:Fallback>
                <p:oleObj name="Worksheet" r:id="rId4" imgW="6343650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9719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4267200" y="40386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</a:t>
            </a: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49530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q[0]</a:t>
            </a:r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57912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q[1]</a:t>
            </a:r>
          </a:p>
        </p:txBody>
      </p:sp>
      <p:sp>
        <p:nvSpPr>
          <p:cNvPr id="105481" name="Text Box 9"/>
          <p:cNvSpPr txBox="1">
            <a:spLocks noChangeArrowheads="1"/>
          </p:cNvSpPr>
          <p:nvPr/>
        </p:nvSpPr>
        <p:spPr bwMode="auto">
          <a:xfrm>
            <a:off x="67056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q[2]</a:t>
            </a:r>
          </a:p>
        </p:txBody>
      </p:sp>
      <p:sp>
        <p:nvSpPr>
          <p:cNvPr id="105482" name="Text Box 10"/>
          <p:cNvSpPr txBox="1">
            <a:spLocks noChangeArrowheads="1"/>
          </p:cNvSpPr>
          <p:nvPr/>
        </p:nvSpPr>
        <p:spPr bwMode="auto">
          <a:xfrm>
            <a:off x="75438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q[3]</a:t>
            </a:r>
          </a:p>
        </p:txBody>
      </p:sp>
      <p:sp>
        <p:nvSpPr>
          <p:cNvPr id="105483" name="Line 11"/>
          <p:cNvSpPr>
            <a:spLocks noChangeShapeType="1"/>
          </p:cNvSpPr>
          <p:nvPr/>
        </p:nvSpPr>
        <p:spPr bwMode="auto">
          <a:xfrm flipH="1">
            <a:off x="5638800" y="5410200"/>
            <a:ext cx="0" cy="22860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05484" name="Object 12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9" name="Image" r:id="rId6" imgW="4622222" imgH="1117460" progId="Photoshop.Image.7">
                  <p:embed/>
                </p:oleObj>
              </mc:Choice>
              <mc:Fallback>
                <p:oleObj name="Image" r:id="rId6" imgW="4622222" imgH="1117460" progId="Photoshop.Image.7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485" name="Line 13"/>
          <p:cNvSpPr>
            <a:spLocks noChangeShapeType="1"/>
          </p:cNvSpPr>
          <p:nvPr/>
        </p:nvSpPr>
        <p:spPr bwMode="auto">
          <a:xfrm flipH="1">
            <a:off x="5638800" y="5410200"/>
            <a:ext cx="5334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486" name="Line 14"/>
          <p:cNvSpPr>
            <a:spLocks noChangeShapeType="1"/>
          </p:cNvSpPr>
          <p:nvPr/>
        </p:nvSpPr>
        <p:spPr bwMode="auto">
          <a:xfrm flipH="1">
            <a:off x="6172200" y="4572000"/>
            <a:ext cx="0" cy="83820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487" name="Text Box 15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graphicFrame>
        <p:nvGraphicFramePr>
          <p:cNvPr id="105488" name="Object 16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0" name="Worksheet" r:id="rId8" imgW="6343650" imgH="1057453" progId="Excel.Sheet.8">
                  <p:embed/>
                </p:oleObj>
              </mc:Choice>
              <mc:Fallback>
                <p:oleObj name="Worksheet" r:id="rId8" imgW="6343650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489" name="Text Box 17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105490" name="Text Box 18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105491" name="Text Box 19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105492" name="Text Box 20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graphicFrame>
        <p:nvGraphicFramePr>
          <p:cNvPr id="105493" name="Object 21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1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494" name="Line 22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495" name="Line 23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496" name="Line 24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497" name="Text Box 25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12"/>
          <p:cNvSpPr>
            <a:spLocks noChangeArrowheads="1"/>
          </p:cNvSpPr>
          <p:nvPr/>
        </p:nvSpPr>
        <p:spPr bwMode="auto">
          <a:xfrm>
            <a:off x="381000" y="5257800"/>
            <a:ext cx="11430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75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07525" name="Object 14"/>
          <p:cNvGraphicFramePr>
            <a:graphicFrameLocks noChangeAspect="1"/>
          </p:cNvGraphicFramePr>
          <p:nvPr/>
        </p:nvGraphicFramePr>
        <p:xfrm>
          <a:off x="4876800" y="39719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50" name="Worksheet" r:id="rId4" imgW="6343650" imgH="1057453" progId="Excel.Sheet.8">
                  <p:embed/>
                </p:oleObj>
              </mc:Choice>
              <mc:Fallback>
                <p:oleObj name="Worksheet" r:id="rId4" imgW="6343650" imgH="1057453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9719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526" name="Text Box 15"/>
          <p:cNvSpPr txBox="1">
            <a:spLocks noChangeArrowheads="1"/>
          </p:cNvSpPr>
          <p:nvPr/>
        </p:nvSpPr>
        <p:spPr bwMode="auto">
          <a:xfrm>
            <a:off x="4267200" y="40386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</a:t>
            </a:r>
          </a:p>
        </p:txBody>
      </p:sp>
      <p:sp>
        <p:nvSpPr>
          <p:cNvPr id="107527" name="Text Box 16"/>
          <p:cNvSpPr txBox="1">
            <a:spLocks noChangeArrowheads="1"/>
          </p:cNvSpPr>
          <p:nvPr/>
        </p:nvSpPr>
        <p:spPr bwMode="auto">
          <a:xfrm>
            <a:off x="49530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q[0]</a:t>
            </a:r>
          </a:p>
        </p:txBody>
      </p:sp>
      <p:sp>
        <p:nvSpPr>
          <p:cNvPr id="107528" name="Text Box 17"/>
          <p:cNvSpPr txBox="1">
            <a:spLocks noChangeArrowheads="1"/>
          </p:cNvSpPr>
          <p:nvPr/>
        </p:nvSpPr>
        <p:spPr bwMode="auto">
          <a:xfrm>
            <a:off x="57912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q[1]</a:t>
            </a:r>
          </a:p>
        </p:txBody>
      </p:sp>
      <p:sp>
        <p:nvSpPr>
          <p:cNvPr id="107529" name="Text Box 18"/>
          <p:cNvSpPr txBox="1">
            <a:spLocks noChangeArrowheads="1"/>
          </p:cNvSpPr>
          <p:nvPr/>
        </p:nvSpPr>
        <p:spPr bwMode="auto">
          <a:xfrm>
            <a:off x="67056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q[2]</a:t>
            </a:r>
          </a:p>
        </p:txBody>
      </p:sp>
      <p:sp>
        <p:nvSpPr>
          <p:cNvPr id="107530" name="Text Box 19"/>
          <p:cNvSpPr txBox="1">
            <a:spLocks noChangeArrowheads="1"/>
          </p:cNvSpPr>
          <p:nvPr/>
        </p:nvSpPr>
        <p:spPr bwMode="auto">
          <a:xfrm>
            <a:off x="75438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q[3]</a:t>
            </a:r>
          </a:p>
        </p:txBody>
      </p:sp>
      <p:sp>
        <p:nvSpPr>
          <p:cNvPr id="107531" name="Line 21"/>
          <p:cNvSpPr>
            <a:spLocks noChangeShapeType="1"/>
          </p:cNvSpPr>
          <p:nvPr/>
        </p:nvSpPr>
        <p:spPr bwMode="auto">
          <a:xfrm flipH="1">
            <a:off x="7391400" y="5181600"/>
            <a:ext cx="0" cy="45720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07532" name="Object 22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51" name="Image" r:id="rId6" imgW="4622222" imgH="1117460" progId="Photoshop.Image.7">
                  <p:embed/>
                </p:oleObj>
              </mc:Choice>
              <mc:Fallback>
                <p:oleObj name="Image" r:id="rId6" imgW="4622222" imgH="1117460" progId="Photoshop.Image.7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533" name="Text Box 24"/>
          <p:cNvSpPr txBox="1">
            <a:spLocks noChangeArrowheads="1"/>
          </p:cNvSpPr>
          <p:nvPr/>
        </p:nvSpPr>
        <p:spPr bwMode="auto">
          <a:xfrm>
            <a:off x="1066800" y="5867400"/>
            <a:ext cx="13716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>
                <a:latin typeface="Courier New" panose="02070309020205020404" pitchFamily="49" charset="0"/>
              </a:rPr>
              <a:t>q[2] = a+2</a:t>
            </a:r>
          </a:p>
        </p:txBody>
      </p:sp>
      <p:sp>
        <p:nvSpPr>
          <p:cNvPr id="107534" name="Line 28"/>
          <p:cNvSpPr>
            <a:spLocks noChangeShapeType="1"/>
          </p:cNvSpPr>
          <p:nvPr/>
        </p:nvSpPr>
        <p:spPr bwMode="auto">
          <a:xfrm>
            <a:off x="7086600" y="5105400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535" name="Line 29"/>
          <p:cNvSpPr>
            <a:spLocks noChangeShapeType="1"/>
          </p:cNvSpPr>
          <p:nvPr/>
        </p:nvSpPr>
        <p:spPr bwMode="auto">
          <a:xfrm flipH="1">
            <a:off x="7086600" y="4572000"/>
            <a:ext cx="0" cy="53340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536" name="Text Box 30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sp>
        <p:nvSpPr>
          <p:cNvPr id="107537" name="Line 31"/>
          <p:cNvSpPr>
            <a:spLocks noChangeShapeType="1"/>
          </p:cNvSpPr>
          <p:nvPr/>
        </p:nvSpPr>
        <p:spPr bwMode="auto">
          <a:xfrm flipH="1">
            <a:off x="5638800" y="5410200"/>
            <a:ext cx="0" cy="2286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538" name="Line 32"/>
          <p:cNvSpPr>
            <a:spLocks noChangeShapeType="1"/>
          </p:cNvSpPr>
          <p:nvPr/>
        </p:nvSpPr>
        <p:spPr bwMode="auto">
          <a:xfrm flipH="1">
            <a:off x="5638800" y="5410200"/>
            <a:ext cx="5334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539" name="Line 33"/>
          <p:cNvSpPr>
            <a:spLocks noChangeShapeType="1"/>
          </p:cNvSpPr>
          <p:nvPr/>
        </p:nvSpPr>
        <p:spPr bwMode="auto">
          <a:xfrm flipH="1">
            <a:off x="6172200" y="4572000"/>
            <a:ext cx="0" cy="838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07540" name="Object 34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52" name="Worksheet" r:id="rId8" imgW="6343650" imgH="1057453" progId="Excel.Sheet.8">
                  <p:embed/>
                </p:oleObj>
              </mc:Choice>
              <mc:Fallback>
                <p:oleObj name="Worksheet" r:id="rId8" imgW="6343650" imgH="1057453" progId="Excel.Sheet.8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541" name="Text Box 35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107542" name="Text Box 36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107543" name="Text Box 37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107544" name="Text Box 38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graphicFrame>
        <p:nvGraphicFramePr>
          <p:cNvPr id="107545" name="Object 39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53" name="Worksheet" r:id="rId10" imgW="1971675" imgH="1057453" progId="Excel.Sheet.8">
                  <p:embed/>
                </p:oleObj>
              </mc:Choice>
              <mc:Fallback>
                <p:oleObj name="Worksheet" r:id="rId10" imgW="1971675" imgH="1057453" progId="Excel.Sheet.8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546" name="Line 40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547" name="Line 41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548" name="Line 42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549" name="Text Box 43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50"/>
          <p:cNvSpPr>
            <a:spLocks noChangeArrowheads="1"/>
          </p:cNvSpPr>
          <p:nvPr/>
        </p:nvSpPr>
        <p:spPr bwMode="auto">
          <a:xfrm>
            <a:off x="5181600" y="5791200"/>
            <a:ext cx="3048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9571" name="Rectangle 12"/>
          <p:cNvSpPr>
            <a:spLocks noChangeArrowheads="1"/>
          </p:cNvSpPr>
          <p:nvPr/>
        </p:nvSpPr>
        <p:spPr bwMode="auto">
          <a:xfrm>
            <a:off x="381000" y="5410200"/>
            <a:ext cx="2286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95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1095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09574" name="Text Box 15"/>
          <p:cNvSpPr txBox="1">
            <a:spLocks noChangeArrowheads="1"/>
          </p:cNvSpPr>
          <p:nvPr/>
        </p:nvSpPr>
        <p:spPr bwMode="auto">
          <a:xfrm>
            <a:off x="4267200" y="40386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</a:t>
            </a:r>
          </a:p>
        </p:txBody>
      </p:sp>
      <p:sp>
        <p:nvSpPr>
          <p:cNvPr id="109575" name="Text Box 16"/>
          <p:cNvSpPr txBox="1">
            <a:spLocks noChangeArrowheads="1"/>
          </p:cNvSpPr>
          <p:nvPr/>
        </p:nvSpPr>
        <p:spPr bwMode="auto">
          <a:xfrm>
            <a:off x="49530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q[0]</a:t>
            </a:r>
          </a:p>
        </p:txBody>
      </p:sp>
      <p:sp>
        <p:nvSpPr>
          <p:cNvPr id="109576" name="Text Box 17"/>
          <p:cNvSpPr txBox="1">
            <a:spLocks noChangeArrowheads="1"/>
          </p:cNvSpPr>
          <p:nvPr/>
        </p:nvSpPr>
        <p:spPr bwMode="auto">
          <a:xfrm>
            <a:off x="57912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q[1]</a:t>
            </a:r>
          </a:p>
        </p:txBody>
      </p:sp>
      <p:sp>
        <p:nvSpPr>
          <p:cNvPr id="109577" name="Text Box 18"/>
          <p:cNvSpPr txBox="1">
            <a:spLocks noChangeArrowheads="1"/>
          </p:cNvSpPr>
          <p:nvPr/>
        </p:nvSpPr>
        <p:spPr bwMode="auto">
          <a:xfrm>
            <a:off x="67056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q[2]</a:t>
            </a:r>
          </a:p>
        </p:txBody>
      </p:sp>
      <p:sp>
        <p:nvSpPr>
          <p:cNvPr id="109578" name="Text Box 19"/>
          <p:cNvSpPr txBox="1">
            <a:spLocks noChangeArrowheads="1"/>
          </p:cNvSpPr>
          <p:nvPr/>
        </p:nvSpPr>
        <p:spPr bwMode="auto">
          <a:xfrm>
            <a:off x="75438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q[3]</a:t>
            </a:r>
          </a:p>
        </p:txBody>
      </p:sp>
      <p:graphicFrame>
        <p:nvGraphicFramePr>
          <p:cNvPr id="109579" name="Object 23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99" name="Image" r:id="rId4" imgW="4622222" imgH="1117460" progId="Photoshop.Image.7">
                  <p:embed/>
                </p:oleObj>
              </mc:Choice>
              <mc:Fallback>
                <p:oleObj name="Image" r:id="rId4" imgW="4622222" imgH="1117460" progId="Photoshop.Image.7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80" name="Text Box 26"/>
          <p:cNvSpPr txBox="1">
            <a:spLocks noChangeArrowheads="1"/>
          </p:cNvSpPr>
          <p:nvPr/>
        </p:nvSpPr>
        <p:spPr bwMode="auto">
          <a:xfrm>
            <a:off x="533400" y="4876800"/>
            <a:ext cx="32004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>
                <a:latin typeface="Courier New" panose="02070309020205020404" pitchFamily="49" charset="0"/>
              </a:rPr>
              <a:t>*q[1] = *a = **(q+1) = a[0]</a:t>
            </a:r>
          </a:p>
        </p:txBody>
      </p:sp>
      <p:sp>
        <p:nvSpPr>
          <p:cNvPr id="109581" name="Text Box 33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sp>
        <p:nvSpPr>
          <p:cNvPr id="109582" name="Line 34"/>
          <p:cNvSpPr>
            <a:spLocks noChangeShapeType="1"/>
          </p:cNvSpPr>
          <p:nvPr/>
        </p:nvSpPr>
        <p:spPr bwMode="auto">
          <a:xfrm flipH="1">
            <a:off x="7391400" y="5105400"/>
            <a:ext cx="0" cy="5334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583" name="Line 35"/>
          <p:cNvSpPr>
            <a:spLocks noChangeShapeType="1"/>
          </p:cNvSpPr>
          <p:nvPr/>
        </p:nvSpPr>
        <p:spPr bwMode="auto">
          <a:xfrm>
            <a:off x="7086600" y="51054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584" name="Line 36"/>
          <p:cNvSpPr>
            <a:spLocks noChangeShapeType="1"/>
          </p:cNvSpPr>
          <p:nvPr/>
        </p:nvSpPr>
        <p:spPr bwMode="auto">
          <a:xfrm flipH="1">
            <a:off x="7086600" y="4572000"/>
            <a:ext cx="0" cy="5334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585" name="Line 37"/>
          <p:cNvSpPr>
            <a:spLocks noChangeShapeType="1"/>
          </p:cNvSpPr>
          <p:nvPr/>
        </p:nvSpPr>
        <p:spPr bwMode="auto">
          <a:xfrm flipH="1">
            <a:off x="5638800" y="5410200"/>
            <a:ext cx="0" cy="2286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586" name="Line 38"/>
          <p:cNvSpPr>
            <a:spLocks noChangeShapeType="1"/>
          </p:cNvSpPr>
          <p:nvPr/>
        </p:nvSpPr>
        <p:spPr bwMode="auto">
          <a:xfrm flipH="1">
            <a:off x="5638800" y="5410200"/>
            <a:ext cx="5334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587" name="Line 39"/>
          <p:cNvSpPr>
            <a:spLocks noChangeShapeType="1"/>
          </p:cNvSpPr>
          <p:nvPr/>
        </p:nvSpPr>
        <p:spPr bwMode="auto">
          <a:xfrm flipH="1">
            <a:off x="6172200" y="4572000"/>
            <a:ext cx="0" cy="838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09588" name="Object 40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00" name="Worksheet" r:id="rId6" imgW="6343650" imgH="1057453" progId="Excel.Sheet.8">
                  <p:embed/>
                </p:oleObj>
              </mc:Choice>
              <mc:Fallback>
                <p:oleObj name="Worksheet" r:id="rId6" imgW="6343650" imgH="1057453" progId="Excel.Sheet.8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89" name="Text Box 41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109590" name="Text Box 42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109591" name="Text Box 43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109592" name="Text Box 44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graphicFrame>
        <p:nvGraphicFramePr>
          <p:cNvPr id="109593" name="Object 45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01" name="Worksheet" r:id="rId8" imgW="1971675" imgH="1057453" progId="Excel.Sheet.8">
                  <p:embed/>
                </p:oleObj>
              </mc:Choice>
              <mc:Fallback>
                <p:oleObj name="Worksheet" r:id="rId8" imgW="1971675" imgH="1057453" progId="Excel.Sheet.8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94" name="Line 46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595" name="Line 47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596" name="Line 48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597" name="Text Box 49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graphicFrame>
        <p:nvGraphicFramePr>
          <p:cNvPr id="109598" name="Object 51"/>
          <p:cNvGraphicFramePr>
            <a:graphicFrameLocks noChangeAspect="1"/>
          </p:cNvGraphicFramePr>
          <p:nvPr/>
        </p:nvGraphicFramePr>
        <p:xfrm>
          <a:off x="4876800" y="39719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02" name="Worksheet" r:id="rId10" imgW="6343650" imgH="1057453" progId="Excel.Sheet.8">
                  <p:embed/>
                </p:oleObj>
              </mc:Choice>
              <mc:Fallback>
                <p:oleObj name="Worksheet" r:id="rId10" imgW="6343650" imgH="1057453" progId="Excel.Sheet.8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9719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49"/>
          <p:cNvSpPr>
            <a:spLocks noChangeArrowheads="1"/>
          </p:cNvSpPr>
          <p:nvPr/>
        </p:nvSpPr>
        <p:spPr bwMode="auto">
          <a:xfrm>
            <a:off x="6934200" y="5791200"/>
            <a:ext cx="3048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1619" name="Rectangle 12"/>
          <p:cNvSpPr>
            <a:spLocks noChangeArrowheads="1"/>
          </p:cNvSpPr>
          <p:nvPr/>
        </p:nvSpPr>
        <p:spPr bwMode="auto">
          <a:xfrm>
            <a:off x="381000" y="5638800"/>
            <a:ext cx="2286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16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1116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11622" name="Text Box 15"/>
          <p:cNvSpPr txBox="1">
            <a:spLocks noChangeArrowheads="1"/>
          </p:cNvSpPr>
          <p:nvPr/>
        </p:nvSpPr>
        <p:spPr bwMode="auto">
          <a:xfrm>
            <a:off x="4267200" y="40386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</a:t>
            </a:r>
          </a:p>
        </p:txBody>
      </p:sp>
      <p:sp>
        <p:nvSpPr>
          <p:cNvPr id="111623" name="Text Box 16"/>
          <p:cNvSpPr txBox="1">
            <a:spLocks noChangeArrowheads="1"/>
          </p:cNvSpPr>
          <p:nvPr/>
        </p:nvSpPr>
        <p:spPr bwMode="auto">
          <a:xfrm>
            <a:off x="49530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q[0]</a:t>
            </a:r>
          </a:p>
        </p:txBody>
      </p:sp>
      <p:sp>
        <p:nvSpPr>
          <p:cNvPr id="111624" name="Text Box 17"/>
          <p:cNvSpPr txBox="1">
            <a:spLocks noChangeArrowheads="1"/>
          </p:cNvSpPr>
          <p:nvPr/>
        </p:nvSpPr>
        <p:spPr bwMode="auto">
          <a:xfrm>
            <a:off x="57912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q[1]</a:t>
            </a:r>
          </a:p>
        </p:txBody>
      </p:sp>
      <p:sp>
        <p:nvSpPr>
          <p:cNvPr id="111625" name="Text Box 18"/>
          <p:cNvSpPr txBox="1">
            <a:spLocks noChangeArrowheads="1"/>
          </p:cNvSpPr>
          <p:nvPr/>
        </p:nvSpPr>
        <p:spPr bwMode="auto">
          <a:xfrm>
            <a:off x="67056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q[2]</a:t>
            </a:r>
          </a:p>
        </p:txBody>
      </p:sp>
      <p:sp>
        <p:nvSpPr>
          <p:cNvPr id="111626" name="Text Box 19"/>
          <p:cNvSpPr txBox="1">
            <a:spLocks noChangeArrowheads="1"/>
          </p:cNvSpPr>
          <p:nvPr/>
        </p:nvSpPr>
        <p:spPr bwMode="auto">
          <a:xfrm>
            <a:off x="75438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q[3]</a:t>
            </a:r>
          </a:p>
        </p:txBody>
      </p:sp>
      <p:graphicFrame>
        <p:nvGraphicFramePr>
          <p:cNvPr id="111627" name="Object 22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47" name="Image" r:id="rId4" imgW="4622222" imgH="1117460" progId="Photoshop.Image.7">
                  <p:embed/>
                </p:oleObj>
              </mc:Choice>
              <mc:Fallback>
                <p:oleObj name="Image" r:id="rId4" imgW="4622222" imgH="1117460" progId="Photoshop.Image.7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8" name="Text Box 25"/>
          <p:cNvSpPr txBox="1">
            <a:spLocks noChangeArrowheads="1"/>
          </p:cNvSpPr>
          <p:nvPr/>
        </p:nvSpPr>
        <p:spPr bwMode="auto">
          <a:xfrm>
            <a:off x="609600" y="5076825"/>
            <a:ext cx="35814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>
                <a:latin typeface="Courier New" panose="02070309020205020404" pitchFamily="49" charset="0"/>
              </a:rPr>
              <a:t>*q[2] = *(a+2) = **(q+2) = a[2]</a:t>
            </a:r>
          </a:p>
        </p:txBody>
      </p:sp>
      <p:sp>
        <p:nvSpPr>
          <p:cNvPr id="111629" name="Text Box 32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sp>
        <p:nvSpPr>
          <p:cNvPr id="111630" name="Line 33"/>
          <p:cNvSpPr>
            <a:spLocks noChangeShapeType="1"/>
          </p:cNvSpPr>
          <p:nvPr/>
        </p:nvSpPr>
        <p:spPr bwMode="auto">
          <a:xfrm flipH="1">
            <a:off x="7391400" y="5105400"/>
            <a:ext cx="0" cy="5334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631" name="Line 34"/>
          <p:cNvSpPr>
            <a:spLocks noChangeShapeType="1"/>
          </p:cNvSpPr>
          <p:nvPr/>
        </p:nvSpPr>
        <p:spPr bwMode="auto">
          <a:xfrm>
            <a:off x="7086600" y="51054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632" name="Line 35"/>
          <p:cNvSpPr>
            <a:spLocks noChangeShapeType="1"/>
          </p:cNvSpPr>
          <p:nvPr/>
        </p:nvSpPr>
        <p:spPr bwMode="auto">
          <a:xfrm flipH="1">
            <a:off x="7086600" y="4572000"/>
            <a:ext cx="0" cy="5334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633" name="Line 36"/>
          <p:cNvSpPr>
            <a:spLocks noChangeShapeType="1"/>
          </p:cNvSpPr>
          <p:nvPr/>
        </p:nvSpPr>
        <p:spPr bwMode="auto">
          <a:xfrm flipH="1">
            <a:off x="5638800" y="5410200"/>
            <a:ext cx="0" cy="2286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634" name="Line 37"/>
          <p:cNvSpPr>
            <a:spLocks noChangeShapeType="1"/>
          </p:cNvSpPr>
          <p:nvPr/>
        </p:nvSpPr>
        <p:spPr bwMode="auto">
          <a:xfrm flipH="1">
            <a:off x="5638800" y="5410200"/>
            <a:ext cx="5334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635" name="Line 38"/>
          <p:cNvSpPr>
            <a:spLocks noChangeShapeType="1"/>
          </p:cNvSpPr>
          <p:nvPr/>
        </p:nvSpPr>
        <p:spPr bwMode="auto">
          <a:xfrm flipH="1">
            <a:off x="6172200" y="4572000"/>
            <a:ext cx="0" cy="838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11636" name="Object 39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48" name="Worksheet" r:id="rId6" imgW="6343650" imgH="1057453" progId="Excel.Sheet.8">
                  <p:embed/>
                </p:oleObj>
              </mc:Choice>
              <mc:Fallback>
                <p:oleObj name="Worksheet" r:id="rId6" imgW="6343650" imgH="1057453" progId="Excel.Sheet.8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37" name="Text Box 40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111638" name="Text Box 41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111639" name="Text Box 42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111640" name="Text Box 43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graphicFrame>
        <p:nvGraphicFramePr>
          <p:cNvPr id="111641" name="Object 44"/>
          <p:cNvGraphicFramePr>
            <a:graphicFrameLocks noChangeAspect="1"/>
          </p:cNvGraphicFramePr>
          <p:nvPr/>
        </p:nvGraphicFramePr>
        <p:xfrm>
          <a:off x="4838700" y="47418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49" name="Worksheet" r:id="rId8" imgW="1971675" imgH="1057453" progId="Excel.Sheet.8">
                  <p:embed/>
                </p:oleObj>
              </mc:Choice>
              <mc:Fallback>
                <p:oleObj name="Worksheet" r:id="rId8" imgW="1971675" imgH="1057453" progId="Excel.Sheet.8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18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42" name="Line 45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643" name="Line 46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644" name="Line 47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645" name="Text Box 48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graphicFrame>
        <p:nvGraphicFramePr>
          <p:cNvPr id="111646" name="Object 50"/>
          <p:cNvGraphicFramePr>
            <a:graphicFrameLocks noChangeAspect="1"/>
          </p:cNvGraphicFramePr>
          <p:nvPr/>
        </p:nvGraphicFramePr>
        <p:xfrm>
          <a:off x="4876800" y="39719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50" name="Worksheet" r:id="rId10" imgW="6343650" imgH="1057453" progId="Excel.Sheet.8">
                  <p:embed/>
                </p:oleObj>
              </mc:Choice>
              <mc:Fallback>
                <p:oleObj name="Worksheet" r:id="rId10" imgW="6343650" imgH="1057453" progId="Excel.Sheet.8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9719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49"/>
          <p:cNvSpPr>
            <a:spLocks noChangeArrowheads="1"/>
          </p:cNvSpPr>
          <p:nvPr/>
        </p:nvSpPr>
        <p:spPr bwMode="auto">
          <a:xfrm>
            <a:off x="6934200" y="5791200"/>
            <a:ext cx="3048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3667" name="Rectangle 12"/>
          <p:cNvSpPr>
            <a:spLocks noChangeArrowheads="1"/>
          </p:cNvSpPr>
          <p:nvPr/>
        </p:nvSpPr>
        <p:spPr bwMode="auto">
          <a:xfrm>
            <a:off x="381000" y="5791200"/>
            <a:ext cx="2514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36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1136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13670" name="Text Box 15"/>
          <p:cNvSpPr txBox="1">
            <a:spLocks noChangeArrowheads="1"/>
          </p:cNvSpPr>
          <p:nvPr/>
        </p:nvSpPr>
        <p:spPr bwMode="auto">
          <a:xfrm>
            <a:off x="4267200" y="40386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</a:t>
            </a:r>
          </a:p>
        </p:txBody>
      </p:sp>
      <p:sp>
        <p:nvSpPr>
          <p:cNvPr id="113671" name="Text Box 16"/>
          <p:cNvSpPr txBox="1">
            <a:spLocks noChangeArrowheads="1"/>
          </p:cNvSpPr>
          <p:nvPr/>
        </p:nvSpPr>
        <p:spPr bwMode="auto">
          <a:xfrm>
            <a:off x="49530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q[0]</a:t>
            </a:r>
          </a:p>
        </p:txBody>
      </p:sp>
      <p:sp>
        <p:nvSpPr>
          <p:cNvPr id="113672" name="Text Box 17"/>
          <p:cNvSpPr txBox="1">
            <a:spLocks noChangeArrowheads="1"/>
          </p:cNvSpPr>
          <p:nvPr/>
        </p:nvSpPr>
        <p:spPr bwMode="auto">
          <a:xfrm>
            <a:off x="57912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q[1]</a:t>
            </a:r>
          </a:p>
        </p:txBody>
      </p:sp>
      <p:sp>
        <p:nvSpPr>
          <p:cNvPr id="113673" name="Text Box 18"/>
          <p:cNvSpPr txBox="1">
            <a:spLocks noChangeArrowheads="1"/>
          </p:cNvSpPr>
          <p:nvPr/>
        </p:nvSpPr>
        <p:spPr bwMode="auto">
          <a:xfrm>
            <a:off x="67056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q[2]</a:t>
            </a:r>
          </a:p>
        </p:txBody>
      </p:sp>
      <p:sp>
        <p:nvSpPr>
          <p:cNvPr id="113674" name="Text Box 19"/>
          <p:cNvSpPr txBox="1">
            <a:spLocks noChangeArrowheads="1"/>
          </p:cNvSpPr>
          <p:nvPr/>
        </p:nvSpPr>
        <p:spPr bwMode="auto">
          <a:xfrm>
            <a:off x="75438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q[3]</a:t>
            </a:r>
          </a:p>
        </p:txBody>
      </p:sp>
      <p:graphicFrame>
        <p:nvGraphicFramePr>
          <p:cNvPr id="113675" name="Object 22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00" name="Image" r:id="rId4" imgW="4622222" imgH="1117460" progId="Photoshop.Image.7">
                  <p:embed/>
                </p:oleObj>
              </mc:Choice>
              <mc:Fallback>
                <p:oleObj name="Image" r:id="rId4" imgW="4622222" imgH="1117460" progId="Photoshop.Image.7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76" name="Text Box 25"/>
          <p:cNvSpPr txBox="1">
            <a:spLocks noChangeArrowheads="1"/>
          </p:cNvSpPr>
          <p:nvPr/>
        </p:nvSpPr>
        <p:spPr bwMode="auto">
          <a:xfrm>
            <a:off x="381000" y="5105400"/>
            <a:ext cx="39624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>
                <a:latin typeface="Courier New" panose="02070309020205020404" pitchFamily="49" charset="0"/>
              </a:rPr>
              <a:t>q[1][2] = *(q[1]+2) = *(a+2) = a[2]</a:t>
            </a:r>
          </a:p>
        </p:txBody>
      </p:sp>
      <p:sp>
        <p:nvSpPr>
          <p:cNvPr id="113677" name="Text Box 32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sp>
        <p:nvSpPr>
          <p:cNvPr id="113678" name="Line 36"/>
          <p:cNvSpPr>
            <a:spLocks noChangeShapeType="1"/>
          </p:cNvSpPr>
          <p:nvPr/>
        </p:nvSpPr>
        <p:spPr bwMode="auto">
          <a:xfrm flipH="1">
            <a:off x="5562600" y="5410200"/>
            <a:ext cx="0" cy="228600"/>
          </a:xfrm>
          <a:prstGeom prst="line">
            <a:avLst/>
          </a:prstGeom>
          <a:noFill/>
          <a:ln w="28575">
            <a:solidFill>
              <a:srgbClr val="0000FF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13679" name="Object 39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01" name="Worksheet" r:id="rId6" imgW="6343650" imgH="1057453" progId="Excel.Sheet.8">
                  <p:embed/>
                </p:oleObj>
              </mc:Choice>
              <mc:Fallback>
                <p:oleObj name="Worksheet" r:id="rId6" imgW="6343650" imgH="1057453" progId="Excel.Sheet.8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80" name="Text Box 40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113681" name="Text Box 41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113682" name="Text Box 42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113683" name="Text Box 43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graphicFrame>
        <p:nvGraphicFramePr>
          <p:cNvPr id="113684" name="Object 44"/>
          <p:cNvGraphicFramePr>
            <a:graphicFrameLocks noChangeAspect="1"/>
          </p:cNvGraphicFramePr>
          <p:nvPr/>
        </p:nvGraphicFramePr>
        <p:xfrm>
          <a:off x="4838700" y="4743450"/>
          <a:ext cx="60007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02" name="Worksheet" r:id="rId8" imgW="1066800" imgH="1057453" progId="Excel.Sheet.8">
                  <p:embed/>
                </p:oleObj>
              </mc:Choice>
              <mc:Fallback>
                <p:oleObj name="Worksheet" r:id="rId8" imgW="1066800" imgH="1057453" progId="Excel.Sheet.8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3450"/>
                        <a:ext cx="600075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85" name="Line 45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686" name="Line 46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687" name="Line 47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688" name="Text Box 48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graphicFrame>
        <p:nvGraphicFramePr>
          <p:cNvPr id="113689" name="Object 50"/>
          <p:cNvGraphicFramePr>
            <a:graphicFrameLocks noChangeAspect="1"/>
          </p:cNvGraphicFramePr>
          <p:nvPr/>
        </p:nvGraphicFramePr>
        <p:xfrm>
          <a:off x="4876800" y="39719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03" name="Worksheet" r:id="rId10" imgW="6343650" imgH="1057453" progId="Excel.Sheet.8">
                  <p:embed/>
                </p:oleObj>
              </mc:Choice>
              <mc:Fallback>
                <p:oleObj name="Worksheet" r:id="rId10" imgW="6343650" imgH="1057453" progId="Excel.Sheet.8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9719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3690" name="Group 62"/>
          <p:cNvGrpSpPr>
            <a:grpSpLocks/>
          </p:cNvGrpSpPr>
          <p:nvPr/>
        </p:nvGrpSpPr>
        <p:grpSpPr bwMode="auto">
          <a:xfrm>
            <a:off x="5562600" y="4572000"/>
            <a:ext cx="1524000" cy="1447800"/>
            <a:chOff x="3504" y="2880"/>
            <a:chExt cx="960" cy="912"/>
          </a:xfrm>
        </p:grpSpPr>
        <p:sp>
          <p:nvSpPr>
            <p:cNvPr id="113691" name="Line 38"/>
            <p:cNvSpPr>
              <a:spLocks noChangeShapeType="1"/>
            </p:cNvSpPr>
            <p:nvPr/>
          </p:nvSpPr>
          <p:spPr bwMode="auto">
            <a:xfrm flipH="1">
              <a:off x="3504" y="3024"/>
              <a:ext cx="0" cy="38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lgDashDotDot"/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3692" name="Group 56"/>
            <p:cNvGrpSpPr>
              <a:grpSpLocks/>
            </p:cNvGrpSpPr>
            <p:nvPr/>
          </p:nvGrpSpPr>
          <p:grpSpPr bwMode="auto">
            <a:xfrm>
              <a:off x="3984" y="3408"/>
              <a:ext cx="480" cy="384"/>
              <a:chOff x="4128" y="3312"/>
              <a:chExt cx="480" cy="576"/>
            </a:xfrm>
          </p:grpSpPr>
          <p:sp>
            <p:nvSpPr>
              <p:cNvPr id="113698" name="Arc 54"/>
              <p:cNvSpPr>
                <a:spLocks/>
              </p:cNvSpPr>
              <p:nvPr/>
            </p:nvSpPr>
            <p:spPr bwMode="auto">
              <a:xfrm>
                <a:off x="4368" y="3312"/>
                <a:ext cx="240" cy="576"/>
              </a:xfrm>
              <a:custGeom>
                <a:avLst/>
                <a:gdLst>
                  <a:gd name="T0" fmla="*/ 0 w 17070"/>
                  <a:gd name="T1" fmla="*/ 0 h 21600"/>
                  <a:gd name="T2" fmla="*/ 0 w 17070"/>
                  <a:gd name="T3" fmla="*/ 0 h 21600"/>
                  <a:gd name="T4" fmla="*/ 0 w 1707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17070"/>
                  <a:gd name="T10" fmla="*/ 0 h 21600"/>
                  <a:gd name="T11" fmla="*/ 17070 w 1707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070" h="21600" fill="none" extrusionOk="0">
                    <a:moveTo>
                      <a:pt x="-1" y="0"/>
                    </a:moveTo>
                    <a:cubicBezTo>
                      <a:pt x="6676" y="0"/>
                      <a:pt x="12978" y="3087"/>
                      <a:pt x="17069" y="8364"/>
                    </a:cubicBezTo>
                  </a:path>
                  <a:path w="17070" h="21600" stroke="0" extrusionOk="0">
                    <a:moveTo>
                      <a:pt x="-1" y="0"/>
                    </a:moveTo>
                    <a:cubicBezTo>
                      <a:pt x="6676" y="0"/>
                      <a:pt x="12978" y="3087"/>
                      <a:pt x="17069" y="8364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699" name="Arc 55"/>
              <p:cNvSpPr>
                <a:spLocks/>
              </p:cNvSpPr>
              <p:nvPr/>
            </p:nvSpPr>
            <p:spPr bwMode="auto">
              <a:xfrm flipH="1">
                <a:off x="4128" y="3312"/>
                <a:ext cx="240" cy="576"/>
              </a:xfrm>
              <a:custGeom>
                <a:avLst/>
                <a:gdLst>
                  <a:gd name="T0" fmla="*/ 0 w 17070"/>
                  <a:gd name="T1" fmla="*/ 0 h 21600"/>
                  <a:gd name="T2" fmla="*/ 0 w 17070"/>
                  <a:gd name="T3" fmla="*/ 0 h 21600"/>
                  <a:gd name="T4" fmla="*/ 0 w 1707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17070"/>
                  <a:gd name="T10" fmla="*/ 0 h 21600"/>
                  <a:gd name="T11" fmla="*/ 17070 w 1707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070" h="21600" fill="none" extrusionOk="0">
                    <a:moveTo>
                      <a:pt x="-1" y="0"/>
                    </a:moveTo>
                    <a:cubicBezTo>
                      <a:pt x="6676" y="0"/>
                      <a:pt x="12978" y="3087"/>
                      <a:pt x="17069" y="8364"/>
                    </a:cubicBezTo>
                  </a:path>
                  <a:path w="17070" h="21600" stroke="0" extrusionOk="0">
                    <a:moveTo>
                      <a:pt x="-1" y="0"/>
                    </a:moveTo>
                    <a:cubicBezTo>
                      <a:pt x="6676" y="0"/>
                      <a:pt x="12978" y="3087"/>
                      <a:pt x="17069" y="8364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3693" name="Group 57"/>
            <p:cNvGrpSpPr>
              <a:grpSpLocks/>
            </p:cNvGrpSpPr>
            <p:nvPr/>
          </p:nvGrpSpPr>
          <p:grpSpPr bwMode="auto">
            <a:xfrm>
              <a:off x="3504" y="3408"/>
              <a:ext cx="480" cy="384"/>
              <a:chOff x="4128" y="3312"/>
              <a:chExt cx="480" cy="576"/>
            </a:xfrm>
          </p:grpSpPr>
          <p:sp>
            <p:nvSpPr>
              <p:cNvPr id="113696" name="Arc 58"/>
              <p:cNvSpPr>
                <a:spLocks/>
              </p:cNvSpPr>
              <p:nvPr/>
            </p:nvSpPr>
            <p:spPr bwMode="auto">
              <a:xfrm>
                <a:off x="4368" y="3312"/>
                <a:ext cx="240" cy="576"/>
              </a:xfrm>
              <a:custGeom>
                <a:avLst/>
                <a:gdLst>
                  <a:gd name="T0" fmla="*/ 0 w 17070"/>
                  <a:gd name="T1" fmla="*/ 0 h 21600"/>
                  <a:gd name="T2" fmla="*/ 0 w 17070"/>
                  <a:gd name="T3" fmla="*/ 0 h 21600"/>
                  <a:gd name="T4" fmla="*/ 0 w 1707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17070"/>
                  <a:gd name="T10" fmla="*/ 0 h 21600"/>
                  <a:gd name="T11" fmla="*/ 17070 w 1707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070" h="21600" fill="none" extrusionOk="0">
                    <a:moveTo>
                      <a:pt x="-1" y="0"/>
                    </a:moveTo>
                    <a:cubicBezTo>
                      <a:pt x="6676" y="0"/>
                      <a:pt x="12978" y="3087"/>
                      <a:pt x="17069" y="8364"/>
                    </a:cubicBezTo>
                  </a:path>
                  <a:path w="17070" h="21600" stroke="0" extrusionOk="0">
                    <a:moveTo>
                      <a:pt x="-1" y="0"/>
                    </a:moveTo>
                    <a:cubicBezTo>
                      <a:pt x="6676" y="0"/>
                      <a:pt x="12978" y="3087"/>
                      <a:pt x="17069" y="8364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697" name="Arc 59"/>
              <p:cNvSpPr>
                <a:spLocks/>
              </p:cNvSpPr>
              <p:nvPr/>
            </p:nvSpPr>
            <p:spPr bwMode="auto">
              <a:xfrm flipH="1">
                <a:off x="4128" y="3312"/>
                <a:ext cx="240" cy="576"/>
              </a:xfrm>
              <a:custGeom>
                <a:avLst/>
                <a:gdLst>
                  <a:gd name="T0" fmla="*/ 0 w 17070"/>
                  <a:gd name="T1" fmla="*/ 0 h 21600"/>
                  <a:gd name="T2" fmla="*/ 0 w 17070"/>
                  <a:gd name="T3" fmla="*/ 0 h 21600"/>
                  <a:gd name="T4" fmla="*/ 0 w 1707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17070"/>
                  <a:gd name="T10" fmla="*/ 0 h 21600"/>
                  <a:gd name="T11" fmla="*/ 17070 w 1707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070" h="21600" fill="none" extrusionOk="0">
                    <a:moveTo>
                      <a:pt x="-1" y="0"/>
                    </a:moveTo>
                    <a:cubicBezTo>
                      <a:pt x="6676" y="0"/>
                      <a:pt x="12978" y="3087"/>
                      <a:pt x="17069" y="8364"/>
                    </a:cubicBezTo>
                  </a:path>
                  <a:path w="17070" h="21600" stroke="0" extrusionOk="0">
                    <a:moveTo>
                      <a:pt x="-1" y="0"/>
                    </a:moveTo>
                    <a:cubicBezTo>
                      <a:pt x="6676" y="0"/>
                      <a:pt x="12978" y="3087"/>
                      <a:pt x="17069" y="8364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13694" name="Line 60"/>
            <p:cNvSpPr>
              <a:spLocks noChangeShapeType="1"/>
            </p:cNvSpPr>
            <p:nvPr/>
          </p:nvSpPr>
          <p:spPr bwMode="auto">
            <a:xfrm flipH="1">
              <a:off x="3504" y="3024"/>
              <a:ext cx="24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lgDashDotDot"/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695" name="Line 61"/>
            <p:cNvSpPr>
              <a:spLocks noChangeShapeType="1"/>
            </p:cNvSpPr>
            <p:nvPr/>
          </p:nvSpPr>
          <p:spPr bwMode="auto">
            <a:xfrm flipH="1">
              <a:off x="3744" y="2880"/>
              <a:ext cx="0" cy="14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lgDashDotDot"/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50"/>
          <p:cNvSpPr>
            <a:spLocks noChangeArrowheads="1"/>
          </p:cNvSpPr>
          <p:nvPr/>
        </p:nvSpPr>
        <p:spPr bwMode="auto">
          <a:xfrm>
            <a:off x="6934200" y="5791200"/>
            <a:ext cx="3048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5715" name="Rectangle 12"/>
          <p:cNvSpPr>
            <a:spLocks noChangeArrowheads="1"/>
          </p:cNvSpPr>
          <p:nvPr/>
        </p:nvSpPr>
        <p:spPr bwMode="auto">
          <a:xfrm>
            <a:off x="381000" y="6019800"/>
            <a:ext cx="3352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57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Array Names are Pointers</a:t>
            </a:r>
          </a:p>
        </p:txBody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267200" cy="5105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 = {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};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          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A"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B"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*p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*a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D"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a[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E"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F"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G"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H"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(a+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a;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= a+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I"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J"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K"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L"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*(q[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15718" name="Text Box 15"/>
          <p:cNvSpPr txBox="1">
            <a:spLocks noChangeArrowheads="1"/>
          </p:cNvSpPr>
          <p:nvPr/>
        </p:nvSpPr>
        <p:spPr bwMode="auto">
          <a:xfrm>
            <a:off x="4267200" y="40386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</a:t>
            </a:r>
          </a:p>
        </p:txBody>
      </p:sp>
      <p:sp>
        <p:nvSpPr>
          <p:cNvPr id="115719" name="Text Box 16"/>
          <p:cNvSpPr txBox="1">
            <a:spLocks noChangeArrowheads="1"/>
          </p:cNvSpPr>
          <p:nvPr/>
        </p:nvSpPr>
        <p:spPr bwMode="auto">
          <a:xfrm>
            <a:off x="49530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q[0]</a:t>
            </a:r>
          </a:p>
        </p:txBody>
      </p:sp>
      <p:sp>
        <p:nvSpPr>
          <p:cNvPr id="115720" name="Text Box 17"/>
          <p:cNvSpPr txBox="1">
            <a:spLocks noChangeArrowheads="1"/>
          </p:cNvSpPr>
          <p:nvPr/>
        </p:nvSpPr>
        <p:spPr bwMode="auto">
          <a:xfrm>
            <a:off x="57912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q[1]</a:t>
            </a:r>
          </a:p>
        </p:txBody>
      </p:sp>
      <p:sp>
        <p:nvSpPr>
          <p:cNvPr id="115721" name="Text Box 18"/>
          <p:cNvSpPr txBox="1">
            <a:spLocks noChangeArrowheads="1"/>
          </p:cNvSpPr>
          <p:nvPr/>
        </p:nvSpPr>
        <p:spPr bwMode="auto">
          <a:xfrm>
            <a:off x="67056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q[2]</a:t>
            </a:r>
          </a:p>
        </p:txBody>
      </p:sp>
      <p:sp>
        <p:nvSpPr>
          <p:cNvPr id="115722" name="Text Box 19"/>
          <p:cNvSpPr txBox="1">
            <a:spLocks noChangeArrowheads="1"/>
          </p:cNvSpPr>
          <p:nvPr/>
        </p:nvSpPr>
        <p:spPr bwMode="auto">
          <a:xfrm>
            <a:off x="75438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q[3]</a:t>
            </a:r>
          </a:p>
        </p:txBody>
      </p:sp>
      <p:graphicFrame>
        <p:nvGraphicFramePr>
          <p:cNvPr id="115723" name="Object 22"/>
          <p:cNvGraphicFramePr>
            <a:graphicFrameLocks noChangeAspect="1"/>
          </p:cNvGraphicFramePr>
          <p:nvPr/>
        </p:nvGraphicFramePr>
        <p:xfrm>
          <a:off x="3657600" y="2463800"/>
          <a:ext cx="4622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8" name="Image" r:id="rId4" imgW="4622222" imgH="1117460" progId="Photoshop.Image.7">
                  <p:embed/>
                </p:oleObj>
              </mc:Choice>
              <mc:Fallback>
                <p:oleObj name="Image" r:id="rId4" imgW="4622222" imgH="1117460" progId="Photoshop.Image.7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63800"/>
                        <a:ext cx="4622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724" name="Text Box 33"/>
          <p:cNvSpPr txBox="1">
            <a:spLocks noChangeArrowheads="1"/>
          </p:cNvSpPr>
          <p:nvPr/>
        </p:nvSpPr>
        <p:spPr bwMode="auto">
          <a:xfrm>
            <a:off x="4343400" y="1630363"/>
            <a:ext cx="464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3200"/>
              <a:t>Rule: </a:t>
            </a:r>
            <a:r>
              <a:rPr lang="en-US" altLang="en-US" sz="3200">
                <a:latin typeface="Courier New" panose="02070309020205020404" pitchFamily="49" charset="0"/>
              </a:rPr>
              <a:t>a[n] = *(a+n)</a:t>
            </a:r>
          </a:p>
        </p:txBody>
      </p:sp>
      <p:graphicFrame>
        <p:nvGraphicFramePr>
          <p:cNvPr id="115725" name="Object 40"/>
          <p:cNvGraphicFramePr>
            <a:graphicFrameLocks noChangeAspect="1"/>
          </p:cNvGraphicFramePr>
          <p:nvPr/>
        </p:nvGraphicFramePr>
        <p:xfrm>
          <a:off x="4876800" y="56483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9" name="Worksheet" r:id="rId6" imgW="6343650" imgH="1057453" progId="Excel.Sheet.8">
                  <p:embed/>
                </p:oleObj>
              </mc:Choice>
              <mc:Fallback>
                <p:oleObj name="Worksheet" r:id="rId6" imgW="6343650" imgH="1057453" progId="Excel.Sheet.8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483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726" name="Text Box 41"/>
          <p:cNvSpPr txBox="1">
            <a:spLocks noChangeArrowheads="1"/>
          </p:cNvSpPr>
          <p:nvPr/>
        </p:nvSpPr>
        <p:spPr bwMode="auto">
          <a:xfrm>
            <a:off x="4876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a[0]</a:t>
            </a:r>
          </a:p>
        </p:txBody>
      </p:sp>
      <p:sp>
        <p:nvSpPr>
          <p:cNvPr id="115727" name="Text Box 42"/>
          <p:cNvSpPr txBox="1">
            <a:spLocks noChangeArrowheads="1"/>
          </p:cNvSpPr>
          <p:nvPr/>
        </p:nvSpPr>
        <p:spPr bwMode="auto">
          <a:xfrm>
            <a:off x="57912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a[1]</a:t>
            </a:r>
          </a:p>
        </p:txBody>
      </p:sp>
      <p:sp>
        <p:nvSpPr>
          <p:cNvPr id="115728" name="Text Box 43"/>
          <p:cNvSpPr txBox="1">
            <a:spLocks noChangeArrowheads="1"/>
          </p:cNvSpPr>
          <p:nvPr/>
        </p:nvSpPr>
        <p:spPr bwMode="auto">
          <a:xfrm>
            <a:off x="66294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a[2]</a:t>
            </a:r>
          </a:p>
        </p:txBody>
      </p:sp>
      <p:sp>
        <p:nvSpPr>
          <p:cNvPr id="115729" name="Text Box 44"/>
          <p:cNvSpPr txBox="1">
            <a:spLocks noChangeArrowheads="1"/>
          </p:cNvSpPr>
          <p:nvPr/>
        </p:nvSpPr>
        <p:spPr bwMode="auto">
          <a:xfrm>
            <a:off x="7543800" y="6248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a[3]</a:t>
            </a:r>
          </a:p>
        </p:txBody>
      </p:sp>
      <p:sp>
        <p:nvSpPr>
          <p:cNvPr id="115730" name="Line 46"/>
          <p:cNvSpPr>
            <a:spLocks noChangeShapeType="1"/>
          </p:cNvSpPr>
          <p:nvPr/>
        </p:nvSpPr>
        <p:spPr bwMode="auto">
          <a:xfrm flipV="1">
            <a:off x="4572000" y="5715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5731" name="Line 47"/>
          <p:cNvSpPr>
            <a:spLocks noChangeShapeType="1"/>
          </p:cNvSpPr>
          <p:nvPr/>
        </p:nvSpPr>
        <p:spPr bwMode="auto">
          <a:xfrm flipH="1" flipV="1">
            <a:off x="4572000" y="5257800"/>
            <a:ext cx="0" cy="457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5732" name="Line 48"/>
          <p:cNvSpPr>
            <a:spLocks noChangeShapeType="1"/>
          </p:cNvSpPr>
          <p:nvPr/>
        </p:nvSpPr>
        <p:spPr bwMode="auto">
          <a:xfrm flipH="1" flipV="1">
            <a:off x="4572000" y="5257800"/>
            <a:ext cx="2286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5733" name="Text Box 49"/>
          <p:cNvSpPr txBox="1">
            <a:spLocks noChangeArrowheads="1"/>
          </p:cNvSpPr>
          <p:nvPr/>
        </p:nvSpPr>
        <p:spPr bwMode="auto">
          <a:xfrm>
            <a:off x="4267200" y="48768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a</a:t>
            </a:r>
          </a:p>
        </p:txBody>
      </p:sp>
      <p:graphicFrame>
        <p:nvGraphicFramePr>
          <p:cNvPr id="115734" name="Object 51"/>
          <p:cNvGraphicFramePr>
            <a:graphicFrameLocks noChangeAspect="1"/>
          </p:cNvGraphicFramePr>
          <p:nvPr/>
        </p:nvGraphicFramePr>
        <p:xfrm>
          <a:off x="4876800" y="3971925"/>
          <a:ext cx="35623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50" name="Worksheet" r:id="rId8" imgW="6343650" imgH="1057453" progId="Excel.Sheet.8">
                  <p:embed/>
                </p:oleObj>
              </mc:Choice>
              <mc:Fallback>
                <p:oleObj name="Worksheet" r:id="rId8" imgW="6343650" imgH="1057453" progId="Excel.Sheet.8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971925"/>
                        <a:ext cx="35623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5735" name="Group 62"/>
          <p:cNvGrpSpPr>
            <a:grpSpLocks/>
          </p:cNvGrpSpPr>
          <p:nvPr/>
        </p:nvGrpSpPr>
        <p:grpSpPr bwMode="auto">
          <a:xfrm>
            <a:off x="5638800" y="4572000"/>
            <a:ext cx="1524000" cy="1447800"/>
            <a:chOff x="3552" y="2880"/>
            <a:chExt cx="960" cy="912"/>
          </a:xfrm>
        </p:grpSpPr>
        <p:sp>
          <p:nvSpPr>
            <p:cNvPr id="115737" name="Line 37"/>
            <p:cNvSpPr>
              <a:spLocks noChangeShapeType="1"/>
            </p:cNvSpPr>
            <p:nvPr/>
          </p:nvSpPr>
          <p:spPr bwMode="auto">
            <a:xfrm flipH="1">
              <a:off x="3552" y="3408"/>
              <a:ext cx="0" cy="144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prstDash val="lgDashDotDot"/>
              <a:round/>
              <a:headEnd/>
              <a:tailEnd type="arrow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5738" name="Group 52"/>
            <p:cNvGrpSpPr>
              <a:grpSpLocks/>
            </p:cNvGrpSpPr>
            <p:nvPr/>
          </p:nvGrpSpPr>
          <p:grpSpPr bwMode="auto">
            <a:xfrm>
              <a:off x="3552" y="2880"/>
              <a:ext cx="960" cy="912"/>
              <a:chOff x="3504" y="2880"/>
              <a:chExt cx="960" cy="912"/>
            </a:xfrm>
          </p:grpSpPr>
          <p:sp>
            <p:nvSpPr>
              <p:cNvPr id="115739" name="Line 53"/>
              <p:cNvSpPr>
                <a:spLocks noChangeShapeType="1"/>
              </p:cNvSpPr>
              <p:nvPr/>
            </p:nvSpPr>
            <p:spPr bwMode="auto">
              <a:xfrm flipH="1">
                <a:off x="3504" y="3024"/>
                <a:ext cx="0" cy="38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prstDash val="lgDashDotDot"/>
                <a:round/>
                <a:headE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5740" name="Group 54"/>
              <p:cNvGrpSpPr>
                <a:grpSpLocks/>
              </p:cNvGrpSpPr>
              <p:nvPr/>
            </p:nvGrpSpPr>
            <p:grpSpPr bwMode="auto">
              <a:xfrm>
                <a:off x="3984" y="3408"/>
                <a:ext cx="480" cy="384"/>
                <a:chOff x="4128" y="3312"/>
                <a:chExt cx="480" cy="576"/>
              </a:xfrm>
            </p:grpSpPr>
            <p:sp>
              <p:nvSpPr>
                <p:cNvPr id="115746" name="Arc 55"/>
                <p:cNvSpPr>
                  <a:spLocks/>
                </p:cNvSpPr>
                <p:nvPr/>
              </p:nvSpPr>
              <p:spPr bwMode="auto">
                <a:xfrm>
                  <a:off x="4368" y="3312"/>
                  <a:ext cx="240" cy="576"/>
                </a:xfrm>
                <a:custGeom>
                  <a:avLst/>
                  <a:gdLst>
                    <a:gd name="T0" fmla="*/ 0 w 17070"/>
                    <a:gd name="T1" fmla="*/ 0 h 21600"/>
                    <a:gd name="T2" fmla="*/ 0 w 17070"/>
                    <a:gd name="T3" fmla="*/ 0 h 21600"/>
                    <a:gd name="T4" fmla="*/ 0 w 1707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17070"/>
                    <a:gd name="T10" fmla="*/ 0 h 21600"/>
                    <a:gd name="T11" fmla="*/ 17070 w 1707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7070" h="21600" fill="none" extrusionOk="0">
                      <a:moveTo>
                        <a:pt x="-1" y="0"/>
                      </a:moveTo>
                      <a:cubicBezTo>
                        <a:pt x="6676" y="0"/>
                        <a:pt x="12978" y="3087"/>
                        <a:pt x="17069" y="8364"/>
                      </a:cubicBezTo>
                    </a:path>
                    <a:path w="17070" h="21600" stroke="0" extrusionOk="0">
                      <a:moveTo>
                        <a:pt x="-1" y="0"/>
                      </a:moveTo>
                      <a:cubicBezTo>
                        <a:pt x="6676" y="0"/>
                        <a:pt x="12978" y="3087"/>
                        <a:pt x="17069" y="8364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5747" name="Arc 56"/>
                <p:cNvSpPr>
                  <a:spLocks/>
                </p:cNvSpPr>
                <p:nvPr/>
              </p:nvSpPr>
              <p:spPr bwMode="auto">
                <a:xfrm flipH="1">
                  <a:off x="4128" y="3312"/>
                  <a:ext cx="240" cy="576"/>
                </a:xfrm>
                <a:custGeom>
                  <a:avLst/>
                  <a:gdLst>
                    <a:gd name="T0" fmla="*/ 0 w 17070"/>
                    <a:gd name="T1" fmla="*/ 0 h 21600"/>
                    <a:gd name="T2" fmla="*/ 0 w 17070"/>
                    <a:gd name="T3" fmla="*/ 0 h 21600"/>
                    <a:gd name="T4" fmla="*/ 0 w 1707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17070"/>
                    <a:gd name="T10" fmla="*/ 0 h 21600"/>
                    <a:gd name="T11" fmla="*/ 17070 w 1707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7070" h="21600" fill="none" extrusionOk="0">
                      <a:moveTo>
                        <a:pt x="-1" y="0"/>
                      </a:moveTo>
                      <a:cubicBezTo>
                        <a:pt x="6676" y="0"/>
                        <a:pt x="12978" y="3087"/>
                        <a:pt x="17069" y="8364"/>
                      </a:cubicBezTo>
                    </a:path>
                    <a:path w="17070" h="21600" stroke="0" extrusionOk="0">
                      <a:moveTo>
                        <a:pt x="-1" y="0"/>
                      </a:moveTo>
                      <a:cubicBezTo>
                        <a:pt x="6676" y="0"/>
                        <a:pt x="12978" y="3087"/>
                        <a:pt x="17069" y="8364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5741" name="Group 57"/>
              <p:cNvGrpSpPr>
                <a:grpSpLocks/>
              </p:cNvGrpSpPr>
              <p:nvPr/>
            </p:nvGrpSpPr>
            <p:grpSpPr bwMode="auto">
              <a:xfrm>
                <a:off x="3504" y="3408"/>
                <a:ext cx="480" cy="384"/>
                <a:chOff x="4128" y="3312"/>
                <a:chExt cx="480" cy="576"/>
              </a:xfrm>
            </p:grpSpPr>
            <p:sp>
              <p:nvSpPr>
                <p:cNvPr id="115744" name="Arc 58"/>
                <p:cNvSpPr>
                  <a:spLocks/>
                </p:cNvSpPr>
                <p:nvPr/>
              </p:nvSpPr>
              <p:spPr bwMode="auto">
                <a:xfrm>
                  <a:off x="4368" y="3312"/>
                  <a:ext cx="240" cy="576"/>
                </a:xfrm>
                <a:custGeom>
                  <a:avLst/>
                  <a:gdLst>
                    <a:gd name="T0" fmla="*/ 0 w 17070"/>
                    <a:gd name="T1" fmla="*/ 0 h 21600"/>
                    <a:gd name="T2" fmla="*/ 0 w 17070"/>
                    <a:gd name="T3" fmla="*/ 0 h 21600"/>
                    <a:gd name="T4" fmla="*/ 0 w 1707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17070"/>
                    <a:gd name="T10" fmla="*/ 0 h 21600"/>
                    <a:gd name="T11" fmla="*/ 17070 w 1707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7070" h="21600" fill="none" extrusionOk="0">
                      <a:moveTo>
                        <a:pt x="-1" y="0"/>
                      </a:moveTo>
                      <a:cubicBezTo>
                        <a:pt x="6676" y="0"/>
                        <a:pt x="12978" y="3087"/>
                        <a:pt x="17069" y="8364"/>
                      </a:cubicBezTo>
                    </a:path>
                    <a:path w="17070" h="21600" stroke="0" extrusionOk="0">
                      <a:moveTo>
                        <a:pt x="-1" y="0"/>
                      </a:moveTo>
                      <a:cubicBezTo>
                        <a:pt x="6676" y="0"/>
                        <a:pt x="12978" y="3087"/>
                        <a:pt x="17069" y="8364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5745" name="Arc 59"/>
                <p:cNvSpPr>
                  <a:spLocks/>
                </p:cNvSpPr>
                <p:nvPr/>
              </p:nvSpPr>
              <p:spPr bwMode="auto">
                <a:xfrm flipH="1">
                  <a:off x="4128" y="3312"/>
                  <a:ext cx="240" cy="576"/>
                </a:xfrm>
                <a:custGeom>
                  <a:avLst/>
                  <a:gdLst>
                    <a:gd name="T0" fmla="*/ 0 w 17070"/>
                    <a:gd name="T1" fmla="*/ 0 h 21600"/>
                    <a:gd name="T2" fmla="*/ 0 w 17070"/>
                    <a:gd name="T3" fmla="*/ 0 h 21600"/>
                    <a:gd name="T4" fmla="*/ 0 w 1707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17070"/>
                    <a:gd name="T10" fmla="*/ 0 h 21600"/>
                    <a:gd name="T11" fmla="*/ 17070 w 1707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7070" h="21600" fill="none" extrusionOk="0">
                      <a:moveTo>
                        <a:pt x="-1" y="0"/>
                      </a:moveTo>
                      <a:cubicBezTo>
                        <a:pt x="6676" y="0"/>
                        <a:pt x="12978" y="3087"/>
                        <a:pt x="17069" y="8364"/>
                      </a:cubicBezTo>
                    </a:path>
                    <a:path w="17070" h="21600" stroke="0" extrusionOk="0">
                      <a:moveTo>
                        <a:pt x="-1" y="0"/>
                      </a:moveTo>
                      <a:cubicBezTo>
                        <a:pt x="6676" y="0"/>
                        <a:pt x="12978" y="3087"/>
                        <a:pt x="17069" y="8364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15742" name="Line 60"/>
              <p:cNvSpPr>
                <a:spLocks noChangeShapeType="1"/>
              </p:cNvSpPr>
              <p:nvPr/>
            </p:nvSpPr>
            <p:spPr bwMode="auto">
              <a:xfrm flipH="1">
                <a:off x="3504" y="3024"/>
                <a:ext cx="240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prstDash val="lgDashDotDot"/>
                <a:round/>
                <a:headE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743" name="Line 61"/>
              <p:cNvSpPr>
                <a:spLocks noChangeShapeType="1"/>
              </p:cNvSpPr>
              <p:nvPr/>
            </p:nvSpPr>
            <p:spPr bwMode="auto">
              <a:xfrm flipH="1">
                <a:off x="3744" y="2880"/>
                <a:ext cx="0" cy="144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prstDash val="lgDashDotDot"/>
                <a:round/>
                <a:headEnd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aphicFrame>
        <p:nvGraphicFramePr>
          <p:cNvPr id="115736" name="Object 63"/>
          <p:cNvGraphicFramePr>
            <a:graphicFrameLocks noChangeAspect="1"/>
          </p:cNvGraphicFramePr>
          <p:nvPr/>
        </p:nvGraphicFramePr>
        <p:xfrm>
          <a:off x="4838700" y="4743450"/>
          <a:ext cx="60007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51" name="Worksheet" r:id="rId10" imgW="1066800" imgH="1057453" progId="Excel.Sheet.8">
                  <p:embed/>
                </p:oleObj>
              </mc:Choice>
              <mc:Fallback>
                <p:oleObj name="Worksheet" r:id="rId10" imgW="1066800" imgH="1057453" progId="Excel.Sheet.8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4743450"/>
                        <a:ext cx="600075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524000"/>
            <a:ext cx="6934200" cy="3962400"/>
          </a:xfrm>
        </p:spPr>
        <p:txBody>
          <a:bodyPr/>
          <a:lstStyle/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1800" smtClean="0"/>
              <a:t>The </a:t>
            </a:r>
            <a:r>
              <a:rPr lang="en-US" altLang="en-US" sz="1800" b="1" smtClean="0">
                <a:latin typeface="Courier New" panose="02070309020205020404" pitchFamily="49" charset="0"/>
              </a:rPr>
              <a:t>new</a:t>
            </a:r>
            <a:r>
              <a:rPr lang="en-US" altLang="en-US" sz="1800" smtClean="0"/>
              <a:t> operator allocates memory:</a:t>
            </a:r>
            <a:br>
              <a:rPr lang="en-US" altLang="en-US" sz="1800" smtClean="0"/>
            </a:br>
            <a:r>
              <a:rPr lang="en-US" altLang="en-US" sz="1700" smtClean="0"/>
              <a:t>Syntax: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1600" b="1" smtClean="0">
                <a:latin typeface="Courier New" panose="02070309020205020404" pitchFamily="49" charset="0"/>
              </a:rPr>
              <a:t>new type</a:t>
            </a:r>
            <a:r>
              <a:rPr lang="en-US" altLang="en-US" sz="1600" smtClean="0">
                <a:latin typeface="Courier New" panose="02070309020205020404" pitchFamily="49" charset="0"/>
              </a:rPr>
              <a:t>;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1600" b="1" smtClean="0">
                <a:latin typeface="Courier New" panose="02070309020205020404" pitchFamily="49" charset="0"/>
              </a:rPr>
              <a:t>new type</a:t>
            </a:r>
            <a:r>
              <a:rPr lang="en-US" altLang="en-US" sz="1600" smtClean="0">
                <a:latin typeface="Courier New" panose="02070309020205020404" pitchFamily="49" charset="0"/>
              </a:rPr>
              <a:t>[qty];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800" smtClean="0"/>
              <a:t>	Returns the address of the allocated memory, e.g. </a:t>
            </a:r>
            <a:r>
              <a:rPr lang="en-US" altLang="en-US" sz="1800" smtClean="0">
                <a:latin typeface="Courier New" panose="02070309020205020404" pitchFamily="49" charset="0"/>
              </a:rPr>
              <a:t>*p, *q</a:t>
            </a:r>
            <a:r>
              <a:rPr lang="en-US" altLang="en-US" sz="1800" smtClean="0"/>
              <a:t>.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1600" smtClean="0">
                <a:latin typeface="Courier New" panose="02070309020205020404" pitchFamily="49" charset="0"/>
              </a:rPr>
              <a:t>p = </a:t>
            </a:r>
            <a:r>
              <a:rPr lang="en-US" altLang="en-US" sz="1600" b="1" smtClean="0">
                <a:latin typeface="Courier New" panose="02070309020205020404" pitchFamily="49" charset="0"/>
              </a:rPr>
              <a:t>new int</a:t>
            </a:r>
            <a:r>
              <a:rPr lang="en-US" altLang="en-US" sz="1600" smtClean="0">
                <a:latin typeface="Courier New" panose="02070309020205020404" pitchFamily="49" charset="0"/>
              </a:rPr>
              <a:t>;</a:t>
            </a:r>
            <a:r>
              <a:rPr lang="en-US" altLang="en-US" sz="1600" smtClean="0"/>
              <a:t>         //allocates one </a:t>
            </a:r>
            <a:r>
              <a:rPr lang="en-US" altLang="en-US" sz="1600" b="1" smtClean="0">
                <a:latin typeface="Courier New" panose="02070309020205020404" pitchFamily="49" charset="0"/>
              </a:rPr>
              <a:t>int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1600" smtClean="0">
                <a:latin typeface="Courier New" panose="02070309020205020404" pitchFamily="49" charset="0"/>
              </a:rPr>
              <a:t>q = </a:t>
            </a:r>
            <a:r>
              <a:rPr lang="en-US" altLang="en-US" sz="1600" b="1" smtClean="0">
                <a:latin typeface="Courier New" panose="02070309020205020404" pitchFamily="49" charset="0"/>
              </a:rPr>
              <a:t>new int</a:t>
            </a:r>
            <a:r>
              <a:rPr lang="en-US" altLang="en-US" sz="1600" smtClean="0">
                <a:latin typeface="Courier New" panose="02070309020205020404" pitchFamily="49" charset="0"/>
              </a:rPr>
              <a:t>[4];</a:t>
            </a:r>
            <a:r>
              <a:rPr lang="en-US" altLang="en-US" sz="1600" smtClean="0"/>
              <a:t>     //allocates four </a:t>
            </a:r>
            <a:r>
              <a:rPr lang="en-US" altLang="en-US" sz="1600" b="1" smtClean="0">
                <a:latin typeface="Courier New" panose="02070309020205020404" pitchFamily="49" charset="0"/>
              </a:rPr>
              <a:t>int</a:t>
            </a:r>
            <a:r>
              <a:rPr lang="en-US" altLang="en-US" sz="1600" smtClean="0"/>
              <a:t>’s</a:t>
            </a:r>
          </a:p>
          <a:p>
            <a:pPr eaLnBrk="1" hangingPunct="1"/>
            <a:endParaRPr lang="en-US" altLang="en-US" sz="1600" smtClean="0"/>
          </a:p>
          <a:p>
            <a:pPr eaLnBrk="1" hangingPunct="1"/>
            <a:r>
              <a:rPr lang="en-US" altLang="en-US" sz="1800" smtClean="0"/>
              <a:t>The </a:t>
            </a:r>
            <a:r>
              <a:rPr lang="en-US" altLang="en-US" sz="18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800" smtClean="0"/>
              <a:t> operator deallocates memory.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1600" b="1" smtClean="0">
                <a:latin typeface="Courier New" panose="02070309020205020404" pitchFamily="49" charset="0"/>
              </a:rPr>
              <a:t>delete </a:t>
            </a:r>
            <a:r>
              <a:rPr lang="en-US" altLang="en-US" sz="1600" smtClean="0">
                <a:latin typeface="Courier New" panose="02070309020205020404" pitchFamily="49" charset="0"/>
              </a:rPr>
              <a:t>p;</a:t>
            </a:r>
            <a:r>
              <a:rPr lang="en-US" altLang="en-US" sz="1600" smtClean="0"/>
              <a:t>     //frees memory </a:t>
            </a:r>
            <a:r>
              <a:rPr lang="en-US" altLang="en-US" sz="1600" smtClean="0">
                <a:latin typeface="Courier New" panose="02070309020205020404" pitchFamily="49" charset="0"/>
              </a:rPr>
              <a:t>p</a:t>
            </a:r>
            <a:r>
              <a:rPr lang="en-US" altLang="en-US" sz="1600" smtClean="0"/>
              <a:t> was pointing to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1600" b="1" smtClean="0">
                <a:latin typeface="Courier New" panose="02070309020205020404" pitchFamily="49" charset="0"/>
              </a:rPr>
              <a:t>delete </a:t>
            </a:r>
            <a:r>
              <a:rPr lang="en-US" altLang="en-US" sz="1600" smtClean="0">
                <a:latin typeface="Courier New" panose="02070309020205020404" pitchFamily="49" charset="0"/>
              </a:rPr>
              <a:t>[] q;</a:t>
            </a:r>
            <a:r>
              <a:rPr lang="en-US" altLang="en-US" sz="1600" smtClean="0"/>
              <a:t>  //frees memory </a:t>
            </a:r>
            <a:r>
              <a:rPr lang="en-US" altLang="en-US" sz="1600" smtClean="0">
                <a:latin typeface="Courier New" panose="02070309020205020404" pitchFamily="49" charset="0"/>
              </a:rPr>
              <a:t>q</a:t>
            </a:r>
            <a:r>
              <a:rPr lang="en-US" altLang="en-US" sz="1600" smtClean="0"/>
              <a:t> was pointing to</a:t>
            </a:r>
            <a:endParaRPr lang="en-US" altLang="en-US" sz="16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 Example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029200" cy="4953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*p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the size of the vector: 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cin &gt;&gt;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[n];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for</a:t>
            </a:r>
            <a:r>
              <a:rPr lang="en-US" altLang="en-US" sz="1300" smtClean="0">
                <a:latin typeface="Courier New" panose="02070309020205020404" pitchFamily="49" charset="0"/>
              </a:rPr>
              <a:t> (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i=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 i&lt;n; i++) p[i]=i%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' ' &lt;&lt; p[n-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ChangeArrowheads="1"/>
          </p:cNvSpPr>
          <p:nvPr/>
        </p:nvSpPr>
        <p:spPr bwMode="auto">
          <a:xfrm>
            <a:off x="381000" y="2438400"/>
            <a:ext cx="9144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218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 Example</a:t>
            </a:r>
          </a:p>
        </p:txBody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029200" cy="4953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*p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the size of the vector: 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cin &gt;&gt;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[n];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for</a:t>
            </a:r>
            <a:r>
              <a:rPr lang="en-US" altLang="en-US" sz="1300" smtClean="0">
                <a:latin typeface="Courier New" panose="02070309020205020404" pitchFamily="49" charset="0"/>
              </a:rPr>
              <a:t> (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i=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 i&lt;n; i++) p[i]=i%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' ' &lt;&lt; p[n-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21861" name="Object 9"/>
          <p:cNvGraphicFramePr>
            <a:graphicFrameLocks noChangeAspect="1"/>
          </p:cNvGraphicFramePr>
          <p:nvPr/>
        </p:nvGraphicFramePr>
        <p:xfrm>
          <a:off x="5657850" y="5124450"/>
          <a:ext cx="9048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63" name="Worksheet" r:id="rId4" imgW="1600200" imgH="1057453" progId="Excel.Sheet.8">
                  <p:embed/>
                </p:oleObj>
              </mc:Choice>
              <mc:Fallback>
                <p:oleObj name="Worksheet" r:id="rId4" imgW="1600200" imgH="1057453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5124450"/>
                        <a:ext cx="904875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862" name="Text Box 10"/>
          <p:cNvSpPr txBox="1">
            <a:spLocks noChangeArrowheads="1"/>
          </p:cNvSpPr>
          <p:nvPr/>
        </p:nvSpPr>
        <p:spPr bwMode="auto">
          <a:xfrm>
            <a:off x="6248400" y="5181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14"/>
          <p:cNvGraphicFramePr>
            <a:graphicFrameLocks noChangeAspect="1"/>
          </p:cNvGraphicFramePr>
          <p:nvPr/>
        </p:nvGraphicFramePr>
        <p:xfrm>
          <a:off x="5657850" y="5124450"/>
          <a:ext cx="8953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15" name="Worksheet" r:id="rId4" imgW="1600200" imgH="1057453" progId="Excel.Sheet.8">
                  <p:embed/>
                </p:oleObj>
              </mc:Choice>
              <mc:Fallback>
                <p:oleObj name="Worksheet" r:id="rId4" imgW="1600200" imgH="1057453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5124450"/>
                        <a:ext cx="8953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907" name="Rectangle 11"/>
          <p:cNvSpPr>
            <a:spLocks noChangeArrowheads="1"/>
          </p:cNvSpPr>
          <p:nvPr/>
        </p:nvSpPr>
        <p:spPr bwMode="auto">
          <a:xfrm>
            <a:off x="381000" y="2667000"/>
            <a:ext cx="1524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239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 Example</a:t>
            </a:r>
          </a:p>
        </p:txBody>
      </p:sp>
      <p:sp>
        <p:nvSpPr>
          <p:cNvPr id="12390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029200" cy="4953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*p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the size of the vector: 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cin &gt;&gt;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[n];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for</a:t>
            </a:r>
            <a:r>
              <a:rPr lang="en-US" altLang="en-US" sz="1300" smtClean="0">
                <a:latin typeface="Courier New" panose="02070309020205020404" pitchFamily="49" charset="0"/>
              </a:rPr>
              <a:t> (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i=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 i&lt;n; i++) p[i]=i%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' ' &lt;&lt; p[n-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23910" name="Object 5"/>
          <p:cNvGraphicFramePr>
            <a:graphicFrameLocks noChangeAspect="1"/>
          </p:cNvGraphicFramePr>
          <p:nvPr/>
        </p:nvGraphicFramePr>
        <p:xfrm>
          <a:off x="5486400" y="6019800"/>
          <a:ext cx="36195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16" name="Worksheet" r:id="rId6" imgW="6343650" imgH="1057453" progId="Excel.Sheet.8">
                  <p:embed/>
                </p:oleObj>
              </mc:Choice>
              <mc:Fallback>
                <p:oleObj name="Worksheet" r:id="rId6" imgW="6343650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6019800"/>
                        <a:ext cx="36195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911" name="Text Box 13"/>
          <p:cNvSpPr txBox="1">
            <a:spLocks noChangeArrowheads="1"/>
          </p:cNvSpPr>
          <p:nvPr/>
        </p:nvSpPr>
        <p:spPr bwMode="auto">
          <a:xfrm>
            <a:off x="6248400" y="5181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23912" name="Line 15"/>
          <p:cNvSpPr>
            <a:spLocks noChangeShapeType="1"/>
          </p:cNvSpPr>
          <p:nvPr/>
        </p:nvSpPr>
        <p:spPr bwMode="auto">
          <a:xfrm flipV="1">
            <a:off x="5181600" y="6324600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13" name="Line 16"/>
          <p:cNvSpPr>
            <a:spLocks noChangeShapeType="1"/>
          </p:cNvSpPr>
          <p:nvPr/>
        </p:nvSpPr>
        <p:spPr bwMode="auto">
          <a:xfrm flipH="1" flipV="1">
            <a:off x="5181600" y="5410200"/>
            <a:ext cx="0" cy="91440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14" name="Line 17"/>
          <p:cNvSpPr>
            <a:spLocks noChangeShapeType="1"/>
          </p:cNvSpPr>
          <p:nvPr/>
        </p:nvSpPr>
        <p:spPr bwMode="auto">
          <a:xfrm flipH="1" flipV="1">
            <a:off x="5181600" y="5410200"/>
            <a:ext cx="4572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"/>
          <p:cNvSpPr>
            <a:spLocks noChangeArrowheads="1"/>
          </p:cNvSpPr>
          <p:nvPr/>
        </p:nvSpPr>
        <p:spPr bwMode="auto">
          <a:xfrm>
            <a:off x="533400" y="5181600"/>
            <a:ext cx="8382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“Address of” Operator</a:t>
            </a:r>
          </a:p>
        </p:txBody>
      </p:sp>
      <p:sp>
        <p:nvSpPr>
          <p:cNvPr id="479236" name="Rectangle 4"/>
          <p:cNvSpPr>
            <a:spLocks noChangeArrowheads="1"/>
          </p:cNvSpPr>
          <p:nvPr/>
        </p:nvSpPr>
        <p:spPr bwMode="auto">
          <a:xfrm>
            <a:off x="457200" y="4267200"/>
            <a:ext cx="2514600" cy="121920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shade val="95294"/>
                  <a:invGamma/>
                  <a:alpha val="5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 x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2.5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</a:t>
            </a:r>
            <a:r>
              <a:rPr lang="en-US" sz="1600">
                <a:latin typeface="Courier New" pitchFamily="49" charset="0"/>
                <a:cs typeface="Arial" charset="0"/>
              </a:rPr>
              <a:t> *p;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p = &amp;x;</a:t>
            </a:r>
          </a:p>
        </p:txBody>
      </p:sp>
      <p:graphicFrame>
        <p:nvGraphicFramePr>
          <p:cNvPr id="15365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6400800" y="2517775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2517775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6553200" y="20574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graphicFrame>
        <p:nvGraphicFramePr>
          <p:cNvPr id="15367" name="Object 7"/>
          <p:cNvGraphicFramePr>
            <a:graphicFrameLocks noChangeAspect="1"/>
          </p:cNvGraphicFramePr>
          <p:nvPr/>
        </p:nvGraphicFramePr>
        <p:xfrm>
          <a:off x="6400800" y="38100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38100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6553200" y="43434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5369" name="Line 11"/>
          <p:cNvSpPr>
            <a:spLocks noChangeShapeType="1"/>
          </p:cNvSpPr>
          <p:nvPr/>
        </p:nvSpPr>
        <p:spPr bwMode="auto">
          <a:xfrm flipV="1">
            <a:off x="6019800" y="28194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4191000" y="5181600"/>
            <a:ext cx="2362200" cy="333375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 b="1">
                <a:latin typeface="Courier New" panose="02070309020205020404" pitchFamily="49" charset="0"/>
              </a:rPr>
              <a:t>p</a:t>
            </a:r>
            <a:r>
              <a:rPr lang="en-US" altLang="en-US" sz="1400"/>
              <a:t> receives the address of </a:t>
            </a:r>
            <a:r>
              <a:rPr lang="en-US" altLang="en-US" sz="1400" b="1">
                <a:latin typeface="Courier New" panose="02070309020205020404" pitchFamily="49" charset="0"/>
              </a:rPr>
              <a:t>x</a:t>
            </a:r>
          </a:p>
        </p:txBody>
      </p:sp>
      <p:sp>
        <p:nvSpPr>
          <p:cNvPr id="15371" name="Line 15"/>
          <p:cNvSpPr>
            <a:spLocks noChangeShapeType="1"/>
          </p:cNvSpPr>
          <p:nvPr/>
        </p:nvSpPr>
        <p:spPr bwMode="auto">
          <a:xfrm flipH="1" flipV="1">
            <a:off x="6019800" y="2819400"/>
            <a:ext cx="0" cy="129540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2" name="Line 16"/>
          <p:cNvSpPr>
            <a:spLocks noChangeShapeType="1"/>
          </p:cNvSpPr>
          <p:nvPr/>
        </p:nvSpPr>
        <p:spPr bwMode="auto">
          <a:xfrm flipH="1" flipV="1">
            <a:off x="6019800" y="41148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3" name="Rectangle 20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81200"/>
            <a:ext cx="4495800" cy="41148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en-US" sz="2000" smtClean="0"/>
          </a:p>
          <a:p>
            <a:pPr eaLnBrk="1" hangingPunct="1">
              <a:lnSpc>
                <a:spcPct val="85000"/>
              </a:lnSpc>
            </a:pPr>
            <a:r>
              <a:rPr lang="en-US" altLang="en-US" sz="2000" smtClean="0"/>
              <a:t>The </a:t>
            </a:r>
            <a:r>
              <a:rPr lang="en-US" altLang="en-US" sz="2000" b="1" smtClean="0">
                <a:latin typeface="Courier New" panose="02070309020205020404" pitchFamily="49" charset="0"/>
              </a:rPr>
              <a:t>&amp;</a:t>
            </a:r>
            <a:r>
              <a:rPr lang="en-US" altLang="en-US" sz="2000" smtClean="0"/>
              <a:t> is the </a:t>
            </a:r>
            <a:r>
              <a:rPr lang="en-US" altLang="en-US" sz="2000" b="1" smtClean="0"/>
              <a:t>address of</a:t>
            </a:r>
            <a:r>
              <a:rPr lang="en-US" altLang="en-US" sz="2000" smtClean="0"/>
              <a:t> operator. 	</a:t>
            </a:r>
          </a:p>
          <a:p>
            <a:pPr lvl="2" eaLnBrk="1" hangingPunct="1">
              <a:lnSpc>
                <a:spcPct val="85000"/>
              </a:lnSpc>
              <a:buFontTx/>
              <a:buNone/>
            </a:pPr>
            <a:r>
              <a:rPr lang="en-US" altLang="en-US" sz="2000" smtClean="0"/>
              <a:t>For example:</a:t>
            </a: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	</a:t>
            </a:r>
            <a:r>
              <a:rPr lang="en-US" altLang="en-US" sz="2000" smtClean="0">
                <a:latin typeface="Courier New" panose="02070309020205020404" pitchFamily="49" charset="0"/>
              </a:rPr>
              <a:t>p = &amp;x;</a:t>
            </a: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assigns the address of </a:t>
            </a:r>
            <a:r>
              <a:rPr lang="en-US" altLang="en-US" sz="2000" b="1" smtClean="0">
                <a:latin typeface="Courier New" panose="02070309020205020404" pitchFamily="49" charset="0"/>
              </a:rPr>
              <a:t>x</a:t>
            </a:r>
            <a:r>
              <a:rPr lang="en-US" altLang="en-US" sz="2000" smtClean="0"/>
              <a:t> to 	the pointer variable </a:t>
            </a:r>
            <a:r>
              <a:rPr lang="en-US" altLang="en-US" sz="2000" b="1" smtClean="0">
                <a:latin typeface="Courier New" panose="02070309020205020404" pitchFamily="49" charset="0"/>
              </a:rPr>
              <a:t>p</a:t>
            </a:r>
            <a:r>
              <a:rPr lang="en-US" altLang="en-US" sz="2000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10"/>
          <p:cNvSpPr>
            <a:spLocks noChangeArrowheads="1"/>
          </p:cNvSpPr>
          <p:nvPr/>
        </p:nvSpPr>
        <p:spPr bwMode="auto">
          <a:xfrm>
            <a:off x="457200" y="3048000"/>
            <a:ext cx="685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259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 Example</a:t>
            </a:r>
          </a:p>
        </p:txBody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029200" cy="4953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*p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the size of the vector: 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cin &gt;&gt;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[n];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for</a:t>
            </a:r>
            <a:r>
              <a:rPr lang="en-US" altLang="en-US" sz="1300" smtClean="0">
                <a:latin typeface="Courier New" panose="02070309020205020404" pitchFamily="49" charset="0"/>
              </a:rPr>
              <a:t> (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i=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 i&lt;n; i++) p[i]=i%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' ' &lt;&lt; p[n-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25957" name="Object 11"/>
          <p:cNvGraphicFramePr>
            <a:graphicFrameLocks noChangeAspect="1"/>
          </p:cNvGraphicFramePr>
          <p:nvPr/>
        </p:nvGraphicFramePr>
        <p:xfrm>
          <a:off x="5657850" y="5124450"/>
          <a:ext cx="8953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63" name="Worksheet" r:id="rId4" imgW="1600200" imgH="1057453" progId="Excel.Sheet.8">
                  <p:embed/>
                </p:oleObj>
              </mc:Choice>
              <mc:Fallback>
                <p:oleObj name="Worksheet" r:id="rId4" imgW="1600200" imgH="1057453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5124450"/>
                        <a:ext cx="8953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958" name="Object 12"/>
          <p:cNvGraphicFramePr>
            <a:graphicFrameLocks noChangeAspect="1"/>
          </p:cNvGraphicFramePr>
          <p:nvPr/>
        </p:nvGraphicFramePr>
        <p:xfrm>
          <a:off x="5486400" y="6019800"/>
          <a:ext cx="36195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64" name="Worksheet" r:id="rId6" imgW="6343650" imgH="1057453" progId="Excel.Sheet.8">
                  <p:embed/>
                </p:oleObj>
              </mc:Choice>
              <mc:Fallback>
                <p:oleObj name="Worksheet" r:id="rId6" imgW="6343650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6019800"/>
                        <a:ext cx="36195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959" name="Text Box 13"/>
          <p:cNvSpPr txBox="1">
            <a:spLocks noChangeArrowheads="1"/>
          </p:cNvSpPr>
          <p:nvPr/>
        </p:nvSpPr>
        <p:spPr bwMode="auto">
          <a:xfrm>
            <a:off x="6248400" y="5181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25960" name="Line 14"/>
          <p:cNvSpPr>
            <a:spLocks noChangeShapeType="1"/>
          </p:cNvSpPr>
          <p:nvPr/>
        </p:nvSpPr>
        <p:spPr bwMode="auto">
          <a:xfrm flipV="1">
            <a:off x="5181600" y="63246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5961" name="Line 15"/>
          <p:cNvSpPr>
            <a:spLocks noChangeShapeType="1"/>
          </p:cNvSpPr>
          <p:nvPr/>
        </p:nvSpPr>
        <p:spPr bwMode="auto">
          <a:xfrm flipH="1" flipV="1">
            <a:off x="5181600" y="5410200"/>
            <a:ext cx="0" cy="9144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5962" name="Line 16"/>
          <p:cNvSpPr>
            <a:spLocks noChangeShapeType="1"/>
          </p:cNvSpPr>
          <p:nvPr/>
        </p:nvSpPr>
        <p:spPr bwMode="auto">
          <a:xfrm flipH="1" flipV="1">
            <a:off x="5181600" y="54102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11"/>
          <p:cNvSpPr>
            <a:spLocks noChangeArrowheads="1"/>
          </p:cNvSpPr>
          <p:nvPr/>
        </p:nvSpPr>
        <p:spPr bwMode="auto">
          <a:xfrm>
            <a:off x="381000" y="3276600"/>
            <a:ext cx="9144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280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 Example</a:t>
            </a:r>
          </a:p>
        </p:txBody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029200" cy="4953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*p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the size of the vector: 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cin &gt;&gt;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[n];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for</a:t>
            </a:r>
            <a:r>
              <a:rPr lang="en-US" altLang="en-US" sz="1300" smtClean="0">
                <a:latin typeface="Courier New" panose="02070309020205020404" pitchFamily="49" charset="0"/>
              </a:rPr>
              <a:t> (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i=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 i&lt;n; i++) p[i]=i%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' ' &lt;&lt; p[n-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28005" name="Object 12"/>
          <p:cNvGraphicFramePr>
            <a:graphicFrameLocks noChangeAspect="1"/>
          </p:cNvGraphicFramePr>
          <p:nvPr/>
        </p:nvGraphicFramePr>
        <p:xfrm>
          <a:off x="5657850" y="5124450"/>
          <a:ext cx="8953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11" name="Worksheet" r:id="rId4" imgW="1600200" imgH="1057453" progId="Excel.Sheet.8">
                  <p:embed/>
                </p:oleObj>
              </mc:Choice>
              <mc:Fallback>
                <p:oleObj name="Worksheet" r:id="rId4" imgW="1600200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5124450"/>
                        <a:ext cx="8953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6" name="Object 13"/>
          <p:cNvGraphicFramePr>
            <a:graphicFrameLocks noChangeAspect="1"/>
          </p:cNvGraphicFramePr>
          <p:nvPr/>
        </p:nvGraphicFramePr>
        <p:xfrm>
          <a:off x="5486400" y="6019800"/>
          <a:ext cx="36290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12" name="Worksheet" r:id="rId6" imgW="6343650" imgH="1057453" progId="Excel.Sheet.8">
                  <p:embed/>
                </p:oleObj>
              </mc:Choice>
              <mc:Fallback>
                <p:oleObj name="Worksheet" r:id="rId6" imgW="6343650" imgH="1057453" progId="Excel.Sheet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6019800"/>
                        <a:ext cx="362902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007" name="Text Box 14"/>
          <p:cNvSpPr txBox="1">
            <a:spLocks noChangeArrowheads="1"/>
          </p:cNvSpPr>
          <p:nvPr/>
        </p:nvSpPr>
        <p:spPr bwMode="auto">
          <a:xfrm>
            <a:off x="6248400" y="5181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28008" name="Line 15"/>
          <p:cNvSpPr>
            <a:spLocks noChangeShapeType="1"/>
          </p:cNvSpPr>
          <p:nvPr/>
        </p:nvSpPr>
        <p:spPr bwMode="auto">
          <a:xfrm flipV="1">
            <a:off x="5181600" y="63246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009" name="Line 16"/>
          <p:cNvSpPr>
            <a:spLocks noChangeShapeType="1"/>
          </p:cNvSpPr>
          <p:nvPr/>
        </p:nvSpPr>
        <p:spPr bwMode="auto">
          <a:xfrm flipH="1" flipV="1">
            <a:off x="5181600" y="5410200"/>
            <a:ext cx="0" cy="9144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010" name="Line 17"/>
          <p:cNvSpPr>
            <a:spLocks noChangeShapeType="1"/>
          </p:cNvSpPr>
          <p:nvPr/>
        </p:nvSpPr>
        <p:spPr bwMode="auto">
          <a:xfrm flipH="1" flipV="1">
            <a:off x="5181600" y="54102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10"/>
          <p:cNvSpPr>
            <a:spLocks noChangeArrowheads="1"/>
          </p:cNvSpPr>
          <p:nvPr/>
        </p:nvSpPr>
        <p:spPr bwMode="auto">
          <a:xfrm>
            <a:off x="457200" y="3429000"/>
            <a:ext cx="1066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300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 Example</a:t>
            </a:r>
          </a:p>
        </p:txBody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029200" cy="4953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*p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the size of the vector: 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cin &gt;&gt;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[n];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for</a:t>
            </a:r>
            <a:r>
              <a:rPr lang="en-US" altLang="en-US" sz="1300" smtClean="0">
                <a:latin typeface="Courier New" panose="02070309020205020404" pitchFamily="49" charset="0"/>
              </a:rPr>
              <a:t> (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i=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 i&lt;n; i++) p[i]=i%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' ' &lt;&lt; p[n-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  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30053" name="Object 12"/>
          <p:cNvGraphicFramePr>
            <a:graphicFrameLocks noChangeAspect="1"/>
          </p:cNvGraphicFramePr>
          <p:nvPr/>
        </p:nvGraphicFramePr>
        <p:xfrm>
          <a:off x="5657850" y="5124450"/>
          <a:ext cx="8953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9" name="Worksheet" r:id="rId4" imgW="1600200" imgH="1057453" progId="Excel.Sheet.8">
                  <p:embed/>
                </p:oleObj>
              </mc:Choice>
              <mc:Fallback>
                <p:oleObj name="Worksheet" r:id="rId4" imgW="1600200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5124450"/>
                        <a:ext cx="8953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054" name="Object 13"/>
          <p:cNvGraphicFramePr>
            <a:graphicFrameLocks noChangeAspect="1"/>
          </p:cNvGraphicFramePr>
          <p:nvPr/>
        </p:nvGraphicFramePr>
        <p:xfrm>
          <a:off x="5486400" y="6019800"/>
          <a:ext cx="36290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60" name="Worksheet" r:id="rId6" imgW="6343650" imgH="1057453" progId="Excel.Sheet.8">
                  <p:embed/>
                </p:oleObj>
              </mc:Choice>
              <mc:Fallback>
                <p:oleObj name="Worksheet" r:id="rId6" imgW="6343650" imgH="1057453" progId="Excel.Sheet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6019800"/>
                        <a:ext cx="362902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55" name="Text Box 14"/>
          <p:cNvSpPr txBox="1">
            <a:spLocks noChangeArrowheads="1"/>
          </p:cNvSpPr>
          <p:nvPr/>
        </p:nvSpPr>
        <p:spPr bwMode="auto">
          <a:xfrm>
            <a:off x="6248400" y="5181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30056" name="Line 15"/>
          <p:cNvSpPr>
            <a:spLocks noChangeShapeType="1"/>
          </p:cNvSpPr>
          <p:nvPr/>
        </p:nvSpPr>
        <p:spPr bwMode="auto">
          <a:xfrm flipV="1">
            <a:off x="5181600" y="63246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0057" name="Line 16"/>
          <p:cNvSpPr>
            <a:spLocks noChangeShapeType="1"/>
          </p:cNvSpPr>
          <p:nvPr/>
        </p:nvSpPr>
        <p:spPr bwMode="auto">
          <a:xfrm flipH="1" flipV="1">
            <a:off x="5181600" y="5410200"/>
            <a:ext cx="0" cy="9144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0058" name="Line 17"/>
          <p:cNvSpPr>
            <a:spLocks noChangeShapeType="1"/>
          </p:cNvSpPr>
          <p:nvPr/>
        </p:nvSpPr>
        <p:spPr bwMode="auto">
          <a:xfrm flipH="1" flipV="1">
            <a:off x="5181600" y="54102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10"/>
          <p:cNvSpPr>
            <a:spLocks noChangeArrowheads="1"/>
          </p:cNvSpPr>
          <p:nvPr/>
        </p:nvSpPr>
        <p:spPr bwMode="auto">
          <a:xfrm>
            <a:off x="457200" y="3657600"/>
            <a:ext cx="12954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32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 Example</a:t>
            </a:r>
          </a:p>
        </p:txBody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029200" cy="4953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*p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the size of the vector: 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cin &gt;&gt;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[n];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for</a:t>
            </a:r>
            <a:r>
              <a:rPr lang="en-US" altLang="en-US" sz="1300" smtClean="0">
                <a:latin typeface="Courier New" panose="02070309020205020404" pitchFamily="49" charset="0"/>
              </a:rPr>
              <a:t> (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i=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 i&lt;n; i++) p[i]=i%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' ' &lt;&lt; p[n-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32101" name="Object 5"/>
          <p:cNvGraphicFramePr>
            <a:graphicFrameLocks noChangeAspect="1"/>
          </p:cNvGraphicFramePr>
          <p:nvPr/>
        </p:nvGraphicFramePr>
        <p:xfrm>
          <a:off x="5486400" y="6029325"/>
          <a:ext cx="36195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7" name="Worksheet" r:id="rId4" imgW="6343650" imgH="1057453" progId="Excel.Sheet.8">
                  <p:embed/>
                </p:oleObj>
              </mc:Choice>
              <mc:Fallback>
                <p:oleObj name="Worksheet" r:id="rId4" imgW="6343650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6029325"/>
                        <a:ext cx="36195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2102" name="Object 12"/>
          <p:cNvGraphicFramePr>
            <a:graphicFrameLocks noChangeAspect="1"/>
          </p:cNvGraphicFramePr>
          <p:nvPr/>
        </p:nvGraphicFramePr>
        <p:xfrm>
          <a:off x="5657850" y="5124450"/>
          <a:ext cx="8953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8" name="Worksheet" r:id="rId6" imgW="1600200" imgH="1057453" progId="Excel.Sheet.8">
                  <p:embed/>
                </p:oleObj>
              </mc:Choice>
              <mc:Fallback>
                <p:oleObj name="Worksheet" r:id="rId6" imgW="1600200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5124450"/>
                        <a:ext cx="8953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2103" name="Text Box 14"/>
          <p:cNvSpPr txBox="1">
            <a:spLocks noChangeArrowheads="1"/>
          </p:cNvSpPr>
          <p:nvPr/>
        </p:nvSpPr>
        <p:spPr bwMode="auto">
          <a:xfrm>
            <a:off x="6248400" y="5181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32104" name="Line 15"/>
          <p:cNvSpPr>
            <a:spLocks noChangeShapeType="1"/>
          </p:cNvSpPr>
          <p:nvPr/>
        </p:nvSpPr>
        <p:spPr bwMode="auto">
          <a:xfrm flipV="1">
            <a:off x="5181600" y="63246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2105" name="Line 16"/>
          <p:cNvSpPr>
            <a:spLocks noChangeShapeType="1"/>
          </p:cNvSpPr>
          <p:nvPr/>
        </p:nvSpPr>
        <p:spPr bwMode="auto">
          <a:xfrm flipH="1" flipV="1">
            <a:off x="5181600" y="5410200"/>
            <a:ext cx="0" cy="9144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2106" name="Line 17"/>
          <p:cNvSpPr>
            <a:spLocks noChangeShapeType="1"/>
          </p:cNvSpPr>
          <p:nvPr/>
        </p:nvSpPr>
        <p:spPr bwMode="auto">
          <a:xfrm flipH="1" flipV="1">
            <a:off x="5181600" y="54102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10"/>
          <p:cNvSpPr>
            <a:spLocks noChangeArrowheads="1"/>
          </p:cNvSpPr>
          <p:nvPr/>
        </p:nvSpPr>
        <p:spPr bwMode="auto">
          <a:xfrm>
            <a:off x="381000" y="3886200"/>
            <a:ext cx="44958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34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 Example</a:t>
            </a:r>
          </a:p>
        </p:txBody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029200" cy="4953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*p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the size of the vector: 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cin &gt;&gt;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[n];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for</a:t>
            </a:r>
            <a:r>
              <a:rPr lang="en-US" altLang="en-US" sz="1300" smtClean="0">
                <a:latin typeface="Courier New" panose="02070309020205020404" pitchFamily="49" charset="0"/>
              </a:rPr>
              <a:t> (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i=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 i&lt;n; i++) p[i]=i%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' ' &lt;&lt; p[n-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34149" name="Object 11"/>
          <p:cNvGraphicFramePr>
            <a:graphicFrameLocks noChangeAspect="1"/>
          </p:cNvGraphicFramePr>
          <p:nvPr/>
        </p:nvGraphicFramePr>
        <p:xfrm>
          <a:off x="4419600" y="1981200"/>
          <a:ext cx="44196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56" name="Image" r:id="rId4" imgW="4419048" imgH="1447619" progId="Photoshop.Image.7">
                  <p:embed/>
                </p:oleObj>
              </mc:Choice>
              <mc:Fallback>
                <p:oleObj name="Image" r:id="rId4" imgW="4419048" imgH="1447619" progId="Photoshop.Image.7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981200"/>
                        <a:ext cx="441960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50" name="Object 16"/>
          <p:cNvGraphicFramePr>
            <a:graphicFrameLocks noChangeAspect="1"/>
          </p:cNvGraphicFramePr>
          <p:nvPr/>
        </p:nvGraphicFramePr>
        <p:xfrm>
          <a:off x="5486400" y="6029325"/>
          <a:ext cx="36290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57" name="Worksheet" r:id="rId6" imgW="6343650" imgH="1057453" progId="Excel.Sheet.8">
                  <p:embed/>
                </p:oleObj>
              </mc:Choice>
              <mc:Fallback>
                <p:oleObj name="Worksheet" r:id="rId6" imgW="6343650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6029325"/>
                        <a:ext cx="362902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51" name="Object 17"/>
          <p:cNvGraphicFramePr>
            <a:graphicFrameLocks noChangeAspect="1"/>
          </p:cNvGraphicFramePr>
          <p:nvPr/>
        </p:nvGraphicFramePr>
        <p:xfrm>
          <a:off x="5657850" y="5124450"/>
          <a:ext cx="8953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58" name="Worksheet" r:id="rId8" imgW="1600200" imgH="1057453" progId="Excel.Sheet.8">
                  <p:embed/>
                </p:oleObj>
              </mc:Choice>
              <mc:Fallback>
                <p:oleObj name="Worksheet" r:id="rId8" imgW="1600200" imgH="1057453" progId="Excel.Sheet.8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5124450"/>
                        <a:ext cx="8953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2" name="Text Box 18"/>
          <p:cNvSpPr txBox="1">
            <a:spLocks noChangeArrowheads="1"/>
          </p:cNvSpPr>
          <p:nvPr/>
        </p:nvSpPr>
        <p:spPr bwMode="auto">
          <a:xfrm>
            <a:off x="6248400" y="5181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34153" name="Line 19"/>
          <p:cNvSpPr>
            <a:spLocks noChangeShapeType="1"/>
          </p:cNvSpPr>
          <p:nvPr/>
        </p:nvSpPr>
        <p:spPr bwMode="auto">
          <a:xfrm flipV="1">
            <a:off x="5181600" y="63246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4154" name="Line 20"/>
          <p:cNvSpPr>
            <a:spLocks noChangeShapeType="1"/>
          </p:cNvSpPr>
          <p:nvPr/>
        </p:nvSpPr>
        <p:spPr bwMode="auto">
          <a:xfrm flipH="1" flipV="1">
            <a:off x="5181600" y="5410200"/>
            <a:ext cx="0" cy="9144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4155" name="Line 21"/>
          <p:cNvSpPr>
            <a:spLocks noChangeShapeType="1"/>
          </p:cNvSpPr>
          <p:nvPr/>
        </p:nvSpPr>
        <p:spPr bwMode="auto">
          <a:xfrm flipH="1" flipV="1">
            <a:off x="5181600" y="54102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10"/>
          <p:cNvSpPr>
            <a:spLocks noChangeArrowheads="1"/>
          </p:cNvSpPr>
          <p:nvPr/>
        </p:nvSpPr>
        <p:spPr bwMode="auto">
          <a:xfrm>
            <a:off x="381000" y="4038600"/>
            <a:ext cx="1219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36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 Example</a:t>
            </a:r>
          </a:p>
        </p:txBody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029200" cy="4953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*p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the size of the vector: 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cin &gt;&gt;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[n];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for</a:t>
            </a:r>
            <a:r>
              <a:rPr lang="en-US" altLang="en-US" sz="1300" smtClean="0">
                <a:latin typeface="Courier New" panose="02070309020205020404" pitchFamily="49" charset="0"/>
              </a:rPr>
              <a:t> (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i=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 i&lt;n; i++) p[i]=i%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' ' &lt;&lt; p[n-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36197" name="Object 11"/>
          <p:cNvGraphicFramePr>
            <a:graphicFrameLocks noChangeAspect="1"/>
          </p:cNvGraphicFramePr>
          <p:nvPr/>
        </p:nvGraphicFramePr>
        <p:xfrm>
          <a:off x="4419600" y="1981200"/>
          <a:ext cx="44196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06" name="Image" r:id="rId4" imgW="4419048" imgH="1447619" progId="Photoshop.Image.7">
                  <p:embed/>
                </p:oleObj>
              </mc:Choice>
              <mc:Fallback>
                <p:oleObj name="Image" r:id="rId4" imgW="4419048" imgH="1447619" progId="Photoshop.Image.7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981200"/>
                        <a:ext cx="441960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198" name="Line 25"/>
          <p:cNvSpPr>
            <a:spLocks noChangeShapeType="1"/>
          </p:cNvSpPr>
          <p:nvPr/>
        </p:nvSpPr>
        <p:spPr bwMode="auto">
          <a:xfrm flipV="1">
            <a:off x="5486400" y="6019800"/>
            <a:ext cx="3581400" cy="60960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6199" name="Line 26"/>
          <p:cNvSpPr>
            <a:spLocks noChangeShapeType="1"/>
          </p:cNvSpPr>
          <p:nvPr/>
        </p:nvSpPr>
        <p:spPr bwMode="auto">
          <a:xfrm>
            <a:off x="5486400" y="6019800"/>
            <a:ext cx="3581400" cy="60960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36200" name="Object 28"/>
          <p:cNvGraphicFramePr>
            <a:graphicFrameLocks noChangeAspect="1"/>
          </p:cNvGraphicFramePr>
          <p:nvPr/>
        </p:nvGraphicFramePr>
        <p:xfrm>
          <a:off x="5657850" y="5124450"/>
          <a:ext cx="8953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07" name="Worksheet" r:id="rId6" imgW="1600200" imgH="1057453" progId="Excel.Sheet.8">
                  <p:embed/>
                </p:oleObj>
              </mc:Choice>
              <mc:Fallback>
                <p:oleObj name="Worksheet" r:id="rId6" imgW="1600200" imgH="1057453" progId="Excel.Sheet.8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5124450"/>
                        <a:ext cx="8953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201" name="Text Box 29"/>
          <p:cNvSpPr txBox="1">
            <a:spLocks noChangeArrowheads="1"/>
          </p:cNvSpPr>
          <p:nvPr/>
        </p:nvSpPr>
        <p:spPr bwMode="auto">
          <a:xfrm>
            <a:off x="6248400" y="5181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36202" name="Line 30"/>
          <p:cNvSpPr>
            <a:spLocks noChangeShapeType="1"/>
          </p:cNvSpPr>
          <p:nvPr/>
        </p:nvSpPr>
        <p:spPr bwMode="auto">
          <a:xfrm flipV="1">
            <a:off x="5181600" y="63246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03" name="Line 31"/>
          <p:cNvSpPr>
            <a:spLocks noChangeShapeType="1"/>
          </p:cNvSpPr>
          <p:nvPr/>
        </p:nvSpPr>
        <p:spPr bwMode="auto">
          <a:xfrm flipH="1" flipV="1">
            <a:off x="5181600" y="5410200"/>
            <a:ext cx="0" cy="9144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04" name="Line 32"/>
          <p:cNvSpPr>
            <a:spLocks noChangeShapeType="1"/>
          </p:cNvSpPr>
          <p:nvPr/>
        </p:nvSpPr>
        <p:spPr bwMode="auto">
          <a:xfrm flipH="1" flipV="1">
            <a:off x="5181600" y="54102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36205" name="Object 33"/>
          <p:cNvGraphicFramePr>
            <a:graphicFrameLocks noChangeAspect="1"/>
          </p:cNvGraphicFramePr>
          <p:nvPr/>
        </p:nvGraphicFramePr>
        <p:xfrm>
          <a:off x="5486400" y="6029325"/>
          <a:ext cx="36290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08" name="Worksheet" r:id="rId8" imgW="6343650" imgH="1057453" progId="Excel.Sheet.8">
                  <p:embed/>
                </p:oleObj>
              </mc:Choice>
              <mc:Fallback>
                <p:oleObj name="Worksheet" r:id="rId8" imgW="6343650" imgH="1057453" progId="Excel.Sheet.8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6029325"/>
                        <a:ext cx="362902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10"/>
          <p:cNvSpPr>
            <a:spLocks noChangeArrowheads="1"/>
          </p:cNvSpPr>
          <p:nvPr/>
        </p:nvSpPr>
        <p:spPr bwMode="auto">
          <a:xfrm>
            <a:off x="381000" y="4267200"/>
            <a:ext cx="6858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38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 Example</a:t>
            </a:r>
          </a:p>
        </p:txBody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029200" cy="4953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*p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the size of the vector: 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cin &gt;&gt;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[n];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for</a:t>
            </a:r>
            <a:r>
              <a:rPr lang="en-US" altLang="en-US" sz="1300" smtClean="0">
                <a:latin typeface="Courier New" panose="02070309020205020404" pitchFamily="49" charset="0"/>
              </a:rPr>
              <a:t> (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i=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 i&lt;n; i++) p[i]=i%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' ' &lt;&lt; p[n-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38245" name="Object 11"/>
          <p:cNvGraphicFramePr>
            <a:graphicFrameLocks noChangeAspect="1"/>
          </p:cNvGraphicFramePr>
          <p:nvPr/>
        </p:nvGraphicFramePr>
        <p:xfrm>
          <a:off x="5410200" y="34464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53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4464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8246" name="Text Box 12"/>
          <p:cNvSpPr txBox="1">
            <a:spLocks noChangeArrowheads="1"/>
          </p:cNvSpPr>
          <p:nvPr/>
        </p:nvSpPr>
        <p:spPr bwMode="auto">
          <a:xfrm>
            <a:off x="4876800" y="3522663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138247" name="Object 16"/>
          <p:cNvGraphicFramePr>
            <a:graphicFrameLocks noChangeAspect="1"/>
          </p:cNvGraphicFramePr>
          <p:nvPr/>
        </p:nvGraphicFramePr>
        <p:xfrm>
          <a:off x="4419600" y="1981200"/>
          <a:ext cx="44196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54" name="Image" r:id="rId6" imgW="4419048" imgH="1447619" progId="Photoshop.Image.7">
                  <p:embed/>
                </p:oleObj>
              </mc:Choice>
              <mc:Fallback>
                <p:oleObj name="Image" r:id="rId6" imgW="4419048" imgH="1447619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981200"/>
                        <a:ext cx="441960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8248" name="Object 17"/>
          <p:cNvGraphicFramePr>
            <a:graphicFrameLocks noChangeAspect="1"/>
          </p:cNvGraphicFramePr>
          <p:nvPr/>
        </p:nvGraphicFramePr>
        <p:xfrm>
          <a:off x="5657850" y="5124450"/>
          <a:ext cx="8953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55" name="Worksheet" r:id="rId8" imgW="1600200" imgH="1057453" progId="Excel.Sheet.8">
                  <p:embed/>
                </p:oleObj>
              </mc:Choice>
              <mc:Fallback>
                <p:oleObj name="Worksheet" r:id="rId8" imgW="1600200" imgH="1057453" progId="Excel.Sheet.8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5124450"/>
                        <a:ext cx="8953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8249" name="Text Box 18"/>
          <p:cNvSpPr txBox="1">
            <a:spLocks noChangeArrowheads="1"/>
          </p:cNvSpPr>
          <p:nvPr/>
        </p:nvSpPr>
        <p:spPr bwMode="auto">
          <a:xfrm>
            <a:off x="6248400" y="5181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38250" name="Line 19"/>
          <p:cNvSpPr>
            <a:spLocks noChangeShapeType="1"/>
          </p:cNvSpPr>
          <p:nvPr/>
        </p:nvSpPr>
        <p:spPr bwMode="auto">
          <a:xfrm flipV="1">
            <a:off x="5181600" y="63246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8251" name="Line 20"/>
          <p:cNvSpPr>
            <a:spLocks noChangeShapeType="1"/>
          </p:cNvSpPr>
          <p:nvPr/>
        </p:nvSpPr>
        <p:spPr bwMode="auto">
          <a:xfrm flipH="1" flipV="1">
            <a:off x="5181600" y="5410200"/>
            <a:ext cx="0" cy="9144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8252" name="Line 21"/>
          <p:cNvSpPr>
            <a:spLocks noChangeShapeType="1"/>
          </p:cNvSpPr>
          <p:nvPr/>
        </p:nvSpPr>
        <p:spPr bwMode="auto">
          <a:xfrm flipH="1" flipV="1">
            <a:off x="5181600" y="54102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4"/>
          <p:cNvSpPr>
            <a:spLocks noChangeArrowheads="1"/>
          </p:cNvSpPr>
          <p:nvPr/>
        </p:nvSpPr>
        <p:spPr bwMode="auto">
          <a:xfrm>
            <a:off x="381000" y="4419600"/>
            <a:ext cx="4114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40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 Example</a:t>
            </a:r>
          </a:p>
        </p:txBody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029200" cy="4953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*p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the size of the vector: 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cin &gt;&gt;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[n];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for</a:t>
            </a:r>
            <a:r>
              <a:rPr lang="en-US" altLang="en-US" sz="1300" smtClean="0">
                <a:latin typeface="Courier New" panose="02070309020205020404" pitchFamily="49" charset="0"/>
              </a:rPr>
              <a:t> (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i=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 i&lt;n; i++) p[i]=i%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' ' &lt;&lt; p[n-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40293" name="Object 7"/>
          <p:cNvGraphicFramePr>
            <a:graphicFrameLocks noChangeAspect="1"/>
          </p:cNvGraphicFramePr>
          <p:nvPr/>
        </p:nvGraphicFramePr>
        <p:xfrm>
          <a:off x="4419600" y="1981200"/>
          <a:ext cx="44196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1" name="Image" r:id="rId4" imgW="4419048" imgH="1447619" progId="Photoshop.Image.7">
                  <p:embed/>
                </p:oleObj>
              </mc:Choice>
              <mc:Fallback>
                <p:oleObj name="Image" r:id="rId4" imgW="4419048" imgH="1447619" progId="Photoshop.Image.7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981200"/>
                        <a:ext cx="441960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0294" name="Object 8"/>
          <p:cNvGraphicFramePr>
            <a:graphicFrameLocks noChangeAspect="1"/>
          </p:cNvGraphicFramePr>
          <p:nvPr/>
        </p:nvGraphicFramePr>
        <p:xfrm>
          <a:off x="5410200" y="34464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2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4464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295" name="Text Box 9"/>
          <p:cNvSpPr txBox="1">
            <a:spLocks noChangeArrowheads="1"/>
          </p:cNvSpPr>
          <p:nvPr/>
        </p:nvSpPr>
        <p:spPr bwMode="auto">
          <a:xfrm>
            <a:off x="4876800" y="3522663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140296" name="Object 10"/>
          <p:cNvGraphicFramePr>
            <a:graphicFrameLocks noChangeAspect="1"/>
          </p:cNvGraphicFramePr>
          <p:nvPr/>
        </p:nvGraphicFramePr>
        <p:xfrm>
          <a:off x="5657850" y="5124450"/>
          <a:ext cx="8953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3" name="Worksheet" r:id="rId8" imgW="1600200" imgH="1057453" progId="Excel.Sheet.8">
                  <p:embed/>
                </p:oleObj>
              </mc:Choice>
              <mc:Fallback>
                <p:oleObj name="Worksheet" r:id="rId8" imgW="1600200" imgH="1057453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5124450"/>
                        <a:ext cx="8953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297" name="Text Box 11"/>
          <p:cNvSpPr txBox="1">
            <a:spLocks noChangeArrowheads="1"/>
          </p:cNvSpPr>
          <p:nvPr/>
        </p:nvSpPr>
        <p:spPr bwMode="auto">
          <a:xfrm>
            <a:off x="6248400" y="5181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40298" name="Line 12"/>
          <p:cNvSpPr>
            <a:spLocks noChangeShapeType="1"/>
          </p:cNvSpPr>
          <p:nvPr/>
        </p:nvSpPr>
        <p:spPr bwMode="auto">
          <a:xfrm flipV="1">
            <a:off x="5181600" y="63246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0299" name="Line 13"/>
          <p:cNvSpPr>
            <a:spLocks noChangeShapeType="1"/>
          </p:cNvSpPr>
          <p:nvPr/>
        </p:nvSpPr>
        <p:spPr bwMode="auto">
          <a:xfrm flipH="1" flipV="1">
            <a:off x="5181600" y="5410200"/>
            <a:ext cx="0" cy="9144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0300" name="Line 14"/>
          <p:cNvSpPr>
            <a:spLocks noChangeShapeType="1"/>
          </p:cNvSpPr>
          <p:nvPr/>
        </p:nvSpPr>
        <p:spPr bwMode="auto">
          <a:xfrm flipH="1" flipV="1">
            <a:off x="5181600" y="54102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9"/>
          <p:cNvGraphicFramePr>
            <a:graphicFrameLocks noChangeAspect="1"/>
          </p:cNvGraphicFramePr>
          <p:nvPr/>
        </p:nvGraphicFramePr>
        <p:xfrm>
          <a:off x="5410200" y="34464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1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4464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39" name="Rectangle 4"/>
          <p:cNvSpPr>
            <a:spLocks noChangeArrowheads="1"/>
          </p:cNvSpPr>
          <p:nvPr/>
        </p:nvSpPr>
        <p:spPr bwMode="auto">
          <a:xfrm>
            <a:off x="381000" y="4648200"/>
            <a:ext cx="9144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42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 Example</a:t>
            </a:r>
          </a:p>
        </p:txBody>
      </p:sp>
      <p:sp>
        <p:nvSpPr>
          <p:cNvPr id="14234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029200" cy="4953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*p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the size of the vector: 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cin &gt;&gt;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[n];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for</a:t>
            </a:r>
            <a:r>
              <a:rPr lang="en-US" altLang="en-US" sz="1300" smtClean="0">
                <a:latin typeface="Courier New" panose="02070309020205020404" pitchFamily="49" charset="0"/>
              </a:rPr>
              <a:t> (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i=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 i&lt;n; i++) p[i]=i%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' ' &lt;&lt; p[n-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42342" name="Object 5"/>
          <p:cNvGraphicFramePr>
            <a:graphicFrameLocks noChangeAspect="1"/>
          </p:cNvGraphicFramePr>
          <p:nvPr/>
        </p:nvGraphicFramePr>
        <p:xfrm>
          <a:off x="5410200" y="3446463"/>
          <a:ext cx="11049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2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446463"/>
                        <a:ext cx="11049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43" name="Object 7"/>
          <p:cNvGraphicFramePr>
            <a:graphicFrameLocks noChangeAspect="1"/>
          </p:cNvGraphicFramePr>
          <p:nvPr/>
        </p:nvGraphicFramePr>
        <p:xfrm>
          <a:off x="4419600" y="1981200"/>
          <a:ext cx="44196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3" name="Image" r:id="rId8" imgW="4419048" imgH="1447619" progId="Photoshop.Image.7">
                  <p:embed/>
                </p:oleObj>
              </mc:Choice>
              <mc:Fallback>
                <p:oleObj name="Image" r:id="rId8" imgW="4419048" imgH="1447619" progId="Photoshop.Image.7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981200"/>
                        <a:ext cx="441960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44" name="Text Box 10"/>
          <p:cNvSpPr txBox="1">
            <a:spLocks noChangeArrowheads="1"/>
          </p:cNvSpPr>
          <p:nvPr/>
        </p:nvSpPr>
        <p:spPr bwMode="auto">
          <a:xfrm>
            <a:off x="4876800" y="3522663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142345" name="Object 11"/>
          <p:cNvGraphicFramePr>
            <a:graphicFrameLocks noChangeAspect="1"/>
          </p:cNvGraphicFramePr>
          <p:nvPr/>
        </p:nvGraphicFramePr>
        <p:xfrm>
          <a:off x="5657850" y="5124450"/>
          <a:ext cx="8953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4" name="Worksheet" r:id="rId10" imgW="1600200" imgH="1057453" progId="Excel.Sheet.8">
                  <p:embed/>
                </p:oleObj>
              </mc:Choice>
              <mc:Fallback>
                <p:oleObj name="Worksheet" r:id="rId10" imgW="1600200" imgH="1057453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5124450"/>
                        <a:ext cx="8953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46" name="Text Box 12"/>
          <p:cNvSpPr txBox="1">
            <a:spLocks noChangeArrowheads="1"/>
          </p:cNvSpPr>
          <p:nvPr/>
        </p:nvSpPr>
        <p:spPr bwMode="auto">
          <a:xfrm>
            <a:off x="6248400" y="5181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42347" name="Line 13"/>
          <p:cNvSpPr>
            <a:spLocks noChangeShapeType="1"/>
          </p:cNvSpPr>
          <p:nvPr/>
        </p:nvSpPr>
        <p:spPr bwMode="auto">
          <a:xfrm flipV="1">
            <a:off x="5181600" y="63246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2348" name="Line 14"/>
          <p:cNvSpPr>
            <a:spLocks noChangeShapeType="1"/>
          </p:cNvSpPr>
          <p:nvPr/>
        </p:nvSpPr>
        <p:spPr bwMode="auto">
          <a:xfrm flipH="1" flipV="1">
            <a:off x="5181600" y="5410200"/>
            <a:ext cx="0" cy="9144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2349" name="Line 15"/>
          <p:cNvSpPr>
            <a:spLocks noChangeShapeType="1"/>
          </p:cNvSpPr>
          <p:nvPr/>
        </p:nvSpPr>
        <p:spPr bwMode="auto">
          <a:xfrm flipH="1" flipV="1">
            <a:off x="5181600" y="54102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42350" name="Object 16"/>
          <p:cNvGraphicFramePr>
            <a:graphicFrameLocks noChangeAspect="1"/>
          </p:cNvGraphicFramePr>
          <p:nvPr/>
        </p:nvGraphicFramePr>
        <p:xfrm>
          <a:off x="7505700" y="25146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5" name="Image" r:id="rId12" imgW="114125" imgH="177465" progId="Photoshop.Image.7">
                  <p:embed/>
                </p:oleObj>
              </mc:Choice>
              <mc:Fallback>
                <p:oleObj name="Image" r:id="rId12" imgW="114125" imgH="177465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5700" y="2514600"/>
                        <a:ext cx="1143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16"/>
          <p:cNvGraphicFramePr>
            <a:graphicFrameLocks noChangeAspect="1"/>
          </p:cNvGraphicFramePr>
          <p:nvPr/>
        </p:nvGraphicFramePr>
        <p:xfrm>
          <a:off x="5410200" y="34290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99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4290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87" name="Rectangle 4"/>
          <p:cNvSpPr>
            <a:spLocks noChangeArrowheads="1"/>
          </p:cNvSpPr>
          <p:nvPr/>
        </p:nvSpPr>
        <p:spPr bwMode="auto">
          <a:xfrm>
            <a:off x="381000" y="4876800"/>
            <a:ext cx="15240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44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 Example</a:t>
            </a:r>
          </a:p>
        </p:txBody>
      </p:sp>
      <p:sp>
        <p:nvSpPr>
          <p:cNvPr id="1443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029200" cy="4953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*p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the size of the vector: 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cin &gt;&gt;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[n];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for</a:t>
            </a:r>
            <a:r>
              <a:rPr lang="en-US" altLang="en-US" sz="1300" smtClean="0">
                <a:latin typeface="Courier New" panose="02070309020205020404" pitchFamily="49" charset="0"/>
              </a:rPr>
              <a:t> (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i=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 i&lt;n; i++) p[i]=i%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' ' &lt;&lt; p[n-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44390" name="Object 7"/>
          <p:cNvGraphicFramePr>
            <a:graphicFrameLocks noChangeAspect="1"/>
          </p:cNvGraphicFramePr>
          <p:nvPr/>
        </p:nvGraphicFramePr>
        <p:xfrm>
          <a:off x="5486400" y="4267200"/>
          <a:ext cx="27146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00" name="Worksheet" r:id="rId6" imgW="4762500" imgH="1057453" progId="Excel.Sheet.8">
                  <p:embed/>
                </p:oleObj>
              </mc:Choice>
              <mc:Fallback>
                <p:oleObj name="Worksheet" r:id="rId6" imgW="4762500" imgH="1057453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4267200"/>
                        <a:ext cx="2714625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391" name="Object 14"/>
          <p:cNvGraphicFramePr>
            <a:graphicFrameLocks noChangeAspect="1"/>
          </p:cNvGraphicFramePr>
          <p:nvPr/>
        </p:nvGraphicFramePr>
        <p:xfrm>
          <a:off x="4419600" y="1981200"/>
          <a:ext cx="44196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01" name="Image" r:id="rId8" imgW="4419048" imgH="1447619" progId="Photoshop.Image.7">
                  <p:embed/>
                </p:oleObj>
              </mc:Choice>
              <mc:Fallback>
                <p:oleObj name="Image" r:id="rId8" imgW="4419048" imgH="1447619" progId="Photoshop.Image.7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981200"/>
                        <a:ext cx="441960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92" name="Text Box 17"/>
          <p:cNvSpPr txBox="1">
            <a:spLocks noChangeArrowheads="1"/>
          </p:cNvSpPr>
          <p:nvPr/>
        </p:nvSpPr>
        <p:spPr bwMode="auto">
          <a:xfrm>
            <a:off x="4876800" y="3522663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144393" name="Object 18"/>
          <p:cNvGraphicFramePr>
            <a:graphicFrameLocks noChangeAspect="1"/>
          </p:cNvGraphicFramePr>
          <p:nvPr/>
        </p:nvGraphicFramePr>
        <p:xfrm>
          <a:off x="5657850" y="5124450"/>
          <a:ext cx="8953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02" name="Worksheet" r:id="rId10" imgW="1600200" imgH="1057453" progId="Excel.Sheet.8">
                  <p:embed/>
                </p:oleObj>
              </mc:Choice>
              <mc:Fallback>
                <p:oleObj name="Worksheet" r:id="rId10" imgW="1600200" imgH="1057453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5124450"/>
                        <a:ext cx="8953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94" name="Text Box 19"/>
          <p:cNvSpPr txBox="1">
            <a:spLocks noChangeArrowheads="1"/>
          </p:cNvSpPr>
          <p:nvPr/>
        </p:nvSpPr>
        <p:spPr bwMode="auto">
          <a:xfrm>
            <a:off x="6248400" y="5181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44395" name="Line 20"/>
          <p:cNvSpPr>
            <a:spLocks noChangeShapeType="1"/>
          </p:cNvSpPr>
          <p:nvPr/>
        </p:nvSpPr>
        <p:spPr bwMode="auto">
          <a:xfrm flipV="1">
            <a:off x="5181600" y="4572000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396" name="Line 21"/>
          <p:cNvSpPr>
            <a:spLocks noChangeShapeType="1"/>
          </p:cNvSpPr>
          <p:nvPr/>
        </p:nvSpPr>
        <p:spPr bwMode="auto">
          <a:xfrm flipH="1" flipV="1">
            <a:off x="5181600" y="4572000"/>
            <a:ext cx="0" cy="83820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397" name="Line 22"/>
          <p:cNvSpPr>
            <a:spLocks noChangeShapeType="1"/>
          </p:cNvSpPr>
          <p:nvPr/>
        </p:nvSpPr>
        <p:spPr bwMode="auto">
          <a:xfrm flipH="1" flipV="1">
            <a:off x="5181600" y="5410200"/>
            <a:ext cx="457200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44398" name="Object 23"/>
          <p:cNvGraphicFramePr>
            <a:graphicFrameLocks noChangeAspect="1"/>
          </p:cNvGraphicFramePr>
          <p:nvPr/>
        </p:nvGraphicFramePr>
        <p:xfrm>
          <a:off x="7505700" y="25146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03" name="Image" r:id="rId12" imgW="114125" imgH="177465" progId="Photoshop.Image.7">
                  <p:embed/>
                </p:oleObj>
              </mc:Choice>
              <mc:Fallback>
                <p:oleObj name="Image" r:id="rId12" imgW="114125" imgH="177465" progId="Photoshop.Image.7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5700" y="2514600"/>
                        <a:ext cx="1143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90500"/>
            <a:ext cx="7239000" cy="1527175"/>
          </a:xfrm>
        </p:spPr>
        <p:txBody>
          <a:bodyPr/>
          <a:lstStyle/>
          <a:p>
            <a:pPr eaLnBrk="1" hangingPunct="1"/>
            <a:r>
              <a:rPr lang="en-US" altLang="en-US" smtClean="0"/>
              <a:t>The “Dereferencing” Operator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600200"/>
            <a:ext cx="48768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000" smtClean="0"/>
              <a:t>The </a:t>
            </a:r>
            <a:r>
              <a:rPr lang="en-US" altLang="en-US" sz="2000" b="1" smtClean="0">
                <a:latin typeface="Courier New" panose="02070309020205020404" pitchFamily="49" charset="0"/>
              </a:rPr>
              <a:t>*</a:t>
            </a:r>
            <a:r>
              <a:rPr lang="en-US" altLang="en-US" sz="2000" smtClean="0"/>
              <a:t> is the </a:t>
            </a:r>
            <a:r>
              <a:rPr lang="en-US" altLang="en-US" sz="2000" b="1" smtClean="0"/>
              <a:t>dereferencing</a:t>
            </a:r>
            <a:r>
              <a:rPr lang="en-US" altLang="en-US" sz="2000" smtClean="0"/>
              <a:t> operator. 	</a:t>
            </a:r>
          </a:p>
          <a:p>
            <a:pPr lvl="2" eaLnBrk="1" hangingPunct="1">
              <a:lnSpc>
                <a:spcPct val="80000"/>
              </a:lnSpc>
            </a:pPr>
            <a:endParaRPr lang="en-US" altLang="en-US" sz="1700" smtClean="0"/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altLang="en-US" sz="2000" smtClean="0"/>
              <a:t>For example: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	</a:t>
            </a:r>
            <a:r>
              <a:rPr lang="en-US" altLang="en-US" sz="2000" smtClean="0">
                <a:latin typeface="Courier New" panose="02070309020205020404" pitchFamily="49" charset="0"/>
              </a:rPr>
              <a:t>y =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sets the value of </a:t>
            </a:r>
            <a:r>
              <a:rPr lang="en-US" altLang="en-US" sz="2000" b="1" smtClean="0">
                <a:latin typeface="Courier New" panose="02070309020205020404" pitchFamily="49" charset="0"/>
              </a:rPr>
              <a:t>y</a:t>
            </a:r>
            <a:r>
              <a:rPr lang="en-US" altLang="en-US" sz="2000" smtClean="0"/>
              <a:t> equal to the 	value pointed to by the pointer 	variable </a:t>
            </a:r>
            <a:r>
              <a:rPr lang="en-US" altLang="en-US" sz="2000" b="1" smtClean="0">
                <a:latin typeface="Courier New" panose="02070309020205020404" pitchFamily="49" charset="0"/>
              </a:rPr>
              <a:t>p</a:t>
            </a:r>
            <a:r>
              <a:rPr lang="en-US" altLang="en-US" sz="2000" smtClean="0"/>
              <a:t>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</p:txBody>
      </p:sp>
      <p:sp>
        <p:nvSpPr>
          <p:cNvPr id="474116" name="Rectangle 4"/>
          <p:cNvSpPr>
            <a:spLocks noChangeArrowheads="1"/>
          </p:cNvSpPr>
          <p:nvPr/>
        </p:nvSpPr>
        <p:spPr bwMode="auto">
          <a:xfrm>
            <a:off x="685800" y="4114800"/>
            <a:ext cx="2514600" cy="205740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shade val="95294"/>
                  <a:invGamma/>
                  <a:alpha val="5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y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3.4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 x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3.7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</a:t>
            </a:r>
            <a:r>
              <a:rPr lang="en-US" sz="1600">
                <a:latin typeface="Courier New" pitchFamily="49" charset="0"/>
                <a:cs typeface="Arial" charset="0"/>
              </a:rPr>
              <a:t> *p;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p = &amp;x;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*p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7.5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y = *p;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17"/>
          <p:cNvGraphicFramePr>
            <a:graphicFrameLocks noChangeAspect="1"/>
          </p:cNvGraphicFramePr>
          <p:nvPr/>
        </p:nvGraphicFramePr>
        <p:xfrm>
          <a:off x="5410200" y="344805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47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44805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435" name="Rectangle 4"/>
          <p:cNvSpPr>
            <a:spLocks noChangeArrowheads="1"/>
          </p:cNvSpPr>
          <p:nvPr/>
        </p:nvSpPr>
        <p:spPr bwMode="auto">
          <a:xfrm>
            <a:off x="381000" y="5029200"/>
            <a:ext cx="3276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46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 Example</a:t>
            </a:r>
          </a:p>
        </p:txBody>
      </p:sp>
      <p:sp>
        <p:nvSpPr>
          <p:cNvPr id="1464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029200" cy="4953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*p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the size of the vector: 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cin &gt;&gt;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[n];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for</a:t>
            </a:r>
            <a:r>
              <a:rPr lang="en-US" altLang="en-US" sz="1300" smtClean="0">
                <a:latin typeface="Courier New" panose="02070309020205020404" pitchFamily="49" charset="0"/>
              </a:rPr>
              <a:t> (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i=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 i&lt;n; i++) p[i]=i%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' ' &lt;&lt; p[n-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46438" name="Object 14"/>
          <p:cNvGraphicFramePr>
            <a:graphicFrameLocks noChangeAspect="1"/>
          </p:cNvGraphicFramePr>
          <p:nvPr/>
        </p:nvGraphicFramePr>
        <p:xfrm>
          <a:off x="4419600" y="1981200"/>
          <a:ext cx="44196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48" name="Image" r:id="rId6" imgW="4419048" imgH="1447619" progId="Photoshop.Image.7">
                  <p:embed/>
                </p:oleObj>
              </mc:Choice>
              <mc:Fallback>
                <p:oleObj name="Image" r:id="rId6" imgW="4419048" imgH="1447619" progId="Photoshop.Image.7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981200"/>
                        <a:ext cx="441960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39" name="Object 15"/>
          <p:cNvGraphicFramePr>
            <a:graphicFrameLocks noChangeAspect="1"/>
          </p:cNvGraphicFramePr>
          <p:nvPr/>
        </p:nvGraphicFramePr>
        <p:xfrm>
          <a:off x="5486400" y="4267200"/>
          <a:ext cx="27241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49" name="Worksheet" r:id="rId8" imgW="4762500" imgH="1057453" progId="Excel.Sheet.8">
                  <p:embed/>
                </p:oleObj>
              </mc:Choice>
              <mc:Fallback>
                <p:oleObj name="Worksheet" r:id="rId8" imgW="4762500" imgH="1057453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4267200"/>
                        <a:ext cx="272415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440" name="Text Box 18"/>
          <p:cNvSpPr txBox="1">
            <a:spLocks noChangeArrowheads="1"/>
          </p:cNvSpPr>
          <p:nvPr/>
        </p:nvSpPr>
        <p:spPr bwMode="auto">
          <a:xfrm>
            <a:off x="4876800" y="3522663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146441" name="Object 19"/>
          <p:cNvGraphicFramePr>
            <a:graphicFrameLocks noChangeAspect="1"/>
          </p:cNvGraphicFramePr>
          <p:nvPr/>
        </p:nvGraphicFramePr>
        <p:xfrm>
          <a:off x="5657850" y="5124450"/>
          <a:ext cx="8953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50" name="Worksheet" r:id="rId10" imgW="1600200" imgH="1057453" progId="Excel.Sheet.8">
                  <p:embed/>
                </p:oleObj>
              </mc:Choice>
              <mc:Fallback>
                <p:oleObj name="Worksheet" r:id="rId10" imgW="1600200" imgH="1057453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5124450"/>
                        <a:ext cx="8953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6442" name="Text Box 20"/>
          <p:cNvSpPr txBox="1">
            <a:spLocks noChangeArrowheads="1"/>
          </p:cNvSpPr>
          <p:nvPr/>
        </p:nvSpPr>
        <p:spPr bwMode="auto">
          <a:xfrm>
            <a:off x="6248400" y="5181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46443" name="Line 21"/>
          <p:cNvSpPr>
            <a:spLocks noChangeShapeType="1"/>
          </p:cNvSpPr>
          <p:nvPr/>
        </p:nvSpPr>
        <p:spPr bwMode="auto">
          <a:xfrm flipV="1">
            <a:off x="5181600" y="4572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6444" name="Line 22"/>
          <p:cNvSpPr>
            <a:spLocks noChangeShapeType="1"/>
          </p:cNvSpPr>
          <p:nvPr/>
        </p:nvSpPr>
        <p:spPr bwMode="auto">
          <a:xfrm flipH="1" flipV="1">
            <a:off x="5181600" y="4572000"/>
            <a:ext cx="0" cy="838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6445" name="Line 23"/>
          <p:cNvSpPr>
            <a:spLocks noChangeShapeType="1"/>
          </p:cNvSpPr>
          <p:nvPr/>
        </p:nvSpPr>
        <p:spPr bwMode="auto">
          <a:xfrm flipH="1" flipV="1">
            <a:off x="5181600" y="54102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46446" name="Object 24"/>
          <p:cNvGraphicFramePr>
            <a:graphicFrameLocks noChangeAspect="1"/>
          </p:cNvGraphicFramePr>
          <p:nvPr/>
        </p:nvGraphicFramePr>
        <p:xfrm>
          <a:off x="7505700" y="25146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51" name="Image" r:id="rId12" imgW="114125" imgH="177465" progId="Photoshop.Image.7">
                  <p:embed/>
                </p:oleObj>
              </mc:Choice>
              <mc:Fallback>
                <p:oleObj name="Image" r:id="rId12" imgW="114125" imgH="177465" progId="Photoshop.Image.7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5700" y="2514600"/>
                        <a:ext cx="1143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30"/>
          <p:cNvSpPr>
            <a:spLocks noChangeArrowheads="1"/>
          </p:cNvSpPr>
          <p:nvPr/>
        </p:nvSpPr>
        <p:spPr bwMode="auto">
          <a:xfrm>
            <a:off x="7620000" y="4419600"/>
            <a:ext cx="2286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48483" name="Rectangle 29"/>
          <p:cNvSpPr>
            <a:spLocks noChangeArrowheads="1"/>
          </p:cNvSpPr>
          <p:nvPr/>
        </p:nvSpPr>
        <p:spPr bwMode="auto">
          <a:xfrm>
            <a:off x="5791200" y="4419600"/>
            <a:ext cx="3048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48484" name="Rectangle 4"/>
          <p:cNvSpPr>
            <a:spLocks noChangeArrowheads="1"/>
          </p:cNvSpPr>
          <p:nvPr/>
        </p:nvSpPr>
        <p:spPr bwMode="auto">
          <a:xfrm>
            <a:off x="381000" y="5257800"/>
            <a:ext cx="3810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484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 Example</a:t>
            </a:r>
          </a:p>
        </p:txBody>
      </p:sp>
      <p:sp>
        <p:nvSpPr>
          <p:cNvPr id="1484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029200" cy="4953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*p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the size of the vector: 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cin &gt;&gt;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[n];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for</a:t>
            </a:r>
            <a:r>
              <a:rPr lang="en-US" altLang="en-US" sz="1300" smtClean="0">
                <a:latin typeface="Courier New" panose="02070309020205020404" pitchFamily="49" charset="0"/>
              </a:rPr>
              <a:t> (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i=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 i&lt;n; i++) p[i]=i%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' ' &lt;&lt; p[n-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48487" name="Object 13"/>
          <p:cNvGraphicFramePr>
            <a:graphicFrameLocks noChangeAspect="1"/>
          </p:cNvGraphicFramePr>
          <p:nvPr/>
        </p:nvGraphicFramePr>
        <p:xfrm>
          <a:off x="4419600" y="1981200"/>
          <a:ext cx="44196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99" name="Image" r:id="rId4" imgW="4419048" imgH="1447619" progId="Photoshop.Image.7">
                  <p:embed/>
                </p:oleObj>
              </mc:Choice>
              <mc:Fallback>
                <p:oleObj name="Image" r:id="rId4" imgW="4419048" imgH="1447619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981200"/>
                        <a:ext cx="441960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8488" name="Object 16"/>
          <p:cNvGraphicFramePr>
            <a:graphicFrameLocks noChangeAspect="1"/>
          </p:cNvGraphicFramePr>
          <p:nvPr/>
        </p:nvGraphicFramePr>
        <p:xfrm>
          <a:off x="5486400" y="4267200"/>
          <a:ext cx="27241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00" name="Worksheet" r:id="rId6" imgW="4762500" imgH="1057453" progId="Excel.Sheet.8">
                  <p:embed/>
                </p:oleObj>
              </mc:Choice>
              <mc:Fallback>
                <p:oleObj name="Worksheet" r:id="rId6" imgW="4762500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4267200"/>
                        <a:ext cx="272415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489" name="Text Box 19"/>
          <p:cNvSpPr txBox="1">
            <a:spLocks noChangeArrowheads="1"/>
          </p:cNvSpPr>
          <p:nvPr/>
        </p:nvSpPr>
        <p:spPr bwMode="auto">
          <a:xfrm>
            <a:off x="4876800" y="3522663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148490" name="Object 20"/>
          <p:cNvGraphicFramePr>
            <a:graphicFrameLocks noChangeAspect="1"/>
          </p:cNvGraphicFramePr>
          <p:nvPr/>
        </p:nvGraphicFramePr>
        <p:xfrm>
          <a:off x="5657850" y="5124450"/>
          <a:ext cx="8953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01" name="Worksheet" r:id="rId8" imgW="1600200" imgH="1057453" progId="Excel.Sheet.8">
                  <p:embed/>
                </p:oleObj>
              </mc:Choice>
              <mc:Fallback>
                <p:oleObj name="Worksheet" r:id="rId8" imgW="1600200" imgH="1057453" progId="Excel.Sheet.8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5124450"/>
                        <a:ext cx="8953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491" name="Text Box 21"/>
          <p:cNvSpPr txBox="1">
            <a:spLocks noChangeArrowheads="1"/>
          </p:cNvSpPr>
          <p:nvPr/>
        </p:nvSpPr>
        <p:spPr bwMode="auto">
          <a:xfrm>
            <a:off x="6248400" y="5181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48492" name="Line 22"/>
          <p:cNvSpPr>
            <a:spLocks noChangeShapeType="1"/>
          </p:cNvSpPr>
          <p:nvPr/>
        </p:nvSpPr>
        <p:spPr bwMode="auto">
          <a:xfrm flipV="1">
            <a:off x="5181600" y="4572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8493" name="Line 23"/>
          <p:cNvSpPr>
            <a:spLocks noChangeShapeType="1"/>
          </p:cNvSpPr>
          <p:nvPr/>
        </p:nvSpPr>
        <p:spPr bwMode="auto">
          <a:xfrm flipH="1" flipV="1">
            <a:off x="5181600" y="4572000"/>
            <a:ext cx="0" cy="838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8494" name="Line 24"/>
          <p:cNvSpPr>
            <a:spLocks noChangeShapeType="1"/>
          </p:cNvSpPr>
          <p:nvPr/>
        </p:nvSpPr>
        <p:spPr bwMode="auto">
          <a:xfrm flipH="1" flipV="1">
            <a:off x="5181600" y="54102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48495" name="Object 25"/>
          <p:cNvGraphicFramePr>
            <a:graphicFrameLocks noChangeAspect="1"/>
          </p:cNvGraphicFramePr>
          <p:nvPr/>
        </p:nvGraphicFramePr>
        <p:xfrm>
          <a:off x="7505700" y="25146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02" name="Image" r:id="rId10" imgW="114125" imgH="177465" progId="Photoshop.Image.7">
                  <p:embed/>
                </p:oleObj>
              </mc:Choice>
              <mc:Fallback>
                <p:oleObj name="Image" r:id="rId10" imgW="114125" imgH="177465" progId="Photoshop.Image.7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5700" y="2514600"/>
                        <a:ext cx="1143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8496" name="Object 26"/>
          <p:cNvGraphicFramePr>
            <a:graphicFrameLocks noChangeAspect="1"/>
          </p:cNvGraphicFramePr>
          <p:nvPr/>
        </p:nvGraphicFramePr>
        <p:xfrm>
          <a:off x="4648200" y="2667000"/>
          <a:ext cx="1524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03" name="Image" r:id="rId12" imgW="152274" imgH="177465" progId="Photoshop.Image.7">
                  <p:embed/>
                </p:oleObj>
              </mc:Choice>
              <mc:Fallback>
                <p:oleObj name="Image" r:id="rId12" imgW="152274" imgH="177465" progId="Photoshop.Image.7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667000"/>
                        <a:ext cx="1524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8497" name="Line 28"/>
          <p:cNvSpPr>
            <a:spLocks noChangeShapeType="1"/>
          </p:cNvSpPr>
          <p:nvPr/>
        </p:nvSpPr>
        <p:spPr bwMode="auto">
          <a:xfrm flipV="1">
            <a:off x="4648200" y="2667000"/>
            <a:ext cx="0" cy="3048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48498" name="Object 31"/>
          <p:cNvGraphicFramePr>
            <a:graphicFrameLocks noChangeAspect="1"/>
          </p:cNvGraphicFramePr>
          <p:nvPr/>
        </p:nvGraphicFramePr>
        <p:xfrm>
          <a:off x="5410200" y="344805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04" name="Worksheet" r:id="rId14" imgW="1971675" imgH="1057453" progId="Excel.Sheet.8">
                  <p:embed/>
                </p:oleObj>
              </mc:Choice>
              <mc:Fallback>
                <p:oleObj name="Worksheet" r:id="rId14" imgW="1971675" imgH="1057453" progId="Excel.Sheet.8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44805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2"/>
          <p:cNvGraphicFramePr>
            <a:graphicFrameLocks noChangeAspect="1"/>
          </p:cNvGraphicFramePr>
          <p:nvPr/>
        </p:nvGraphicFramePr>
        <p:xfrm>
          <a:off x="5486400" y="4267200"/>
          <a:ext cx="27241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47" name="Worksheet" r:id="rId4" imgW="4762500" imgH="1057453" progId="Excel.Sheet.8">
                  <p:embed/>
                </p:oleObj>
              </mc:Choice>
              <mc:Fallback>
                <p:oleObj name="Worksheet" r:id="rId4" imgW="4762500" imgH="1057453" progId="Excel.Sheet.8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4267200"/>
                        <a:ext cx="272415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531" name="Rectangle 4"/>
          <p:cNvSpPr>
            <a:spLocks noChangeArrowheads="1"/>
          </p:cNvSpPr>
          <p:nvPr/>
        </p:nvSpPr>
        <p:spPr bwMode="auto">
          <a:xfrm>
            <a:off x="381000" y="5410200"/>
            <a:ext cx="12954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50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Memory Allocation Example</a:t>
            </a:r>
          </a:p>
        </p:txBody>
      </p:sp>
      <p:sp>
        <p:nvSpPr>
          <p:cNvPr id="1505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029200" cy="4953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 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*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*p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*(p+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(p+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)[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8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the size of the vector: 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cin &gt;&gt; 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[n];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for</a:t>
            </a:r>
            <a:r>
              <a:rPr lang="en-US" altLang="en-US" sz="1300" smtClean="0">
                <a:latin typeface="Courier New" panose="02070309020205020404" pitchFamily="49" charset="0"/>
              </a:rPr>
              <a:t> (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i=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 i&lt;n; i++) p[i]=i%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cout &lt;&lt; p[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' ' &lt;&lt; p[n-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delete</a:t>
            </a:r>
            <a:r>
              <a:rPr lang="en-US" altLang="en-US" sz="1300" smtClean="0">
                <a:latin typeface="Courier New" panose="02070309020205020404" pitchFamily="49" charset="0"/>
              </a:rPr>
              <a:t> [] 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50534" name="Object 13"/>
          <p:cNvGraphicFramePr>
            <a:graphicFrameLocks noChangeAspect="1"/>
          </p:cNvGraphicFramePr>
          <p:nvPr/>
        </p:nvGraphicFramePr>
        <p:xfrm>
          <a:off x="4419600" y="1981200"/>
          <a:ext cx="44196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48" name="Image" r:id="rId6" imgW="4419048" imgH="1447619" progId="Photoshop.Image.7">
                  <p:embed/>
                </p:oleObj>
              </mc:Choice>
              <mc:Fallback>
                <p:oleObj name="Image" r:id="rId6" imgW="4419048" imgH="1447619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981200"/>
                        <a:ext cx="441960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535" name="Line 20"/>
          <p:cNvSpPr>
            <a:spLocks noChangeShapeType="1"/>
          </p:cNvSpPr>
          <p:nvPr/>
        </p:nvSpPr>
        <p:spPr bwMode="auto">
          <a:xfrm flipV="1">
            <a:off x="5486400" y="4267200"/>
            <a:ext cx="2743200" cy="60960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0536" name="Line 21"/>
          <p:cNvSpPr>
            <a:spLocks noChangeShapeType="1"/>
          </p:cNvSpPr>
          <p:nvPr/>
        </p:nvSpPr>
        <p:spPr bwMode="auto">
          <a:xfrm>
            <a:off x="5410200" y="4267200"/>
            <a:ext cx="2819400" cy="60960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0537" name="Text Box 25"/>
          <p:cNvSpPr txBox="1">
            <a:spLocks noChangeArrowheads="1"/>
          </p:cNvSpPr>
          <p:nvPr/>
        </p:nvSpPr>
        <p:spPr bwMode="auto">
          <a:xfrm>
            <a:off x="4876800" y="3522663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150538" name="Object 26"/>
          <p:cNvGraphicFramePr>
            <a:graphicFrameLocks noChangeAspect="1"/>
          </p:cNvGraphicFramePr>
          <p:nvPr/>
        </p:nvGraphicFramePr>
        <p:xfrm>
          <a:off x="5657850" y="5124450"/>
          <a:ext cx="8953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49" name="Worksheet" r:id="rId8" imgW="1600200" imgH="1057453" progId="Excel.Sheet.8">
                  <p:embed/>
                </p:oleObj>
              </mc:Choice>
              <mc:Fallback>
                <p:oleObj name="Worksheet" r:id="rId8" imgW="1600200" imgH="1057453" progId="Excel.Sheet.8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5124450"/>
                        <a:ext cx="8953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539" name="Text Box 27"/>
          <p:cNvSpPr txBox="1">
            <a:spLocks noChangeArrowheads="1"/>
          </p:cNvSpPr>
          <p:nvPr/>
        </p:nvSpPr>
        <p:spPr bwMode="auto">
          <a:xfrm>
            <a:off x="6248400" y="5181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50540" name="Line 28"/>
          <p:cNvSpPr>
            <a:spLocks noChangeShapeType="1"/>
          </p:cNvSpPr>
          <p:nvPr/>
        </p:nvSpPr>
        <p:spPr bwMode="auto">
          <a:xfrm flipV="1">
            <a:off x="5181600" y="4572000"/>
            <a:ext cx="3048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0541" name="Line 29"/>
          <p:cNvSpPr>
            <a:spLocks noChangeShapeType="1"/>
          </p:cNvSpPr>
          <p:nvPr/>
        </p:nvSpPr>
        <p:spPr bwMode="auto">
          <a:xfrm flipH="1" flipV="1">
            <a:off x="5181600" y="4572000"/>
            <a:ext cx="0" cy="83820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0542" name="Line 30"/>
          <p:cNvSpPr>
            <a:spLocks noChangeShapeType="1"/>
          </p:cNvSpPr>
          <p:nvPr/>
        </p:nvSpPr>
        <p:spPr bwMode="auto">
          <a:xfrm flipH="1" flipV="1">
            <a:off x="5181600" y="5410200"/>
            <a:ext cx="457200" cy="0"/>
          </a:xfrm>
          <a:prstGeom prst="line">
            <a:avLst/>
          </a:prstGeom>
          <a:noFill/>
          <a:ln w="28575">
            <a:solidFill>
              <a:schemeClr val="tx2"/>
            </a:solidFill>
            <a:prstDash val="lgDashDotDot"/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50543" name="Object 31"/>
          <p:cNvGraphicFramePr>
            <a:graphicFrameLocks noChangeAspect="1"/>
          </p:cNvGraphicFramePr>
          <p:nvPr/>
        </p:nvGraphicFramePr>
        <p:xfrm>
          <a:off x="7505700" y="25146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50" name="Image" r:id="rId10" imgW="114125" imgH="177465" progId="Photoshop.Image.7">
                  <p:embed/>
                </p:oleObj>
              </mc:Choice>
              <mc:Fallback>
                <p:oleObj name="Image" r:id="rId10" imgW="114125" imgH="177465" progId="Photoshop.Image.7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5700" y="2514600"/>
                        <a:ext cx="1143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0544" name="Object 32"/>
          <p:cNvGraphicFramePr>
            <a:graphicFrameLocks noChangeAspect="1"/>
          </p:cNvGraphicFramePr>
          <p:nvPr/>
        </p:nvGraphicFramePr>
        <p:xfrm>
          <a:off x="4648200" y="2667000"/>
          <a:ext cx="1524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51" name="Image" r:id="rId12" imgW="152274" imgH="177465" progId="Photoshop.Image.7">
                  <p:embed/>
                </p:oleObj>
              </mc:Choice>
              <mc:Fallback>
                <p:oleObj name="Image" r:id="rId12" imgW="152274" imgH="177465" progId="Photoshop.Image.7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667000"/>
                        <a:ext cx="1524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545" name="Line 33"/>
          <p:cNvSpPr>
            <a:spLocks noChangeShapeType="1"/>
          </p:cNvSpPr>
          <p:nvPr/>
        </p:nvSpPr>
        <p:spPr bwMode="auto">
          <a:xfrm flipV="1">
            <a:off x="4648200" y="2667000"/>
            <a:ext cx="0" cy="3048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50546" name="Object 34"/>
          <p:cNvGraphicFramePr>
            <a:graphicFrameLocks noChangeAspect="1"/>
          </p:cNvGraphicFramePr>
          <p:nvPr/>
        </p:nvGraphicFramePr>
        <p:xfrm>
          <a:off x="5410200" y="344805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52" name="Worksheet" r:id="rId14" imgW="1971675" imgH="1057453" progId="Excel.Sheet.8">
                  <p:embed/>
                </p:oleObj>
              </mc:Choice>
              <mc:Fallback>
                <p:oleObj name="Worksheet" r:id="rId14" imgW="1971675" imgH="1057453" progId="Excel.Sheet.8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44805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Quick Review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 smtClean="0"/>
              <a:t>What’s wrong here?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/>
              <a:t> </a:t>
            </a:r>
            <a:r>
              <a:rPr lang="en-US" altLang="en-US" dirty="0" smtClean="0">
                <a:latin typeface="Courier New" panose="02070309020205020404" pitchFamily="49" charset="0"/>
              </a:rPr>
              <a:t>double *p;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>
                <a:latin typeface="Courier New" panose="02070309020205020404" pitchFamily="49" charset="0"/>
              </a:rPr>
              <a:t>*p = 2.4;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>
                <a:latin typeface="Courier New" panose="02070309020205020404" pitchFamily="49" charset="0"/>
              </a:rPr>
              <a:t> </a:t>
            </a:r>
            <a:r>
              <a:rPr lang="en-US" altLang="en-US" dirty="0" err="1" smtClean="0">
                <a:latin typeface="Courier New" panose="02070309020205020404" pitchFamily="49" charset="0"/>
              </a:rPr>
              <a:t>cout</a:t>
            </a:r>
            <a:r>
              <a:rPr lang="en-US" altLang="en-US" dirty="0" smtClean="0">
                <a:latin typeface="Courier New" panose="02070309020205020404" pitchFamily="49" charset="0"/>
              </a:rPr>
              <a:t> &lt;&lt; *p;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>
                <a:latin typeface="Courier New" panose="02070309020205020404" pitchFamily="49" charset="0"/>
              </a:rPr>
              <a:t> delete p;</a:t>
            </a: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Quick Review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 smtClean="0"/>
              <a:t>Alternative 1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/>
              <a:t> </a:t>
            </a:r>
            <a:r>
              <a:rPr lang="en-US" altLang="en-US" dirty="0" smtClean="0">
                <a:latin typeface="Courier New" panose="02070309020205020404" pitchFamily="49" charset="0"/>
              </a:rPr>
              <a:t>double *p;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>
                <a:latin typeface="Courier New" panose="02070309020205020404" pitchFamily="49" charset="0"/>
              </a:rPr>
              <a:t> p = new double;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>
                <a:latin typeface="Courier New" panose="02070309020205020404" pitchFamily="49" charset="0"/>
              </a:rPr>
              <a:t>*p = 2.4;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>
                <a:latin typeface="Courier New" panose="02070309020205020404" pitchFamily="49" charset="0"/>
              </a:rPr>
              <a:t> </a:t>
            </a:r>
            <a:r>
              <a:rPr lang="en-US" altLang="en-US" dirty="0" err="1" smtClean="0">
                <a:latin typeface="Courier New" panose="02070309020205020404" pitchFamily="49" charset="0"/>
              </a:rPr>
              <a:t>cout</a:t>
            </a:r>
            <a:r>
              <a:rPr lang="en-US" altLang="en-US" dirty="0" smtClean="0">
                <a:latin typeface="Courier New" panose="02070309020205020404" pitchFamily="49" charset="0"/>
              </a:rPr>
              <a:t> &lt;&lt; *p;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>
                <a:latin typeface="Courier New" panose="02070309020205020404" pitchFamily="49" charset="0"/>
              </a:rPr>
              <a:t> delete p;</a:t>
            </a:r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Quick Review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 smtClean="0"/>
              <a:t>Alternative 2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/>
              <a:t> </a:t>
            </a:r>
            <a:r>
              <a:rPr lang="en-US" altLang="en-US" dirty="0" smtClean="0">
                <a:latin typeface="Courier New" panose="02070309020205020404" pitchFamily="49" charset="0"/>
              </a:rPr>
              <a:t>double *p, a;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>
                <a:latin typeface="Courier New" panose="02070309020205020404" pitchFamily="49" charset="0"/>
              </a:rPr>
              <a:t> p = &amp;a;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>
                <a:latin typeface="Courier New" panose="02070309020205020404" pitchFamily="49" charset="0"/>
              </a:rPr>
              <a:t>*p = 2.4;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>
                <a:latin typeface="Courier New" panose="02070309020205020404" pitchFamily="49" charset="0"/>
              </a:rPr>
              <a:t> </a:t>
            </a:r>
            <a:r>
              <a:rPr lang="en-US" altLang="en-US" dirty="0" err="1" smtClean="0">
                <a:latin typeface="Courier New" panose="02070309020205020404" pitchFamily="49" charset="0"/>
              </a:rPr>
              <a:t>cout</a:t>
            </a:r>
            <a:r>
              <a:rPr lang="en-US" altLang="en-US" dirty="0" smtClean="0">
                <a:latin typeface="Courier New" panose="02070309020205020404" pitchFamily="49" charset="0"/>
              </a:rPr>
              <a:t> &lt;&lt; *p;</a:t>
            </a:r>
            <a:r>
              <a:rPr lang="en-US" altLang="en-US" dirty="0" smtClean="0"/>
              <a:t> </a:t>
            </a:r>
          </a:p>
        </p:txBody>
      </p:sp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Quick Review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05800" cy="44196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dirty="0" smtClean="0"/>
              <a:t>Alternative 2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/>
              <a:t> </a:t>
            </a:r>
            <a:r>
              <a:rPr lang="en-US" altLang="en-US" dirty="0" smtClean="0">
                <a:latin typeface="Courier New" panose="02070309020205020404" pitchFamily="49" charset="0"/>
              </a:rPr>
              <a:t>double *p;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>
                <a:latin typeface="Courier New" panose="02070309020205020404" pitchFamily="49" charset="0"/>
              </a:rPr>
              <a:t> double a[2] = {1.1, 1.2};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>
                <a:latin typeface="Courier New" panose="02070309020205020404" pitchFamily="49" charset="0"/>
              </a:rPr>
              <a:t> p = a;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>
                <a:latin typeface="Courier New" panose="02070309020205020404" pitchFamily="49" charset="0"/>
              </a:rPr>
              <a:t>*p = 2.4;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>
                <a:latin typeface="Courier New" panose="02070309020205020404" pitchFamily="49" charset="0"/>
              </a:rPr>
              <a:t> </a:t>
            </a:r>
            <a:r>
              <a:rPr lang="en-US" altLang="en-US" dirty="0" err="1" smtClean="0">
                <a:latin typeface="Courier New" panose="02070309020205020404" pitchFamily="49" charset="0"/>
              </a:rPr>
              <a:t>cout</a:t>
            </a:r>
            <a:r>
              <a:rPr lang="en-US" altLang="en-US" dirty="0" smtClean="0">
                <a:latin typeface="Courier New" panose="02070309020205020404" pitchFamily="49" charset="0"/>
              </a:rPr>
              <a:t> &lt;&lt; *p;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altLang="en-US" dirty="0" smtClean="0">
                <a:latin typeface="Courier New" panose="02070309020205020404" pitchFamily="49" charset="0"/>
              </a:rPr>
              <a:t> </a:t>
            </a:r>
            <a:r>
              <a:rPr lang="en-US" altLang="en-US" dirty="0" err="1" smtClean="0">
                <a:latin typeface="Courier New" panose="02070309020205020404" pitchFamily="49" charset="0"/>
              </a:rPr>
              <a:t>cout</a:t>
            </a:r>
            <a:r>
              <a:rPr lang="en-US" altLang="en-US" dirty="0" smtClean="0">
                <a:latin typeface="Courier New" panose="02070309020205020404" pitchFamily="49" charset="0"/>
              </a:rPr>
              <a:t> &lt;&lt; a[0] &lt;&lt; a[2];</a:t>
            </a:r>
            <a:r>
              <a:rPr lang="en-US" altLang="en-US" dirty="0" smtClean="0"/>
              <a:t> //</a:t>
            </a:r>
            <a:r>
              <a:rPr lang="en-US" altLang="en-US" sz="2000" dirty="0" smtClean="0"/>
              <a:t>output? problem?</a:t>
            </a:r>
            <a:r>
              <a:rPr lang="en-US" altLang="en-US" dirty="0" smtClean="0"/>
              <a:t> </a:t>
            </a:r>
          </a:p>
        </p:txBody>
      </p:sp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90500"/>
            <a:ext cx="7010400" cy="800100"/>
          </a:xfrm>
        </p:spPr>
        <p:txBody>
          <a:bodyPr/>
          <a:lstStyle/>
          <a:p>
            <a:pPr eaLnBrk="1" hangingPunct="1"/>
            <a:r>
              <a:rPr lang="en-US" altLang="en-US" smtClean="0"/>
              <a:t>Question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5559425"/>
            <a:ext cx="7848600" cy="11430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/>
              <a:t>A. 7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/>
              <a:t>B. 12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/>
              <a:t>C. 10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/>
              <a:t>D. 18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/>
              <a:t>E. 14</a:t>
            </a:r>
          </a:p>
        </p:txBody>
      </p:sp>
      <p:sp>
        <p:nvSpPr>
          <p:cNvPr id="2" name="Rectangle 1"/>
          <p:cNvSpPr/>
          <p:nvPr/>
        </p:nvSpPr>
        <p:spPr>
          <a:xfrm>
            <a:off x="1661746" y="990601"/>
            <a:ext cx="6477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80808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#include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&lt;</a:t>
            </a:r>
            <a:r>
              <a:rPr lang="en-US" sz="2000" dirty="0" err="1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iostream</a:t>
            </a:r>
            <a:r>
              <a:rPr lang="en-US" sz="20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pPr>
              <a:defRPr/>
            </a:pP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using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namespace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std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</a:t>
            </a:r>
          </a:p>
          <a:p>
            <a:pPr>
              <a:defRPr/>
            </a:pP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f(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*, 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&amp;, 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);</a:t>
            </a:r>
          </a:p>
          <a:p>
            <a:pPr>
              <a:defRPr/>
            </a:pP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main(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void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 {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p[3] = { 3,5,7 };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1;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j = 2;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k;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k = f(p,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 j);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cout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2000" dirty="0">
                <a:solidFill>
                  <a:srgbClr val="00808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&lt;&lt;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k </a:t>
            </a:r>
            <a:r>
              <a:rPr lang="en-US" sz="2000" dirty="0">
                <a:solidFill>
                  <a:srgbClr val="00808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&lt;&lt;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endl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return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0;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}</a:t>
            </a:r>
          </a:p>
          <a:p>
            <a:pPr>
              <a:defRPr/>
            </a:pP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f(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* </a:t>
            </a:r>
            <a:r>
              <a:rPr lang="en-US" sz="2000" dirty="0">
                <a:solidFill>
                  <a:srgbClr val="80808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 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&amp; </a:t>
            </a:r>
            <a:r>
              <a:rPr lang="en-US" sz="2000" dirty="0">
                <a:solidFill>
                  <a:srgbClr val="80808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b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 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2000" dirty="0">
                <a:solidFill>
                  <a:srgbClr val="80808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c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 {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20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s = 0;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while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(</a:t>
            </a:r>
            <a:r>
              <a:rPr lang="en-US" sz="2000" dirty="0">
                <a:solidFill>
                  <a:srgbClr val="80808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b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&lt; </a:t>
            </a:r>
            <a:r>
              <a:rPr lang="en-US" sz="2000" dirty="0">
                <a:solidFill>
                  <a:srgbClr val="80808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c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 s += </a:t>
            </a:r>
            <a:r>
              <a:rPr lang="en-US" sz="2000" dirty="0">
                <a:solidFill>
                  <a:srgbClr val="80808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[++</a:t>
            </a:r>
            <a:r>
              <a:rPr lang="en-US" sz="2000" dirty="0">
                <a:solidFill>
                  <a:srgbClr val="80808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b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];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</a:t>
            </a:r>
            <a:r>
              <a:rPr lang="en-US" sz="20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return</a:t>
            </a: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s;</a:t>
            </a:r>
          </a:p>
          <a:p>
            <a:pPr>
              <a:defRPr/>
            </a:pPr>
            <a:r>
              <a:rPr lang="en-US" sz="20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}</a:t>
            </a:r>
            <a:endParaRPr lang="en-US" sz="20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ChangeArrowheads="1"/>
          </p:cNvSpPr>
          <p:nvPr/>
        </p:nvSpPr>
        <p:spPr bwMode="auto">
          <a:xfrm>
            <a:off x="762000" y="4191000"/>
            <a:ext cx="1752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90500"/>
            <a:ext cx="7239000" cy="1527175"/>
          </a:xfrm>
        </p:spPr>
        <p:txBody>
          <a:bodyPr/>
          <a:lstStyle/>
          <a:p>
            <a:pPr eaLnBrk="1" hangingPunct="1"/>
            <a:r>
              <a:rPr lang="en-US" altLang="en-US" smtClean="0"/>
              <a:t>The “Dereferencing” Operator</a:t>
            </a:r>
          </a:p>
        </p:txBody>
      </p:sp>
      <p:sp>
        <p:nvSpPr>
          <p:cNvPr id="19460" name="Rectangle 20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600200"/>
            <a:ext cx="4876800" cy="41148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000" smtClean="0"/>
              <a:t>The </a:t>
            </a:r>
            <a:r>
              <a:rPr lang="en-US" altLang="en-US" sz="2000" b="1" smtClean="0">
                <a:latin typeface="Courier New" panose="02070309020205020404" pitchFamily="49" charset="0"/>
              </a:rPr>
              <a:t>*</a:t>
            </a:r>
            <a:r>
              <a:rPr lang="en-US" altLang="en-US" sz="2000" smtClean="0"/>
              <a:t> is the </a:t>
            </a:r>
            <a:r>
              <a:rPr lang="en-US" altLang="en-US" sz="2000" b="1" smtClean="0"/>
              <a:t>dereferencing</a:t>
            </a:r>
            <a:r>
              <a:rPr lang="en-US" altLang="en-US" sz="2000" smtClean="0"/>
              <a:t> operator. 	</a:t>
            </a:r>
          </a:p>
          <a:p>
            <a:pPr lvl="2" eaLnBrk="1" hangingPunct="1">
              <a:lnSpc>
                <a:spcPct val="80000"/>
              </a:lnSpc>
            </a:pPr>
            <a:endParaRPr lang="en-US" altLang="en-US" sz="1700" smtClean="0"/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altLang="en-US" sz="2000" smtClean="0"/>
              <a:t>For example: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	</a:t>
            </a:r>
            <a:r>
              <a:rPr lang="en-US" altLang="en-US" sz="2000" smtClean="0">
                <a:latin typeface="Courier New" panose="02070309020205020404" pitchFamily="49" charset="0"/>
              </a:rPr>
              <a:t>y =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sets the value of </a:t>
            </a:r>
            <a:r>
              <a:rPr lang="en-US" altLang="en-US" sz="2000" b="1" smtClean="0">
                <a:latin typeface="Courier New" panose="02070309020205020404" pitchFamily="49" charset="0"/>
              </a:rPr>
              <a:t>y</a:t>
            </a:r>
            <a:r>
              <a:rPr lang="en-US" altLang="en-US" sz="2000" smtClean="0"/>
              <a:t> equal to the 	value pointed to by the pointer 	variable </a:t>
            </a:r>
            <a:r>
              <a:rPr lang="en-US" altLang="en-US" sz="2000" b="1" smtClean="0">
                <a:latin typeface="Courier New" panose="02070309020205020404" pitchFamily="49" charset="0"/>
              </a:rPr>
              <a:t>p</a:t>
            </a:r>
            <a:r>
              <a:rPr lang="en-US" altLang="en-US" sz="2000" smtClean="0"/>
              <a:t>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</p:txBody>
      </p:sp>
      <p:sp>
        <p:nvSpPr>
          <p:cNvPr id="19461" name="Text Box 23"/>
          <p:cNvSpPr txBox="1">
            <a:spLocks noChangeArrowheads="1"/>
          </p:cNvSpPr>
          <p:nvPr/>
        </p:nvSpPr>
        <p:spPr bwMode="auto">
          <a:xfrm>
            <a:off x="7696200" y="2514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480281" name="Rectangle 25"/>
          <p:cNvSpPr>
            <a:spLocks noChangeArrowheads="1"/>
          </p:cNvSpPr>
          <p:nvPr/>
        </p:nvSpPr>
        <p:spPr bwMode="auto">
          <a:xfrm>
            <a:off x="685800" y="4114800"/>
            <a:ext cx="2514600" cy="205740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shade val="95294"/>
                  <a:invGamma/>
                  <a:alpha val="5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y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3.4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 x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3.7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</a:t>
            </a:r>
            <a:r>
              <a:rPr lang="en-US" sz="1600">
                <a:latin typeface="Courier New" pitchFamily="49" charset="0"/>
                <a:cs typeface="Arial" charset="0"/>
              </a:rPr>
              <a:t> *p;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p = &amp;x;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*p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7.5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y = *p;</a:t>
            </a:r>
          </a:p>
        </p:txBody>
      </p:sp>
      <p:graphicFrame>
        <p:nvGraphicFramePr>
          <p:cNvPr id="19463" name="Object 26"/>
          <p:cNvGraphicFramePr>
            <a:graphicFrameLocks noChangeAspect="1"/>
          </p:cNvGraphicFramePr>
          <p:nvPr/>
        </p:nvGraphicFramePr>
        <p:xfrm>
          <a:off x="7581900" y="29718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4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1900" y="29718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762000" y="4495800"/>
            <a:ext cx="17526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0" y="190500"/>
            <a:ext cx="7239000" cy="1527175"/>
          </a:xfrm>
        </p:spPr>
        <p:txBody>
          <a:bodyPr/>
          <a:lstStyle/>
          <a:p>
            <a:pPr eaLnBrk="1" hangingPunct="1"/>
            <a:r>
              <a:rPr lang="en-US" altLang="en-US" smtClean="0"/>
              <a:t>The “Dereferencing” Operator</a:t>
            </a:r>
          </a:p>
        </p:txBody>
      </p:sp>
      <p:graphicFrame>
        <p:nvGraphicFramePr>
          <p:cNvPr id="21508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6096000" y="2971800"/>
          <a:ext cx="110490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" name="Worksheet" r:id="rId4" imgW="1971675" imgH="1057453" progId="Excel.Sheet.8">
                  <p:embed/>
                </p:oleObj>
              </mc:Choice>
              <mc:Fallback>
                <p:oleObj name="Worksheet" r:id="rId4" imgW="19716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2971800"/>
                        <a:ext cx="1104900" cy="592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6248400" y="2514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x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600200"/>
            <a:ext cx="4876800" cy="41148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000" smtClean="0"/>
              <a:t>The </a:t>
            </a:r>
            <a:r>
              <a:rPr lang="en-US" altLang="en-US" sz="2000" b="1" smtClean="0">
                <a:latin typeface="Courier New" panose="02070309020205020404" pitchFamily="49" charset="0"/>
              </a:rPr>
              <a:t>*</a:t>
            </a:r>
            <a:r>
              <a:rPr lang="en-US" altLang="en-US" sz="2000" smtClean="0"/>
              <a:t> is the </a:t>
            </a:r>
            <a:r>
              <a:rPr lang="en-US" altLang="en-US" sz="2000" b="1" smtClean="0"/>
              <a:t>dereferencing</a:t>
            </a:r>
            <a:r>
              <a:rPr lang="en-US" altLang="en-US" sz="2000" smtClean="0"/>
              <a:t> operator. 	</a:t>
            </a:r>
          </a:p>
          <a:p>
            <a:pPr lvl="2" eaLnBrk="1" hangingPunct="1">
              <a:lnSpc>
                <a:spcPct val="80000"/>
              </a:lnSpc>
            </a:pPr>
            <a:endParaRPr lang="en-US" altLang="en-US" sz="1700" smtClean="0"/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altLang="en-US" sz="2000" smtClean="0"/>
              <a:t>For example: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	</a:t>
            </a:r>
            <a:r>
              <a:rPr lang="en-US" altLang="en-US" sz="2000" smtClean="0">
                <a:latin typeface="Courier New" panose="02070309020205020404" pitchFamily="49" charset="0"/>
              </a:rPr>
              <a:t>y =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smtClean="0"/>
              <a:t>		sets the value of </a:t>
            </a:r>
            <a:r>
              <a:rPr lang="en-US" altLang="en-US" sz="2000" b="1" smtClean="0">
                <a:latin typeface="Courier New" panose="02070309020205020404" pitchFamily="49" charset="0"/>
              </a:rPr>
              <a:t>y</a:t>
            </a:r>
            <a:r>
              <a:rPr lang="en-US" altLang="en-US" sz="2000" smtClean="0"/>
              <a:t> equal to the 	value pointed to by the pointer 	variable </a:t>
            </a:r>
            <a:r>
              <a:rPr lang="en-US" altLang="en-US" sz="2000" b="1" smtClean="0">
                <a:latin typeface="Courier New" panose="02070309020205020404" pitchFamily="49" charset="0"/>
              </a:rPr>
              <a:t>p</a:t>
            </a:r>
            <a:r>
              <a:rPr lang="en-US" altLang="en-US" sz="2000" smtClean="0"/>
              <a:t>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smtClean="0"/>
          </a:p>
        </p:txBody>
      </p:sp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7696200" y="25146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400">
                <a:latin typeface="Courier New" panose="02070309020205020404" pitchFamily="49" charset="0"/>
              </a:rPr>
              <a:t>y</a:t>
            </a:r>
          </a:p>
        </p:txBody>
      </p:sp>
      <p:sp>
        <p:nvSpPr>
          <p:cNvPr id="548874" name="Rectangle 10"/>
          <p:cNvSpPr>
            <a:spLocks noChangeArrowheads="1"/>
          </p:cNvSpPr>
          <p:nvPr/>
        </p:nvSpPr>
        <p:spPr bwMode="auto">
          <a:xfrm>
            <a:off x="685800" y="4114800"/>
            <a:ext cx="2514600" cy="205740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shade val="95294"/>
                  <a:invGamma/>
                  <a:alpha val="5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y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3.4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 </a:t>
            </a:r>
            <a:r>
              <a:rPr lang="en-US" sz="1600">
                <a:latin typeface="Courier New" pitchFamily="49" charset="0"/>
                <a:cs typeface="Arial" charset="0"/>
              </a:rPr>
              <a:t> x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3.7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 b="1">
                <a:latin typeface="Courier New" pitchFamily="49" charset="0"/>
                <a:cs typeface="Arial" charset="0"/>
              </a:rPr>
              <a:t>float</a:t>
            </a:r>
            <a:r>
              <a:rPr lang="en-US" sz="1600">
                <a:latin typeface="Courier New" pitchFamily="49" charset="0"/>
                <a:cs typeface="Arial" charset="0"/>
              </a:rPr>
              <a:t> *p;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endParaRPr lang="en-US" sz="1600" b="1">
              <a:latin typeface="Courier New" pitchFamily="49" charset="0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p = &amp;x;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*p = </a:t>
            </a:r>
            <a:r>
              <a:rPr lang="en-US" sz="1600">
                <a:solidFill>
                  <a:srgbClr val="0000FF"/>
                </a:solidFill>
                <a:latin typeface="Courier New" pitchFamily="49" charset="0"/>
                <a:cs typeface="Arial" charset="0"/>
              </a:rPr>
              <a:t>7.5</a:t>
            </a:r>
            <a:r>
              <a:rPr lang="en-US" sz="1600">
                <a:latin typeface="Courier New" pitchFamily="49" charset="0"/>
                <a:cs typeface="Arial" charset="0"/>
              </a:rPr>
              <a:t>;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sz="1600">
                <a:latin typeface="Courier New" pitchFamily="49" charset="0"/>
                <a:cs typeface="Arial" charset="0"/>
              </a:rPr>
              <a:t>y = *p;</a:t>
            </a:r>
          </a:p>
        </p:txBody>
      </p:sp>
      <p:graphicFrame>
        <p:nvGraphicFramePr>
          <p:cNvPr id="21513" name="Object 11"/>
          <p:cNvGraphicFramePr>
            <a:graphicFrameLocks noChangeAspect="1"/>
          </p:cNvGraphicFramePr>
          <p:nvPr/>
        </p:nvGraphicFramePr>
        <p:xfrm>
          <a:off x="7581900" y="2971800"/>
          <a:ext cx="1104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name="Worksheet" r:id="rId6" imgW="1971675" imgH="1057453" progId="Excel.Sheet.8">
                  <p:embed/>
                </p:oleObj>
              </mc:Choice>
              <mc:Fallback>
                <p:oleObj name="Worksheet" r:id="rId6" imgW="1971675" imgH="1057453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1900" y="2971800"/>
                        <a:ext cx="11049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cho">
  <a:themeElements>
    <a:clrScheme name="Echo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Ech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32">
            <a:alpha val="50000"/>
          </a:srgb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Pct val="70000"/>
          <a:buFont typeface="Wingdings" pitchFamily="2" charset="2"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32">
            <a:alpha val="50000"/>
          </a:srgb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Pct val="70000"/>
          <a:buFont typeface="Wingdings" pitchFamily="2" charset="2"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Echo</Template>
  <TotalTime>0</TotalTime>
  <Words>9853</Words>
  <Application>Microsoft Office PowerPoint</Application>
  <PresentationFormat>On-screen Show (4:3)</PresentationFormat>
  <Paragraphs>1898</Paragraphs>
  <Slides>77</Slides>
  <Notes>77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77</vt:i4>
      </vt:variant>
    </vt:vector>
  </HeadingPairs>
  <TitlesOfParts>
    <vt:vector size="84" baseType="lpstr">
      <vt:lpstr>Arial</vt:lpstr>
      <vt:lpstr>Wingdings</vt:lpstr>
      <vt:lpstr>Times New Roman</vt:lpstr>
      <vt:lpstr>Courier New</vt:lpstr>
      <vt:lpstr>Echo</vt:lpstr>
      <vt:lpstr>Microsoft Office Excel Worksheet</vt:lpstr>
      <vt:lpstr>Adobe Photoshop Image</vt:lpstr>
      <vt:lpstr>Chapter 9</vt:lpstr>
      <vt:lpstr>Pointer Fundamentals</vt:lpstr>
      <vt:lpstr>The “Address of” Operator</vt:lpstr>
      <vt:lpstr>The “Address of” Operator</vt:lpstr>
      <vt:lpstr>The “Address of” Operator</vt:lpstr>
      <vt:lpstr>The “Address of” Operator</vt:lpstr>
      <vt:lpstr>The “Dereferencing” Operator</vt:lpstr>
      <vt:lpstr>The “Dereferencing” Operator</vt:lpstr>
      <vt:lpstr>The “Dereferencing” Operator</vt:lpstr>
      <vt:lpstr>The “Dereferencing” Operator</vt:lpstr>
      <vt:lpstr>The “Dereferencing” Operator</vt:lpstr>
      <vt:lpstr>The “Dereferencing” Operator</vt:lpstr>
      <vt:lpstr>The “Dereferencing” Operator</vt:lpstr>
      <vt:lpstr>A Demo Pointer Program</vt:lpstr>
      <vt:lpstr>A Demo Pointer Program</vt:lpstr>
      <vt:lpstr>A Demo Pointer Program</vt:lpstr>
      <vt:lpstr>A Demo Pointer Program</vt:lpstr>
      <vt:lpstr>A Demo Pointer Program</vt:lpstr>
      <vt:lpstr>A Demo Pointer Program</vt:lpstr>
      <vt:lpstr>A Demo Pointer Program</vt:lpstr>
      <vt:lpstr>A Demo Pointer Program</vt:lpstr>
      <vt:lpstr>A Demo Pointer Program</vt:lpstr>
      <vt:lpstr>A Demo Pointer Program</vt:lpstr>
      <vt:lpstr>A Demo Pointer Program</vt:lpstr>
      <vt:lpstr>A Demo Pointer Program</vt:lpstr>
      <vt:lpstr>A Demo Pointer Program</vt:lpstr>
      <vt:lpstr>A Demo Pointer Program</vt:lpstr>
      <vt:lpstr>A Demo Pointer Program</vt:lpstr>
      <vt:lpstr>A Demo Pointer Program</vt:lpstr>
      <vt:lpstr>A Demo Pointer Program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Array Names are Pointers</vt:lpstr>
      <vt:lpstr>Memory Allocation</vt:lpstr>
      <vt:lpstr>Memory Allocation Example</vt:lpstr>
      <vt:lpstr>Memory Allocation Example</vt:lpstr>
      <vt:lpstr>Memory Allocation Example</vt:lpstr>
      <vt:lpstr>Memory Allocation Example</vt:lpstr>
      <vt:lpstr>Memory Allocation Example</vt:lpstr>
      <vt:lpstr>Memory Allocation Example</vt:lpstr>
      <vt:lpstr>Memory Allocation Example</vt:lpstr>
      <vt:lpstr>Memory Allocation Example</vt:lpstr>
      <vt:lpstr>Memory Allocation Example</vt:lpstr>
      <vt:lpstr>Memory Allocation Example</vt:lpstr>
      <vt:lpstr>Memory Allocation Example</vt:lpstr>
      <vt:lpstr>Memory Allocation Example</vt:lpstr>
      <vt:lpstr>Memory Allocation Example</vt:lpstr>
      <vt:lpstr>Memory Allocation Example</vt:lpstr>
      <vt:lpstr>Memory Allocation Example</vt:lpstr>
      <vt:lpstr>Memory Allocation Example</vt:lpstr>
      <vt:lpstr>Quick Review</vt:lpstr>
      <vt:lpstr>Quick Review</vt:lpstr>
      <vt:lpstr>Quick Review</vt:lpstr>
      <vt:lpstr>Quick Review</vt:lpstr>
      <vt:lpstr>Question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2009-12-14T04:23:58Z</dcterms:created>
  <dcterms:modified xsi:type="dcterms:W3CDTF">2026-02-23T05:32:43Z</dcterms:modified>
</cp:coreProperties>
</file>